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65" r:id="rId3"/>
    <p:sldId id="267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68" r:id="rId15"/>
    <p:sldId id="266" r:id="rId1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CE92-C972-40C9-A3F7-950064F23F31}" type="datetimeFigureOut">
              <a:rPr lang="es-ES" smtClean="0"/>
              <a:t>06/07/2018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ACC5B40-9A58-43C4-A325-83FD0E9EC5E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7353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CE92-C972-40C9-A3F7-950064F23F31}" type="datetimeFigureOut">
              <a:rPr lang="es-ES" smtClean="0"/>
              <a:t>06/07/2018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ACC5B40-9A58-43C4-A325-83FD0E9EC5E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054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CE92-C972-40C9-A3F7-950064F23F31}" type="datetimeFigureOut">
              <a:rPr lang="es-ES" smtClean="0"/>
              <a:t>06/07/2018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ACC5B40-9A58-43C4-A325-83FD0E9EC5E8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19806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CE92-C972-40C9-A3F7-950064F23F31}" type="datetimeFigureOut">
              <a:rPr lang="es-ES" smtClean="0"/>
              <a:t>06/07/2018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CC5B40-9A58-43C4-A325-83FD0E9EC5E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8999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CE92-C972-40C9-A3F7-950064F23F31}" type="datetimeFigureOut">
              <a:rPr lang="es-ES" smtClean="0"/>
              <a:t>06/07/2018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CC5B40-9A58-43C4-A325-83FD0E9EC5E8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22413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CE92-C972-40C9-A3F7-950064F23F31}" type="datetimeFigureOut">
              <a:rPr lang="es-ES" smtClean="0"/>
              <a:t>06/07/2018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CC5B40-9A58-43C4-A325-83FD0E9EC5E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1870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CE92-C972-40C9-A3F7-950064F23F31}" type="datetimeFigureOut">
              <a:rPr lang="es-ES" smtClean="0"/>
              <a:t>06/07/2018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C5B40-9A58-43C4-A325-83FD0E9EC5E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06018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CE92-C972-40C9-A3F7-950064F23F31}" type="datetimeFigureOut">
              <a:rPr lang="es-ES" smtClean="0"/>
              <a:t>06/07/2018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C5B40-9A58-43C4-A325-83FD0E9EC5E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7789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CE92-C972-40C9-A3F7-950064F23F31}" type="datetimeFigureOut">
              <a:rPr lang="es-ES" smtClean="0"/>
              <a:t>06/07/2018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C5B40-9A58-43C4-A325-83FD0E9EC5E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1198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CE92-C972-40C9-A3F7-950064F23F31}" type="datetimeFigureOut">
              <a:rPr lang="es-ES" smtClean="0"/>
              <a:t>06/07/2018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ACC5B40-9A58-43C4-A325-83FD0E9EC5E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873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CE92-C972-40C9-A3F7-950064F23F31}" type="datetimeFigureOut">
              <a:rPr lang="es-ES" smtClean="0"/>
              <a:t>06/07/2018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ACC5B40-9A58-43C4-A325-83FD0E9EC5E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7037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CE92-C972-40C9-A3F7-950064F23F31}" type="datetimeFigureOut">
              <a:rPr lang="es-ES" smtClean="0"/>
              <a:t>06/07/2018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ACC5B40-9A58-43C4-A325-83FD0E9EC5E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005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CE92-C972-40C9-A3F7-950064F23F31}" type="datetimeFigureOut">
              <a:rPr lang="es-ES" smtClean="0"/>
              <a:t>06/07/2018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C5B40-9A58-43C4-A325-83FD0E9EC5E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1312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CE92-C972-40C9-A3F7-950064F23F31}" type="datetimeFigureOut">
              <a:rPr lang="es-ES" smtClean="0"/>
              <a:t>06/07/2018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C5B40-9A58-43C4-A325-83FD0E9EC5E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4007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CE92-C972-40C9-A3F7-950064F23F31}" type="datetimeFigureOut">
              <a:rPr lang="es-ES" smtClean="0"/>
              <a:t>06/07/2018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C5B40-9A58-43C4-A325-83FD0E9EC5E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3409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CE92-C972-40C9-A3F7-950064F23F31}" type="datetimeFigureOut">
              <a:rPr lang="es-ES" smtClean="0"/>
              <a:t>06/07/2018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CC5B40-9A58-43C4-A325-83FD0E9EC5E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5753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4CE92-C972-40C9-A3F7-950064F23F31}" type="datetimeFigureOut">
              <a:rPr lang="es-ES" smtClean="0"/>
              <a:t>06/07/2018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ACC5B40-9A58-43C4-A325-83FD0E9EC5E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7720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>
            <a:spLocks noGrp="1"/>
          </p:cNvSpPr>
          <p:nvPr>
            <p:ph type="ctrTitle"/>
          </p:nvPr>
        </p:nvSpPr>
        <p:spPr>
          <a:xfrm>
            <a:off x="835887" y="729839"/>
            <a:ext cx="6215106" cy="229870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MX" sz="72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  <a:reflection blurRad="6350" stA="55000" endA="50" endPos="85000" dir="5400000" sy="-100000" algn="bl" rotWithShape="0"/>
                </a:effectLst>
              </a:rPr>
              <a:t>KAORU </a:t>
            </a:r>
            <a:br>
              <a:rPr lang="es-MX" sz="72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  <a:reflection blurRad="6350" stA="55000" endA="50" endPos="85000" dir="5400000" sy="-100000" algn="bl" rotWithShape="0"/>
                </a:effectLst>
              </a:rPr>
            </a:br>
            <a:r>
              <a:rPr lang="es-MX" sz="72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  <a:reflection blurRad="6350" stA="55000" endA="50" endPos="85000" dir="5400000" sy="-100000" algn="bl" rotWithShape="0"/>
                </a:effectLst>
              </a:rPr>
              <a:t>ISHIKAWA</a:t>
            </a:r>
            <a:endParaRPr lang="es-ES" sz="7200" b="1" i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  <a:reflection blurRad="6350" stA="55000" endA="50" endPos="85000" dir="5400000" sy="-100000" algn="bl" rotWithShape="0"/>
              </a:effectLst>
            </a:endParaRPr>
          </a:p>
        </p:txBody>
      </p:sp>
      <p:pic>
        <p:nvPicPr>
          <p:cNvPr id="5" name="Picture 2" descr="http://www.biografiasyvidas.com/biografia/i/fotos/ishikaw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74948" y="416934"/>
            <a:ext cx="3143272" cy="4032910"/>
          </a:xfrm>
          <a:prstGeom prst="rect">
            <a:avLst/>
          </a:prstGeom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  <a:softEdge rad="112500"/>
          </a:effectLst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348895" y="4449844"/>
            <a:ext cx="9134508" cy="229870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MX" sz="7200" b="1" i="1" dirty="0" smtClean="0">
                <a:ln w="900" cmpd="sng">
                  <a:solidFill>
                    <a:srgbClr val="002060">
                      <a:alpha val="55000"/>
                    </a:srgbClr>
                  </a:solidFill>
                  <a:prstDash val="solid"/>
                </a:ln>
                <a:solidFill>
                  <a:srgbClr val="0070C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  <a:reflection blurRad="6350" stA="55000" endA="50" endPos="85000" dir="5400000" sy="-100000" algn="bl" rotWithShape="0"/>
                </a:effectLst>
                <a:latin typeface="+mj-lt"/>
                <a:ea typeface="+mj-ea"/>
                <a:cs typeface="+mj-cs"/>
              </a:rPr>
              <a:t>FILOSOFÍA</a:t>
            </a:r>
            <a:endParaRPr lang="es-ES" sz="7200" b="1" i="1" dirty="0">
              <a:ln w="900" cmpd="sng">
                <a:solidFill>
                  <a:srgbClr val="002060">
                    <a:alpha val="55000"/>
                  </a:srgbClr>
                </a:solidFill>
                <a:prstDash val="solid"/>
              </a:ln>
              <a:solidFill>
                <a:srgbClr val="0070C0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  <a:reflection blurRad="6350" stA="55000" endA="50" endPos="85000" dir="5400000" sy="-100000" algn="bl" rotWithShape="0"/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3804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305869" y="839181"/>
            <a:ext cx="7734810" cy="15413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ES" sz="4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“El </a:t>
            </a:r>
            <a:r>
              <a:rPr lang="es-ES" sz="4400" dirty="0">
                <a:ea typeface="Times New Roman" panose="02020603050405020304" pitchFamily="18" charset="0"/>
                <a:cs typeface="Times New Roman" panose="02020603050405020304" pitchFamily="18" charset="0"/>
              </a:rPr>
              <a:t>marketing es la entrada </a:t>
            </a:r>
            <a:endParaRPr lang="es-ES" sz="44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ES" sz="4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 y </a:t>
            </a:r>
            <a:r>
              <a:rPr lang="es-ES" sz="4400" dirty="0">
                <a:ea typeface="Times New Roman" panose="02020603050405020304" pitchFamily="18" charset="0"/>
                <a:cs typeface="Times New Roman" panose="02020603050405020304" pitchFamily="18" charset="0"/>
              </a:rPr>
              <a:t>la salida de la </a:t>
            </a:r>
            <a:r>
              <a:rPr lang="es-ES" sz="4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calidad”</a:t>
            </a:r>
            <a:endParaRPr lang="es-ES" sz="4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2665927"/>
            <a:ext cx="6259133" cy="3721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815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378299" y="1122368"/>
            <a:ext cx="6096000" cy="43833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ES" sz="4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“La </a:t>
            </a:r>
            <a:r>
              <a:rPr lang="es-ES" sz="4400" dirty="0">
                <a:ea typeface="Times New Roman" panose="02020603050405020304" pitchFamily="18" charset="0"/>
                <a:cs typeface="Times New Roman" panose="02020603050405020304" pitchFamily="18" charset="0"/>
              </a:rPr>
              <a:t>dirección no debe reaccionar negativamente cuando los hechos son presentados por los       </a:t>
            </a:r>
            <a:r>
              <a:rPr lang="es-ES" sz="4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subordinados”.</a:t>
            </a:r>
            <a:endParaRPr lang="es-ES" sz="4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2211" y="2099256"/>
            <a:ext cx="2867025" cy="2619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694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579808" y="262772"/>
            <a:ext cx="1021724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4400" dirty="0" smtClean="0"/>
              <a:t>“El </a:t>
            </a:r>
            <a:r>
              <a:rPr lang="es-ES" sz="4400" dirty="0"/>
              <a:t>noventa y nueve por ciento de los problemas de una compañía se pueden resolver utilizando las siete herramientas del control de </a:t>
            </a:r>
            <a:r>
              <a:rPr lang="es-ES" sz="4400" dirty="0" smtClean="0"/>
              <a:t>calidad”. </a:t>
            </a:r>
            <a:endParaRPr lang="es-ES" sz="44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1701" y="3245476"/>
            <a:ext cx="3812147" cy="3374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628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622738" y="211256"/>
            <a:ext cx="1000688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4400" dirty="0" smtClean="0"/>
              <a:t>“La </a:t>
            </a:r>
            <a:r>
              <a:rPr lang="es-ES" sz="4400" dirty="0"/>
              <a:t>información sin difusión es información falsa; por ejemplo, fijar un promedio sin comunicar el desvío </a:t>
            </a:r>
            <a:r>
              <a:rPr lang="es-ES" sz="4400" dirty="0" smtClean="0"/>
              <a:t>estándar”.</a:t>
            </a:r>
            <a:endParaRPr lang="es-ES" sz="44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929" y="3116687"/>
            <a:ext cx="6053071" cy="3451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49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918952" y="729189"/>
            <a:ext cx="9453093" cy="3223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PE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Ishikawa hace mención del uso de una de sus herramientas que en lo personal la hemos puesto en práctica más de una vez y es el </a:t>
            </a:r>
            <a:r>
              <a:rPr lang="es-PE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diagrama de causa y efecto</a:t>
            </a:r>
            <a:r>
              <a:rPr lang="es-PE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en donde podemos analizar un problema y tratar de resolver lo que a este le afecta más, y algo que me quedo muy claro respecto a su filosofía es que la calidad empieza con la educación y termina con la educación, lo cual deberíamos poner en práctica en nuestra vida diaria.</a:t>
            </a:r>
            <a:endParaRPr lang="es-PE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6383" y="3952445"/>
            <a:ext cx="7328079" cy="2905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05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9723" y="4488470"/>
            <a:ext cx="7191375" cy="2162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0713" y="4970077"/>
            <a:ext cx="1886590" cy="188659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07612" y="250255"/>
            <a:ext cx="1886590" cy="1886590"/>
          </a:xfrm>
          <a:prstGeom prst="rect">
            <a:avLst/>
          </a:prstGeom>
        </p:spPr>
      </p:pic>
      <p:sp>
        <p:nvSpPr>
          <p:cNvPr id="7" name="Rectangle 6"/>
          <p:cNvSpPr>
            <a:spLocks noGrp="1" noChangeArrowheads="1"/>
          </p:cNvSpPr>
          <p:nvPr>
            <p:ph type="title"/>
          </p:nvPr>
        </p:nvSpPr>
        <p:spPr>
          <a:xfrm>
            <a:off x="1964008" y="129217"/>
            <a:ext cx="8229600" cy="1371600"/>
          </a:xfrm>
        </p:spPr>
        <p:txBody>
          <a:bodyPr/>
          <a:lstStyle/>
          <a:p>
            <a:pPr algn="ctr" eaLnBrk="1" hangingPunct="1">
              <a:defRPr/>
            </a:pPr>
            <a:r>
              <a:rPr lang="es-ES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Myriad Web" pitchFamily="34" charset="0"/>
              </a:rPr>
              <a:t>LA CALIDAD ES COMPROMISO DE TODOS … VAMOS A BUSCARLA</a:t>
            </a:r>
            <a:endParaRPr lang="es-PE" sz="3200" b="1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Myriad Web" pitchFamily="34" charset="0"/>
            </a:endParaRPr>
          </a:p>
        </p:txBody>
      </p:sp>
      <p:pic>
        <p:nvPicPr>
          <p:cNvPr id="8" name="Picture 8" descr="exito%2002"/>
          <p:cNvPicPr>
            <a:picLocks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83928" y="1804156"/>
            <a:ext cx="1636713" cy="2471737"/>
          </a:xfrm>
          <a:noFill/>
          <a:ln w="38100" cap="rnd" cmpd="dbl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4464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684633" y="1867436"/>
            <a:ext cx="10210895" cy="4518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ES" sz="36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A medida que la industria progresa, y el grado de civilización aumenta, el control de la calidad llega a ser cada vez más importante. A continuación expondré algunos principios básicos de la filosofía de Ishikawa con referencia a la calidad: </a:t>
            </a:r>
            <a:endParaRPr lang="es-ES" sz="3600" b="1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es-ES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dirty="0"/>
              <a:t> 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es-ES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1478829" y="437882"/>
            <a:ext cx="8229600" cy="1249250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MX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La filosofía de la calidad de Ishikawa</a:t>
            </a:r>
            <a:br>
              <a:rPr lang="es-MX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endParaRPr lang="es-ES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4" name="Picture 4" descr="C:\Documents and Settings\xidalti\Configuración local\Archivos temporales de Internet\Content.IE5\TN758Y2P\MPj0433028000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1337" y="4749990"/>
            <a:ext cx="1490663" cy="198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809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sultado de imagen para kaoru ishikaw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5057" y="780955"/>
            <a:ext cx="9170206" cy="5431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408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313904" y="1342621"/>
            <a:ext cx="6096000" cy="37147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ES" sz="4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“Un </a:t>
            </a:r>
            <a:r>
              <a:rPr lang="es-ES" sz="4400" dirty="0">
                <a:ea typeface="Times New Roman" panose="02020603050405020304" pitchFamily="18" charset="0"/>
                <a:cs typeface="Times New Roman" panose="02020603050405020304" pitchFamily="18" charset="0"/>
              </a:rPr>
              <a:t>primer paso hacia la calidad es conocer los requerimientos del </a:t>
            </a:r>
            <a:r>
              <a:rPr lang="es-ES" sz="4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consumidor”. </a:t>
            </a:r>
            <a:endParaRPr lang="es-ES" sz="4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9149" y="1546068"/>
            <a:ext cx="3116687" cy="2910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353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069206" y="1334943"/>
            <a:ext cx="6096000" cy="43833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ES" sz="4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“Las </a:t>
            </a:r>
            <a:r>
              <a:rPr lang="es-ES" sz="4400" dirty="0">
                <a:ea typeface="Times New Roman" panose="02020603050405020304" pitchFamily="18" charset="0"/>
                <a:cs typeface="Times New Roman" panose="02020603050405020304" pitchFamily="18" charset="0"/>
              </a:rPr>
              <a:t>condiciones ideales del control de calidad se dan cuando la inspección ya no es     </a:t>
            </a:r>
            <a:r>
              <a:rPr lang="es-ES" sz="4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necesaria”. </a:t>
            </a:r>
            <a:endParaRPr lang="es-ES" sz="4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8389" y="1929652"/>
            <a:ext cx="3657599" cy="2472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876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850532" y="1123239"/>
            <a:ext cx="7816563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s-ES" sz="4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“Elimine </a:t>
            </a:r>
            <a:r>
              <a:rPr lang="es-ES" sz="4400" dirty="0">
                <a:ea typeface="Times New Roman" panose="02020603050405020304" pitchFamily="18" charset="0"/>
                <a:cs typeface="Times New Roman" panose="02020603050405020304" pitchFamily="18" charset="0"/>
              </a:rPr>
              <a:t>la causa de origen </a:t>
            </a:r>
            <a:endParaRPr lang="es-ES" sz="44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sz="4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 y </a:t>
            </a:r>
            <a:r>
              <a:rPr lang="es-ES" sz="4400" dirty="0">
                <a:ea typeface="Times New Roman" panose="02020603050405020304" pitchFamily="18" charset="0"/>
                <a:cs typeface="Times New Roman" panose="02020603050405020304" pitchFamily="18" charset="0"/>
              </a:rPr>
              <a:t>no los </a:t>
            </a:r>
            <a:r>
              <a:rPr lang="es-ES" sz="4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síntomas”. </a:t>
            </a:r>
            <a:endParaRPr lang="es-ES" sz="44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9871" y="3129566"/>
            <a:ext cx="4378816" cy="2923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739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927538" y="1377335"/>
            <a:ext cx="6096000" cy="43833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ES" sz="4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“El </a:t>
            </a:r>
            <a:r>
              <a:rPr lang="es-ES" sz="4400" dirty="0">
                <a:ea typeface="Times New Roman" panose="02020603050405020304" pitchFamily="18" charset="0"/>
                <a:cs typeface="Times New Roman" panose="02020603050405020304" pitchFamily="18" charset="0"/>
              </a:rPr>
              <a:t>control de calidad es una responsabilidad de todos los trabajadores y de todas las </a:t>
            </a:r>
            <a:r>
              <a:rPr lang="es-ES" sz="4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divisiones”. </a:t>
            </a:r>
            <a:endParaRPr lang="es-ES" sz="4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1117" y="2200880"/>
            <a:ext cx="3626678" cy="2190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104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471103" y="951894"/>
            <a:ext cx="7119257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“No </a:t>
            </a:r>
            <a:r>
              <a:rPr lang="es-ES" sz="4400" dirty="0">
                <a:ea typeface="Times New Roman" panose="02020603050405020304" pitchFamily="18" charset="0"/>
                <a:cs typeface="Times New Roman" panose="02020603050405020304" pitchFamily="18" charset="0"/>
              </a:rPr>
              <a:t>confunda los </a:t>
            </a:r>
            <a:r>
              <a:rPr lang="es-ES" sz="4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medios</a:t>
            </a:r>
          </a:p>
          <a:p>
            <a:r>
              <a:rPr lang="es-ES" sz="4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4400" dirty="0">
                <a:ea typeface="Times New Roman" panose="02020603050405020304" pitchFamily="18" charset="0"/>
                <a:cs typeface="Times New Roman" panose="02020603050405020304" pitchFamily="18" charset="0"/>
              </a:rPr>
              <a:t>con los </a:t>
            </a:r>
            <a:r>
              <a:rPr lang="es-ES" sz="4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objetivos”.</a:t>
            </a:r>
            <a:endParaRPr lang="es-ES" sz="44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3814" y="2704564"/>
            <a:ext cx="3721603" cy="3794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456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292439" y="349757"/>
            <a:ext cx="839702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4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“Priorice </a:t>
            </a:r>
            <a:r>
              <a:rPr lang="es-ES" sz="4400" dirty="0">
                <a:ea typeface="Times New Roman" panose="02020603050405020304" pitchFamily="18" charset="0"/>
                <a:cs typeface="Times New Roman" panose="02020603050405020304" pitchFamily="18" charset="0"/>
              </a:rPr>
              <a:t>la calidad y fije sus perspectivas de ganancia en el largo </a:t>
            </a:r>
            <a:r>
              <a:rPr lang="es-ES" sz="4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plazo”.</a:t>
            </a:r>
            <a:endParaRPr lang="es-ES" sz="44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1387" y="2794714"/>
            <a:ext cx="5370490" cy="3760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421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Rojo naranja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457</TotalTime>
  <Words>227</Words>
  <Application>Microsoft Office PowerPoint</Application>
  <PresentationFormat>Panorámica</PresentationFormat>
  <Paragraphs>21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2" baseType="lpstr">
      <vt:lpstr>Arial</vt:lpstr>
      <vt:lpstr>Calibri</vt:lpstr>
      <vt:lpstr>Century Gothic</vt:lpstr>
      <vt:lpstr>Myriad Web</vt:lpstr>
      <vt:lpstr>Times New Roman</vt:lpstr>
      <vt:lpstr>Wingdings 3</vt:lpstr>
      <vt:lpstr>Espiral</vt:lpstr>
      <vt:lpstr>KAORU  ISHIKAWA</vt:lpstr>
      <vt:lpstr>La filosofía de la calidad de Ishikawa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LA CALIDAD ES COMPROMISO DE TODOS … VAMOS A BUSCARLA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ALICIA</dc:creator>
  <cp:lastModifiedBy>ALICIA</cp:lastModifiedBy>
  <cp:revision>23</cp:revision>
  <dcterms:created xsi:type="dcterms:W3CDTF">2018-06-30T18:05:30Z</dcterms:created>
  <dcterms:modified xsi:type="dcterms:W3CDTF">2018-07-07T00:00:39Z</dcterms:modified>
</cp:coreProperties>
</file>