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59" r:id="rId6"/>
    <p:sldId id="263" r:id="rId7"/>
    <p:sldId id="264"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10C88A6-BE36-4C1B-A386-3FA23CEDBBCB}">
          <p14:sldIdLst/>
        </p14:section>
        <p14:section name="Sezione senza titolo" id="{48E502E0-18BD-49A4-A23F-4AF5BEFF596C}">
          <p14:sldIdLst>
            <p14:sldId id="257"/>
            <p14:sldId id="260"/>
            <p14:sldId id="261"/>
            <p14:sldId id="262"/>
            <p14:sldId id="259"/>
            <p14:sldId id="263"/>
            <p14:sldId id="264"/>
          </p14:sldIdLst>
        </p14:section>
        <p14:section name="Sezione senza titolo" id="{B626979F-EBF0-401E-B7F5-D6C8A79A1932}">
          <p14:sldIdLst/>
        </p14:section>
        <p14:section name="Sezione senza titolo" id="{2E658DD8-FCFF-4AF3-BF7F-0EB6D79311B4}">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E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4"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3057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08595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94984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528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648246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131195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261377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48797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227164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57797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544111D-10C9-47A4-87E1-888CCCCD87D0}" type="datetimeFigureOut">
              <a:rPr lang="it-IT" smtClean="0"/>
              <a:t>16/07/2018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402865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00868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544111D-10C9-47A4-87E1-888CCCCD87D0}" type="datetimeFigureOut">
              <a:rPr lang="it-IT" smtClean="0"/>
              <a:t>16/07/2018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1314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544111D-10C9-47A4-87E1-888CCCCD87D0}" type="datetimeFigureOut">
              <a:rPr lang="it-IT" smtClean="0"/>
              <a:t>16/07/2018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53765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4111D-10C9-47A4-87E1-888CCCCD87D0}" type="datetimeFigureOut">
              <a:rPr lang="it-IT" smtClean="0"/>
              <a:t>16/07/2018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42372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39511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544111D-10C9-47A4-87E1-888CCCCD87D0}" type="datetimeFigureOut">
              <a:rPr lang="it-IT" smtClean="0"/>
              <a:t>16/07/2018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B4DAC9-776D-4F36-8C9B-A0B6ECB18EDB}" type="slidenum">
              <a:rPr lang="it-IT" smtClean="0"/>
              <a:t>‹N›</a:t>
            </a:fld>
            <a:endParaRPr lang="it-IT"/>
          </a:p>
        </p:txBody>
      </p:sp>
    </p:spTree>
    <p:extLst>
      <p:ext uri="{BB962C8B-B14F-4D97-AF65-F5344CB8AC3E}">
        <p14:creationId xmlns:p14="http://schemas.microsoft.com/office/powerpoint/2010/main" val="95591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44111D-10C9-47A4-87E1-888CCCCD87D0}" type="datetimeFigureOut">
              <a:rPr lang="it-IT" smtClean="0"/>
              <a:t>16/07/2018</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B4DAC9-776D-4F36-8C9B-A0B6ECB18EDB}" type="slidenum">
              <a:rPr lang="it-IT" smtClean="0"/>
              <a:t>‹N›</a:t>
            </a:fld>
            <a:endParaRPr lang="it-IT"/>
          </a:p>
        </p:txBody>
      </p:sp>
    </p:spTree>
    <p:extLst>
      <p:ext uri="{BB962C8B-B14F-4D97-AF65-F5344CB8AC3E}">
        <p14:creationId xmlns:p14="http://schemas.microsoft.com/office/powerpoint/2010/main" val="32279616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evincere le caratteristiche della leggenda </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7899010" y="990850"/>
            <a:ext cx="6766560" cy="369332"/>
          </a:xfrm>
          <a:prstGeom prst="rect">
            <a:avLst/>
          </a:prstGeom>
          <a:noFill/>
        </p:spPr>
        <p:txBody>
          <a:bodyPr wrap="square" rtlCol="0">
            <a:spAutoFit/>
          </a:bodyPr>
          <a:lstStyle/>
          <a:p>
            <a:r>
              <a:rPr lang="it-IT" b="1" dirty="0">
                <a:latin typeface="Arial Black" panose="020B0A04020102020204" pitchFamily="34" charset="0"/>
              </a:rPr>
              <a:t>TEMPI: 1 ora</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L’insegnante proietta alla LIM un articolo di giornale tratto dal Corriere della sera: «Le leggende metropolitane che non muoiono mai» e in seguito una leggenda tradizionale: «L’origine delle costellazioni».</a:t>
            </a:r>
          </a:p>
          <a:p>
            <a:pPr algn="ctr"/>
            <a:r>
              <a:rPr lang="it-IT" b="1" dirty="0"/>
              <a:t>Consegna copia ad ognuno degli allievi</a:t>
            </a:r>
          </a:p>
          <a:p>
            <a:pPr algn="ctr"/>
            <a:endParaRPr lang="it-IT" b="1" dirty="0"/>
          </a:p>
          <a:p>
            <a:pPr algn="ctr"/>
            <a:endParaRPr lang="it-IT" dirty="0"/>
          </a:p>
        </p:txBody>
      </p:sp>
      <p:sp>
        <p:nvSpPr>
          <p:cNvPr id="30" name="Rettangolo 29">
            <a:extLst>
              <a:ext uri="{FF2B5EF4-FFF2-40B4-BE49-F238E27FC236}">
                <a16:creationId xmlns:a16="http://schemas.microsoft.com/office/drawing/2014/main" id="{AC65F4A3-9FD1-4BF5-A438-095F1676419C}"/>
              </a:ext>
            </a:extLst>
          </p:cNvPr>
          <p:cNvSpPr/>
          <p:nvPr/>
        </p:nvSpPr>
        <p:spPr>
          <a:xfrm>
            <a:off x="5997360"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Gli allievi leggono i due brani, li confrontano insieme all’insegnante per evincere le </a:t>
            </a:r>
            <a:r>
              <a:rPr lang="it-IT" b="1" dirty="0">
                <a:solidFill>
                  <a:srgbClr val="FF0000"/>
                </a:solidFill>
              </a:rPr>
              <a:t>caratteristiche</a:t>
            </a:r>
            <a:r>
              <a:rPr lang="it-IT" b="1" dirty="0"/>
              <a:t> del genere narrativo</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1200329"/>
          </a:xfrm>
          <a:prstGeom prst="rect">
            <a:avLst/>
          </a:prstGeom>
          <a:noFill/>
        </p:spPr>
        <p:txBody>
          <a:bodyPr wrap="square" rtlCol="0">
            <a:spAutoFit/>
          </a:bodyPr>
          <a:lstStyle/>
          <a:p>
            <a:r>
              <a:rPr lang="it-IT" sz="2400" b="1" dirty="0"/>
              <a:t>METODO: lezione dialogata</a:t>
            </a:r>
          </a:p>
          <a:p>
            <a:r>
              <a:rPr lang="it-IT" sz="2400" b="1" dirty="0"/>
              <a:t>MEZZI E STRUMENTI: pc e </a:t>
            </a:r>
            <a:r>
              <a:rPr lang="it-IT" sz="2400" b="1" dirty="0" err="1"/>
              <a:t>lim</a:t>
            </a:r>
            <a:endParaRPr lang="it-IT" sz="2400" b="1" dirty="0"/>
          </a:p>
          <a:p>
            <a:endParaRPr lang="it-IT" sz="2400" b="1" dirty="0"/>
          </a:p>
        </p:txBody>
      </p:sp>
    </p:spTree>
    <p:extLst>
      <p:ext uri="{BB962C8B-B14F-4D97-AF65-F5344CB8AC3E}">
        <p14:creationId xmlns:p14="http://schemas.microsoft.com/office/powerpoint/2010/main" val="18067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BD6743-A513-485E-8757-B3B1B87A30AD}"/>
              </a:ext>
            </a:extLst>
          </p:cNvPr>
          <p:cNvSpPr/>
          <p:nvPr/>
        </p:nvSpPr>
        <p:spPr>
          <a:xfrm>
            <a:off x="204568" y="299965"/>
            <a:ext cx="8543778" cy="6004849"/>
          </a:xfrm>
          <a:prstGeom prst="rect">
            <a:avLst/>
          </a:prstGeom>
        </p:spPr>
        <p:txBody>
          <a:bodyPr wrap="square">
            <a:spAutoFit/>
          </a:bodyPr>
          <a:lstStyle/>
          <a:p>
            <a:pPr>
              <a:lnSpc>
                <a:spcPct val="107000"/>
              </a:lnSpc>
              <a:spcAft>
                <a:spcPts val="800"/>
              </a:spcAft>
            </a:pPr>
            <a:r>
              <a:rPr lang="it-IT" b="1" dirty="0">
                <a:solidFill>
                  <a:srgbClr val="FF0000"/>
                </a:solidFill>
                <a:latin typeface="Georgia" panose="02040502050405020303" pitchFamily="18" charset="0"/>
                <a:ea typeface="Calibri" panose="020F0502020204030204" pitchFamily="34" charset="0"/>
                <a:cs typeface="Times New Roman" panose="02020603050405020304" pitchFamily="18" charset="0"/>
              </a:rPr>
              <a:t>ALLIGATORI NELLE FOGNE DI NEW YORK E LA LEGGENDA DI BLOODY MARY </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La prima leggenda metropolitana ripresa dall'</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Independent</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è quella dei coccodrilli che vivono nelle fogne. Secondo il quotidiano inglese questa storia è apparsa per la prima volta sulla carta stampata nel 1930, quando sul New York Times comparve la notizia di un giovane ragazzo che aveva visto un alligatore nelle cloache della Grande Mela. Nel corso degli anni le segnalazioni di coccodrilli avvistati nelle fogne di New York si sarebbero moltiplicate e ancora oggi numerosi cittadini della “città che non dorme mai” credono che sotto all'asfalto cittadino vivano gruppi di coccodrilli affamati. Segue la tenebrosa leggenda di "</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Bloody</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Mary": alcuni dicono che la protagonista di questo mito sia Maria la Sanguinaria, la regina di Scozia che fece uccidere oltre 300 oppositori religiosi, altri invece sostengono che dietro questo fantomatico personaggio si nasconda una ragazza americana morta in un incidente stradale oppure una giovane sepolta viva dai suoi genitori. Quello che è "certo" invece è che se ci mettiamo davanti a uno specchio in una stanza illuminata solo da una candela e pronunciamo per tre volte il nome "</a:t>
            </a:r>
            <a:r>
              <a:rPr lang="it-IT"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Bloody</a:t>
            </a:r>
            <a:r>
              <a:rPr lang="it-IT"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Mary" lo spirito della donna comparirà allo nostra sinistra e comincerà a graffiare il nostro volto con le sue unghie incredibilmente lunghe.</a:t>
            </a:r>
            <a:endParaRPr lang="it-IT"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descr="Risultati immagini per alligatori nelle fogne di new york">
            <a:extLst>
              <a:ext uri="{FF2B5EF4-FFF2-40B4-BE49-F238E27FC236}">
                <a16:creationId xmlns:a16="http://schemas.microsoft.com/office/drawing/2014/main" id="{5B04D5B8-CB13-41FA-BEE6-5DD767D1CC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03090" y="2445139"/>
            <a:ext cx="2857500" cy="1714500"/>
          </a:xfrm>
          <a:prstGeom prst="rect">
            <a:avLst/>
          </a:prstGeom>
          <a:noFill/>
          <a:ln>
            <a:noFill/>
          </a:ln>
        </p:spPr>
      </p:pic>
    </p:spTree>
    <p:extLst>
      <p:ext uri="{BB962C8B-B14F-4D97-AF65-F5344CB8AC3E}">
        <p14:creationId xmlns:p14="http://schemas.microsoft.com/office/powerpoint/2010/main" val="159623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D0364D9-825C-47EB-9017-7B5308E0E3F6}"/>
              </a:ext>
            </a:extLst>
          </p:cNvPr>
          <p:cNvSpPr/>
          <p:nvPr/>
        </p:nvSpPr>
        <p:spPr>
          <a:xfrm>
            <a:off x="473613" y="354680"/>
            <a:ext cx="6096000" cy="6101542"/>
          </a:xfrm>
          <a:prstGeom prst="rect">
            <a:avLst/>
          </a:prstGeom>
        </p:spPr>
        <p:txBody>
          <a:bodyPr>
            <a:spAutoFit/>
          </a:bodyPr>
          <a:lstStyle/>
          <a:p>
            <a:pPr>
              <a:lnSpc>
                <a:spcPct val="107000"/>
              </a:lnSpc>
              <a:spcAft>
                <a:spcPts val="800"/>
              </a:spcAft>
            </a:pPr>
            <a:r>
              <a:rPr lang="it-IT"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IL MOSTRO DI LOCH NESS</a:t>
            </a:r>
            <a:endParaRPr lang="it-IT"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Milioni di persone hanno sentito parlare del mostro di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Loch</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Ness</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(Inverness, Scozia), in migliaia lo hanno visto, un centinaio gli ha dato la caccia, una dozzina l’ha fotografato. Ma nessuno l’ha mai trovato. E il mistero rimane.</a:t>
            </a:r>
            <a:b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In genere l’origine della leggenda si fa risalire al 1933 (anche se possiamo farla risalire a quasi mille anni fa, vedi la cronaca di San Colombano), quando Alex Campbell, corrispondente dell’”Inverness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Courier</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riportò la testimonianza dell’avvistamento dell’animale da parte dei proprietari di un albergo presso il lago a </a:t>
            </a:r>
            <a:r>
              <a:rPr lang="it-IT"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Drumnadrochit</a:t>
            </a: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e il risultato fu un sorprendente flusso di informazioni su ignoti avvistamenti precedenti, sia vecchi che nuovi.</a:t>
            </a:r>
            <a:b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br>
            <a:r>
              <a:rPr lang="it-IT"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Il mostro veniva descritto così: “il collo allungato […] che sporgeva dall’acqua di almeno due metri. E poi il corpo, una massa grigia lunga almeno dieci metri che luccicava al sole […]”. </a:t>
            </a:r>
            <a:endParaRPr lang="it-IT" sz="2000" b="1"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Immagine 4" descr="Risultati immagini per mostro di loch ness">
            <a:extLst>
              <a:ext uri="{FF2B5EF4-FFF2-40B4-BE49-F238E27FC236}">
                <a16:creationId xmlns:a16="http://schemas.microsoft.com/office/drawing/2014/main" id="{FE289F5A-9F1D-4335-864B-252F20D439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613" y="1933465"/>
            <a:ext cx="5098415" cy="2991070"/>
          </a:xfrm>
          <a:prstGeom prst="rect">
            <a:avLst/>
          </a:prstGeom>
          <a:noFill/>
          <a:ln>
            <a:noFill/>
          </a:ln>
        </p:spPr>
      </p:pic>
    </p:spTree>
    <p:extLst>
      <p:ext uri="{BB962C8B-B14F-4D97-AF65-F5344CB8AC3E}">
        <p14:creationId xmlns:p14="http://schemas.microsoft.com/office/powerpoint/2010/main" val="162689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885C125-1D51-49DB-9F50-9833FFC52027}"/>
              </a:ext>
            </a:extLst>
          </p:cNvPr>
          <p:cNvPicPr>
            <a:picLocks noChangeAspect="1"/>
          </p:cNvPicPr>
          <p:nvPr/>
        </p:nvPicPr>
        <p:blipFill rotWithShape="1">
          <a:blip r:embed="rId2">
            <a:extLst>
              <a:ext uri="{28A0092B-C50C-407E-A947-70E740481C1C}">
                <a14:useLocalDpi xmlns:a14="http://schemas.microsoft.com/office/drawing/2010/main" val="0"/>
              </a:ext>
            </a:extLst>
          </a:blip>
          <a:srcRect t="6606" b="7739"/>
          <a:stretch/>
        </p:blipFill>
        <p:spPr>
          <a:xfrm>
            <a:off x="1823535" y="182879"/>
            <a:ext cx="4173992" cy="6359171"/>
          </a:xfrm>
          <a:prstGeom prst="rect">
            <a:avLst/>
          </a:prstGeom>
          <a:ln>
            <a:solidFill>
              <a:srgbClr val="59E832"/>
            </a:solidFill>
          </a:ln>
        </p:spPr>
      </p:pic>
      <p:pic>
        <p:nvPicPr>
          <p:cNvPr id="4" name="Immagine 3">
            <a:extLst>
              <a:ext uri="{FF2B5EF4-FFF2-40B4-BE49-F238E27FC236}">
                <a16:creationId xmlns:a16="http://schemas.microsoft.com/office/drawing/2014/main" id="{9A900C4A-A6FA-4F7E-AE80-3CDE02D6397D}"/>
              </a:ext>
            </a:extLst>
          </p:cNvPr>
          <p:cNvPicPr>
            <a:picLocks noChangeAspect="1"/>
          </p:cNvPicPr>
          <p:nvPr/>
        </p:nvPicPr>
        <p:blipFill rotWithShape="1">
          <a:blip r:embed="rId3">
            <a:extLst>
              <a:ext uri="{28A0092B-C50C-407E-A947-70E740481C1C}">
                <a14:useLocalDpi xmlns:a14="http://schemas.microsoft.com/office/drawing/2010/main" val="0"/>
              </a:ext>
            </a:extLst>
          </a:blip>
          <a:srcRect t="18719" b="-815"/>
          <a:stretch/>
        </p:blipFill>
        <p:spPr>
          <a:xfrm>
            <a:off x="6194474" y="182879"/>
            <a:ext cx="4402745" cy="6428936"/>
          </a:xfrm>
          <a:prstGeom prst="rect">
            <a:avLst/>
          </a:prstGeom>
        </p:spPr>
      </p:pic>
    </p:spTree>
    <p:extLst>
      <p:ext uri="{BB962C8B-B14F-4D97-AF65-F5344CB8AC3E}">
        <p14:creationId xmlns:p14="http://schemas.microsoft.com/office/powerpoint/2010/main" val="122929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FDC5228A-E5C1-4CC7-B408-F607819102A4}"/>
              </a:ext>
            </a:extLst>
          </p:cNvPr>
          <p:cNvSpPr/>
          <p:nvPr/>
        </p:nvSpPr>
        <p:spPr>
          <a:xfrm>
            <a:off x="297697" y="1072897"/>
            <a:ext cx="1927274" cy="1069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LA LEGGENDA</a:t>
            </a:r>
          </a:p>
        </p:txBody>
      </p:sp>
      <p:sp>
        <p:nvSpPr>
          <p:cNvPr id="3" name="Rettangolo 2">
            <a:extLst>
              <a:ext uri="{FF2B5EF4-FFF2-40B4-BE49-F238E27FC236}">
                <a16:creationId xmlns:a16="http://schemas.microsoft.com/office/drawing/2014/main" id="{D6AD00CE-1BCA-40D7-8D60-BB0989E63EFC}"/>
              </a:ext>
            </a:extLst>
          </p:cNvPr>
          <p:cNvSpPr/>
          <p:nvPr/>
        </p:nvSpPr>
        <p:spPr>
          <a:xfrm>
            <a:off x="2508866" y="968407"/>
            <a:ext cx="5416061" cy="109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è un testo narrativo che mescola elementi storici e fantastici e rappresenta il patrimonio collettivo di un popolo </a:t>
            </a:r>
          </a:p>
        </p:txBody>
      </p:sp>
      <p:sp>
        <p:nvSpPr>
          <p:cNvPr id="5" name="Rettangolo 4">
            <a:extLst>
              <a:ext uri="{FF2B5EF4-FFF2-40B4-BE49-F238E27FC236}">
                <a16:creationId xmlns:a16="http://schemas.microsoft.com/office/drawing/2014/main" id="{4D0DF8A2-3A3F-4686-BEB3-DD7B8E2ADEE8}"/>
              </a:ext>
            </a:extLst>
          </p:cNvPr>
          <p:cNvSpPr/>
          <p:nvPr/>
        </p:nvSpPr>
        <p:spPr>
          <a:xfrm>
            <a:off x="2508866" y="2376108"/>
            <a:ext cx="5416061" cy="109153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Non sono descritti con cura, ma possono essere presenti indicazioni geografiche precise o determinati momenti storici</a:t>
            </a:r>
          </a:p>
        </p:txBody>
      </p:sp>
      <p:sp>
        <p:nvSpPr>
          <p:cNvPr id="7" name="Rettangolo 6">
            <a:extLst>
              <a:ext uri="{FF2B5EF4-FFF2-40B4-BE49-F238E27FC236}">
                <a16:creationId xmlns:a16="http://schemas.microsoft.com/office/drawing/2014/main" id="{08B74935-58B6-409C-A40A-1941B9A96555}"/>
              </a:ext>
            </a:extLst>
          </p:cNvPr>
          <p:cNvSpPr/>
          <p:nvPr/>
        </p:nvSpPr>
        <p:spPr>
          <a:xfrm>
            <a:off x="2508866" y="3785704"/>
            <a:ext cx="5416061" cy="109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Realistici o fantastici </a:t>
            </a:r>
          </a:p>
        </p:txBody>
      </p:sp>
      <p:sp>
        <p:nvSpPr>
          <p:cNvPr id="8" name="Ovale 7">
            <a:extLst>
              <a:ext uri="{FF2B5EF4-FFF2-40B4-BE49-F238E27FC236}">
                <a16:creationId xmlns:a16="http://schemas.microsoft.com/office/drawing/2014/main" id="{82372A50-972A-424D-B552-B5A33B784633}"/>
              </a:ext>
            </a:extLst>
          </p:cNvPr>
          <p:cNvSpPr/>
          <p:nvPr/>
        </p:nvSpPr>
        <p:spPr>
          <a:xfrm>
            <a:off x="297697" y="5218878"/>
            <a:ext cx="1927274" cy="1132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LINGUAGGIO </a:t>
            </a:r>
          </a:p>
        </p:txBody>
      </p:sp>
      <p:sp>
        <p:nvSpPr>
          <p:cNvPr id="9" name="Rettangolo 8">
            <a:extLst>
              <a:ext uri="{FF2B5EF4-FFF2-40B4-BE49-F238E27FC236}">
                <a16:creationId xmlns:a16="http://schemas.microsoft.com/office/drawing/2014/main" id="{2F71ED66-DF03-48F7-ACB1-6FFF643CF99D}"/>
              </a:ext>
            </a:extLst>
          </p:cNvPr>
          <p:cNvSpPr/>
          <p:nvPr/>
        </p:nvSpPr>
        <p:spPr>
          <a:xfrm>
            <a:off x="2508865" y="5195300"/>
            <a:ext cx="5416061" cy="1091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Racconto orale e in un secondo momento scritto; semplice e lineare</a:t>
            </a:r>
          </a:p>
        </p:txBody>
      </p:sp>
      <p:sp>
        <p:nvSpPr>
          <p:cNvPr id="10" name="Ovale 9">
            <a:extLst>
              <a:ext uri="{FF2B5EF4-FFF2-40B4-BE49-F238E27FC236}">
                <a16:creationId xmlns:a16="http://schemas.microsoft.com/office/drawing/2014/main" id="{42F95EB0-357A-4EF1-8D3F-A45C0A151F13}"/>
              </a:ext>
            </a:extLst>
          </p:cNvPr>
          <p:cNvSpPr/>
          <p:nvPr/>
        </p:nvSpPr>
        <p:spPr>
          <a:xfrm>
            <a:off x="8975188" y="968407"/>
            <a:ext cx="1927274" cy="1091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I TIPI DI LEGGENDA</a:t>
            </a:r>
          </a:p>
        </p:txBody>
      </p:sp>
      <p:sp>
        <p:nvSpPr>
          <p:cNvPr id="11" name="Rettangolo 10">
            <a:extLst>
              <a:ext uri="{FF2B5EF4-FFF2-40B4-BE49-F238E27FC236}">
                <a16:creationId xmlns:a16="http://schemas.microsoft.com/office/drawing/2014/main" id="{15EECB76-F484-4813-9AB2-EF39AF1AC1E8}"/>
              </a:ext>
            </a:extLst>
          </p:cNvPr>
          <p:cNvSpPr/>
          <p:nvPr/>
        </p:nvSpPr>
        <p:spPr>
          <a:xfrm>
            <a:off x="8454683" y="2376108"/>
            <a:ext cx="3019865" cy="326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 base al contenuto abbiamo le leggende:</a:t>
            </a:r>
          </a:p>
          <a:p>
            <a:pPr algn="ctr"/>
            <a:r>
              <a:rPr lang="it-IT" b="1" dirty="0"/>
              <a:t>- Regionali</a:t>
            </a:r>
          </a:p>
          <a:p>
            <a:pPr marL="285750" indent="-285750" algn="ctr">
              <a:buFontTx/>
              <a:buChar char="-"/>
            </a:pPr>
            <a:r>
              <a:rPr lang="it-IT" b="1" dirty="0"/>
              <a:t>Su luoghi e personaggi reali o leggendari</a:t>
            </a:r>
          </a:p>
          <a:p>
            <a:pPr marL="285750" indent="-285750" algn="ctr">
              <a:buFontTx/>
              <a:buChar char="-"/>
            </a:pPr>
            <a:endParaRPr lang="it-IT" dirty="0"/>
          </a:p>
        </p:txBody>
      </p:sp>
      <p:sp>
        <p:nvSpPr>
          <p:cNvPr id="6" name="Ovale 5">
            <a:extLst>
              <a:ext uri="{FF2B5EF4-FFF2-40B4-BE49-F238E27FC236}">
                <a16:creationId xmlns:a16="http://schemas.microsoft.com/office/drawing/2014/main" id="{DC8E512A-841F-4FF5-BAE0-869219A2C7A6}"/>
              </a:ext>
            </a:extLst>
          </p:cNvPr>
          <p:cNvSpPr/>
          <p:nvPr/>
        </p:nvSpPr>
        <p:spPr>
          <a:xfrm>
            <a:off x="297698" y="3729833"/>
            <a:ext cx="1927273" cy="11324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I PERSONAGGI </a:t>
            </a:r>
          </a:p>
        </p:txBody>
      </p:sp>
      <p:sp>
        <p:nvSpPr>
          <p:cNvPr id="4" name="Ovale 3">
            <a:extLst>
              <a:ext uri="{FF2B5EF4-FFF2-40B4-BE49-F238E27FC236}">
                <a16:creationId xmlns:a16="http://schemas.microsoft.com/office/drawing/2014/main" id="{61E38031-F2BA-45E1-B3E0-F4E3163453F5}"/>
              </a:ext>
            </a:extLst>
          </p:cNvPr>
          <p:cNvSpPr/>
          <p:nvPr/>
        </p:nvSpPr>
        <p:spPr>
          <a:xfrm>
            <a:off x="297697" y="2376108"/>
            <a:ext cx="1927274" cy="10915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IL LUOGO ED IL TEMPO</a:t>
            </a:r>
          </a:p>
        </p:txBody>
      </p:sp>
      <p:sp>
        <p:nvSpPr>
          <p:cNvPr id="12" name="CasellaDiTesto 11">
            <a:extLst>
              <a:ext uri="{FF2B5EF4-FFF2-40B4-BE49-F238E27FC236}">
                <a16:creationId xmlns:a16="http://schemas.microsoft.com/office/drawing/2014/main" id="{37749A0B-3132-4995-89F3-7CE60585E699}"/>
              </a:ext>
            </a:extLst>
          </p:cNvPr>
          <p:cNvSpPr txBox="1"/>
          <p:nvPr/>
        </p:nvSpPr>
        <p:spPr>
          <a:xfrm>
            <a:off x="8975188" y="235048"/>
            <a:ext cx="5416061" cy="369332"/>
          </a:xfrm>
          <a:prstGeom prst="rect">
            <a:avLst/>
          </a:prstGeom>
          <a:noFill/>
        </p:spPr>
        <p:txBody>
          <a:bodyPr wrap="square" rtlCol="0">
            <a:spAutoFit/>
          </a:bodyPr>
          <a:lstStyle/>
          <a:p>
            <a:r>
              <a:rPr lang="it-IT" b="1" dirty="0">
                <a:solidFill>
                  <a:schemeClr val="bg1"/>
                </a:solidFill>
              </a:rPr>
              <a:t>Tempo: 30 minuti</a:t>
            </a:r>
          </a:p>
        </p:txBody>
      </p:sp>
      <p:sp>
        <p:nvSpPr>
          <p:cNvPr id="13" name="CasellaDiTesto 12">
            <a:extLst>
              <a:ext uri="{FF2B5EF4-FFF2-40B4-BE49-F238E27FC236}">
                <a16:creationId xmlns:a16="http://schemas.microsoft.com/office/drawing/2014/main" id="{5E18E78F-9543-414D-BBF7-52FAE70E4D46}"/>
              </a:ext>
            </a:extLst>
          </p:cNvPr>
          <p:cNvSpPr txBox="1"/>
          <p:nvPr/>
        </p:nvSpPr>
        <p:spPr>
          <a:xfrm>
            <a:off x="436098" y="127327"/>
            <a:ext cx="8102991" cy="584775"/>
          </a:xfrm>
          <a:prstGeom prst="rect">
            <a:avLst/>
          </a:prstGeom>
          <a:noFill/>
        </p:spPr>
        <p:txBody>
          <a:bodyPr wrap="square" rtlCol="0">
            <a:spAutoFit/>
          </a:bodyPr>
          <a:lstStyle/>
          <a:p>
            <a:r>
              <a:rPr lang="it-IT" sz="3200" b="1" dirty="0">
                <a:solidFill>
                  <a:schemeClr val="bg1"/>
                </a:solidFill>
              </a:rPr>
              <a:t>CARATTERISTICHE COMUNI AI DUE TESTI </a:t>
            </a:r>
          </a:p>
        </p:txBody>
      </p:sp>
    </p:spTree>
    <p:extLst>
      <p:ext uri="{BB962C8B-B14F-4D97-AF65-F5344CB8AC3E}">
        <p14:creationId xmlns:p14="http://schemas.microsoft.com/office/powerpoint/2010/main" val="33190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conoscere il genere letterario leggenda</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8653892" y="979932"/>
            <a:ext cx="6766560" cy="369332"/>
          </a:xfrm>
          <a:prstGeom prst="rect">
            <a:avLst/>
          </a:prstGeom>
          <a:noFill/>
        </p:spPr>
        <p:txBody>
          <a:bodyPr wrap="square" rtlCol="0">
            <a:spAutoFit/>
          </a:bodyPr>
          <a:lstStyle/>
          <a:p>
            <a:r>
              <a:rPr lang="it-IT" b="1" dirty="0">
                <a:latin typeface="Arial Black" panose="020B0A04020102020204" pitchFamily="34" charset="0"/>
              </a:rPr>
              <a:t>TEMPI: 1 ora</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a:p>
            <a:pPr algn="ctr"/>
            <a:r>
              <a:rPr lang="it-IT" b="1" dirty="0"/>
              <a:t>Dopo aver letto i testi proposti insieme alla classe, l’insegnante seguendo le intuizioni degli alunni, evidenzia </a:t>
            </a:r>
            <a:r>
              <a:rPr lang="it-IT" b="1" dirty="0">
                <a:solidFill>
                  <a:srgbClr val="FF0000"/>
                </a:solidFill>
              </a:rPr>
              <a:t>le differenze </a:t>
            </a:r>
            <a:r>
              <a:rPr lang="it-IT" b="1" dirty="0"/>
              <a:t>fra le due tipologie di leggende</a:t>
            </a:r>
          </a:p>
        </p:txBody>
      </p:sp>
      <p:sp>
        <p:nvSpPr>
          <p:cNvPr id="30" name="Rettangolo 29">
            <a:extLst>
              <a:ext uri="{FF2B5EF4-FFF2-40B4-BE49-F238E27FC236}">
                <a16:creationId xmlns:a16="http://schemas.microsoft.com/office/drawing/2014/main" id="{AC65F4A3-9FD1-4BF5-A438-095F1676419C}"/>
              </a:ext>
            </a:extLst>
          </p:cNvPr>
          <p:cNvSpPr/>
          <p:nvPr/>
        </p:nvSpPr>
        <p:spPr>
          <a:xfrm>
            <a:off x="5997360"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Gli alunni preparano una tabella sul loro quaderno con le differenze tra le due tipologie di testo</a:t>
            </a: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830997"/>
          </a:xfrm>
          <a:prstGeom prst="rect">
            <a:avLst/>
          </a:prstGeom>
          <a:noFill/>
        </p:spPr>
        <p:txBody>
          <a:bodyPr wrap="square" rtlCol="0">
            <a:spAutoFit/>
          </a:bodyPr>
          <a:lstStyle/>
          <a:p>
            <a:r>
              <a:rPr lang="it-IT" sz="2400" b="1" dirty="0"/>
              <a:t>METODO: lezione dialogata, brainstorming</a:t>
            </a:r>
          </a:p>
          <a:p>
            <a:endParaRPr lang="it-IT" sz="2400" b="1" dirty="0"/>
          </a:p>
        </p:txBody>
      </p:sp>
    </p:spTree>
    <p:extLst>
      <p:ext uri="{BB962C8B-B14F-4D97-AF65-F5344CB8AC3E}">
        <p14:creationId xmlns:p14="http://schemas.microsoft.com/office/powerpoint/2010/main" val="32937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524DECAD-1CCC-464A-9ED3-2BA697E4C0A0}"/>
              </a:ext>
            </a:extLst>
          </p:cNvPr>
          <p:cNvCxnSpPr>
            <a:cxnSpLocks/>
          </p:cNvCxnSpPr>
          <p:nvPr/>
        </p:nvCxnSpPr>
        <p:spPr>
          <a:xfrm>
            <a:off x="330382" y="711321"/>
            <a:ext cx="74125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B3A26643-5818-4CE6-B066-9E5D2B87862B}"/>
              </a:ext>
            </a:extLst>
          </p:cNvPr>
          <p:cNvCxnSpPr>
            <a:cxnSpLocks/>
          </p:cNvCxnSpPr>
          <p:nvPr/>
        </p:nvCxnSpPr>
        <p:spPr>
          <a:xfrm>
            <a:off x="330339" y="734593"/>
            <a:ext cx="0" cy="47637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596F4617-BD37-4144-8958-E242A63C165F}"/>
              </a:ext>
            </a:extLst>
          </p:cNvPr>
          <p:cNvCxnSpPr>
            <a:cxnSpLocks/>
          </p:cNvCxnSpPr>
          <p:nvPr/>
        </p:nvCxnSpPr>
        <p:spPr>
          <a:xfrm>
            <a:off x="330339" y="5498378"/>
            <a:ext cx="74125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E7DBA384-5FF3-4FC8-A8B8-C2EEC4A10E7C}"/>
              </a:ext>
            </a:extLst>
          </p:cNvPr>
          <p:cNvCxnSpPr>
            <a:cxnSpLocks/>
          </p:cNvCxnSpPr>
          <p:nvPr/>
        </p:nvCxnSpPr>
        <p:spPr>
          <a:xfrm flipV="1">
            <a:off x="7742903" y="703332"/>
            <a:ext cx="5672" cy="4795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A1FB504F-750E-4928-B430-5A627D2F6533}"/>
              </a:ext>
            </a:extLst>
          </p:cNvPr>
          <p:cNvCxnSpPr>
            <a:cxnSpLocks/>
          </p:cNvCxnSpPr>
          <p:nvPr/>
        </p:nvCxnSpPr>
        <p:spPr>
          <a:xfrm>
            <a:off x="330382" y="1081428"/>
            <a:ext cx="74125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8667D227-17B8-4488-AF14-8A0C00ED3BEF}"/>
              </a:ext>
            </a:extLst>
          </p:cNvPr>
          <p:cNvCxnSpPr>
            <a:cxnSpLocks/>
          </p:cNvCxnSpPr>
          <p:nvPr/>
        </p:nvCxnSpPr>
        <p:spPr>
          <a:xfrm>
            <a:off x="4175581" y="711321"/>
            <a:ext cx="0" cy="478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0C1B7C4C-A842-4C31-8EBB-FA029558829A}"/>
              </a:ext>
            </a:extLst>
          </p:cNvPr>
          <p:cNvSpPr txBox="1"/>
          <p:nvPr/>
        </p:nvSpPr>
        <p:spPr>
          <a:xfrm>
            <a:off x="4170234" y="1201495"/>
            <a:ext cx="3727924" cy="2308324"/>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bg1"/>
                </a:solidFill>
              </a:rPr>
              <a:t>Fa parte de patrimonio culturale dei popoli e deve essere letta per capire e conoscere le nostre origini</a:t>
            </a:r>
          </a:p>
          <a:p>
            <a:pPr marL="285750" indent="-285750">
              <a:buFont typeface="Arial" panose="020B0604020202020204" pitchFamily="34" charset="0"/>
              <a:buChar char="•"/>
            </a:pPr>
            <a:r>
              <a:rPr lang="it-IT" b="1" dirty="0">
                <a:solidFill>
                  <a:schemeClr val="bg1"/>
                </a:solidFill>
              </a:rPr>
              <a:t>Insegna sempre qualcosa di vero, di profondo e di importante, aiutano a tenere viva la memoria di eventi, luoghi ed usanze antiche</a:t>
            </a:r>
          </a:p>
        </p:txBody>
      </p:sp>
      <p:sp>
        <p:nvSpPr>
          <p:cNvPr id="30" name="CasellaDiTesto 29">
            <a:extLst>
              <a:ext uri="{FF2B5EF4-FFF2-40B4-BE49-F238E27FC236}">
                <a16:creationId xmlns:a16="http://schemas.microsoft.com/office/drawing/2014/main" id="{C452F3AD-7EA7-4668-ABDF-9B05283C04A8}"/>
              </a:ext>
            </a:extLst>
          </p:cNvPr>
          <p:cNvSpPr txBox="1"/>
          <p:nvPr/>
        </p:nvSpPr>
        <p:spPr>
          <a:xfrm>
            <a:off x="222451" y="1201495"/>
            <a:ext cx="3530975" cy="4801314"/>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chemeClr val="bg1"/>
                </a:solidFill>
              </a:rPr>
              <a:t>È vero perché tutti lo dicono</a:t>
            </a:r>
          </a:p>
          <a:p>
            <a:pPr marL="285750" indent="-285750">
              <a:buFont typeface="Arial" panose="020B0604020202020204" pitchFamily="34" charset="0"/>
              <a:buChar char="•"/>
            </a:pPr>
            <a:r>
              <a:rPr lang="it-IT" b="1" dirty="0">
                <a:solidFill>
                  <a:schemeClr val="bg1"/>
                </a:solidFill>
              </a:rPr>
              <a:t>Il più delle volte sono bufale o «</a:t>
            </a:r>
            <a:r>
              <a:rPr lang="it-IT" b="1" dirty="0" err="1">
                <a:solidFill>
                  <a:schemeClr val="bg1"/>
                </a:solidFill>
              </a:rPr>
              <a:t>fake</a:t>
            </a:r>
            <a:r>
              <a:rPr lang="it-IT" b="1" dirty="0">
                <a:solidFill>
                  <a:schemeClr val="bg1"/>
                </a:solidFill>
              </a:rPr>
              <a:t> news»</a:t>
            </a:r>
          </a:p>
          <a:p>
            <a:pPr marL="285750" indent="-285750">
              <a:buFont typeface="Arial" panose="020B0604020202020204" pitchFamily="34" charset="0"/>
              <a:buChar char="•"/>
            </a:pPr>
            <a:r>
              <a:rPr lang="it-IT" b="1" dirty="0">
                <a:solidFill>
                  <a:schemeClr val="bg1"/>
                </a:solidFill>
              </a:rPr>
              <a:t>Presenta fatti come realmente  accaduti e attribuiti sovente  all’amico dell’amico del narrante</a:t>
            </a:r>
          </a:p>
          <a:p>
            <a:pPr marL="285750" indent="-285750">
              <a:buFont typeface="Arial" panose="020B0604020202020204" pitchFamily="34" charset="0"/>
              <a:buChar char="•"/>
            </a:pPr>
            <a:r>
              <a:rPr lang="it-IT" b="1" dirty="0">
                <a:solidFill>
                  <a:schemeClr val="bg1"/>
                </a:solidFill>
              </a:rPr>
              <a:t>Dimostrano che anche l’uomo di oggi lavora con la fantasia per raccontare fatti che, spacciati per veri, soddisfano il bisogno universale di storie, ma che sono privi degli elementi fantastici e meravigliosi presenti nelle leggende popolari</a:t>
            </a:r>
          </a:p>
          <a:p>
            <a:pPr marL="285750" indent="-285750">
              <a:buFontTx/>
              <a:buChar char="-"/>
            </a:pPr>
            <a:endParaRPr lang="it-IT" dirty="0"/>
          </a:p>
          <a:p>
            <a:pPr marL="285750" indent="-285750">
              <a:buFontTx/>
              <a:buChar char="-"/>
            </a:pPr>
            <a:endParaRPr lang="it-IT" dirty="0"/>
          </a:p>
        </p:txBody>
      </p:sp>
      <p:sp>
        <p:nvSpPr>
          <p:cNvPr id="41" name="CasellaDiTesto 40">
            <a:extLst>
              <a:ext uri="{FF2B5EF4-FFF2-40B4-BE49-F238E27FC236}">
                <a16:creationId xmlns:a16="http://schemas.microsoft.com/office/drawing/2014/main" id="{20084D04-F432-4EB9-9A9F-8CC78B2DC28A}"/>
              </a:ext>
            </a:extLst>
          </p:cNvPr>
          <p:cNvSpPr txBox="1"/>
          <p:nvPr/>
        </p:nvSpPr>
        <p:spPr>
          <a:xfrm>
            <a:off x="608262" y="734593"/>
            <a:ext cx="7412518" cy="369332"/>
          </a:xfrm>
          <a:prstGeom prst="rect">
            <a:avLst/>
          </a:prstGeom>
          <a:noFill/>
        </p:spPr>
        <p:txBody>
          <a:bodyPr wrap="square" rtlCol="0">
            <a:spAutoFit/>
          </a:bodyPr>
          <a:lstStyle/>
          <a:p>
            <a:r>
              <a:rPr lang="it-IT" b="1" dirty="0">
                <a:solidFill>
                  <a:srgbClr val="FF0000"/>
                </a:solidFill>
              </a:rPr>
              <a:t>LEGGENDE METROPOLITANE                   LEGGENDE TRADIZIONALI</a:t>
            </a:r>
          </a:p>
        </p:txBody>
      </p:sp>
    </p:spTree>
    <p:extLst>
      <p:ext uri="{BB962C8B-B14F-4D97-AF65-F5344CB8AC3E}">
        <p14:creationId xmlns:p14="http://schemas.microsoft.com/office/powerpoint/2010/main" val="53622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5D459A9-7038-47B0-ACA3-1A934BB0B9D9}"/>
              </a:ext>
            </a:extLst>
          </p:cNvPr>
          <p:cNvSpPr/>
          <p:nvPr/>
        </p:nvSpPr>
        <p:spPr>
          <a:xfrm>
            <a:off x="684299" y="56602"/>
            <a:ext cx="2157707" cy="923330"/>
          </a:xfrm>
          <a:prstGeom prst="rect">
            <a:avLst/>
          </a:prstGeom>
          <a:noFill/>
        </p:spPr>
        <p:txBody>
          <a:bodyPr wrap="none" lIns="91440" tIns="45720" rIns="91440" bIns="45720">
            <a:spAutoFit/>
          </a:bodyPr>
          <a:lstStyle/>
          <a:p>
            <a:pPr algn="ctr"/>
            <a:r>
              <a:rPr lang="it-IT"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FASE 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asellaDiTesto 5">
            <a:extLst>
              <a:ext uri="{FF2B5EF4-FFF2-40B4-BE49-F238E27FC236}">
                <a16:creationId xmlns:a16="http://schemas.microsoft.com/office/drawing/2014/main" id="{AC1472CD-F3E2-43A2-A2EA-8EF8BFD46043}"/>
              </a:ext>
            </a:extLst>
          </p:cNvPr>
          <p:cNvSpPr txBox="1"/>
          <p:nvPr/>
        </p:nvSpPr>
        <p:spPr>
          <a:xfrm>
            <a:off x="684299" y="979932"/>
            <a:ext cx="7443695" cy="369332"/>
          </a:xfrm>
          <a:prstGeom prst="rect">
            <a:avLst/>
          </a:prstGeom>
          <a:noFill/>
        </p:spPr>
        <p:txBody>
          <a:bodyPr wrap="square" rtlCol="0">
            <a:spAutoFit/>
          </a:bodyPr>
          <a:lstStyle/>
          <a:p>
            <a:r>
              <a:rPr lang="it-IT" dirty="0">
                <a:latin typeface="Arial Black" panose="020B0A04020102020204" pitchFamily="34" charset="0"/>
                <a:cs typeface="Arial" panose="020B0604020202020204" pitchFamily="34" charset="0"/>
              </a:rPr>
              <a:t>OBIETTIVO: controllo del percorso </a:t>
            </a:r>
          </a:p>
        </p:txBody>
      </p:sp>
      <p:sp>
        <p:nvSpPr>
          <p:cNvPr id="7" name="CasellaDiTesto 6">
            <a:extLst>
              <a:ext uri="{FF2B5EF4-FFF2-40B4-BE49-F238E27FC236}">
                <a16:creationId xmlns:a16="http://schemas.microsoft.com/office/drawing/2014/main" id="{8C84DB23-7030-4EE6-A867-F83E3540F6EB}"/>
              </a:ext>
            </a:extLst>
          </p:cNvPr>
          <p:cNvSpPr txBox="1"/>
          <p:nvPr/>
        </p:nvSpPr>
        <p:spPr>
          <a:xfrm>
            <a:off x="6362616" y="979932"/>
            <a:ext cx="6766560" cy="369332"/>
          </a:xfrm>
          <a:prstGeom prst="rect">
            <a:avLst/>
          </a:prstGeom>
          <a:noFill/>
        </p:spPr>
        <p:txBody>
          <a:bodyPr wrap="square" rtlCol="0">
            <a:spAutoFit/>
          </a:bodyPr>
          <a:lstStyle/>
          <a:p>
            <a:r>
              <a:rPr lang="it-IT" b="1" dirty="0">
                <a:latin typeface="Arial Black" panose="020B0A04020102020204" pitchFamily="34" charset="0"/>
              </a:rPr>
              <a:t>TEMPI: 30 minuti</a:t>
            </a:r>
          </a:p>
        </p:txBody>
      </p:sp>
      <p:cxnSp>
        <p:nvCxnSpPr>
          <p:cNvPr id="9" name="Connettore diritto 8">
            <a:extLst>
              <a:ext uri="{FF2B5EF4-FFF2-40B4-BE49-F238E27FC236}">
                <a16:creationId xmlns:a16="http://schemas.microsoft.com/office/drawing/2014/main" id="{19CA2F49-C233-417A-9159-AA529018B225}"/>
              </a:ext>
            </a:extLst>
          </p:cNvPr>
          <p:cNvCxnSpPr>
            <a:cxnSpLocks/>
          </p:cNvCxnSpPr>
          <p:nvPr/>
        </p:nvCxnSpPr>
        <p:spPr>
          <a:xfrm>
            <a:off x="815926" y="1617785"/>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E6FF73E-D91C-4B5D-9D14-31DE67415B67}"/>
              </a:ext>
            </a:extLst>
          </p:cNvPr>
          <p:cNvCxnSpPr>
            <a:cxnSpLocks/>
          </p:cNvCxnSpPr>
          <p:nvPr/>
        </p:nvCxnSpPr>
        <p:spPr>
          <a:xfrm>
            <a:off x="787791"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E90DF50-3CE9-4890-8999-8CEE232F7F1D}"/>
              </a:ext>
            </a:extLst>
          </p:cNvPr>
          <p:cNvCxnSpPr>
            <a:cxnSpLocks/>
          </p:cNvCxnSpPr>
          <p:nvPr/>
        </p:nvCxnSpPr>
        <p:spPr>
          <a:xfrm>
            <a:off x="787791" y="5144199"/>
            <a:ext cx="10494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E7D96C4-E3BA-47F8-B0C3-70B309149FFC}"/>
              </a:ext>
            </a:extLst>
          </p:cNvPr>
          <p:cNvCxnSpPr>
            <a:cxnSpLocks/>
          </p:cNvCxnSpPr>
          <p:nvPr/>
        </p:nvCxnSpPr>
        <p:spPr>
          <a:xfrm>
            <a:off x="11310425" y="1617785"/>
            <a:ext cx="0" cy="3526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8D6D8DC-F6CE-4EDE-B2AE-58D365345B90}"/>
              </a:ext>
            </a:extLst>
          </p:cNvPr>
          <p:cNvCxnSpPr>
            <a:cxnSpLocks/>
          </p:cNvCxnSpPr>
          <p:nvPr/>
        </p:nvCxnSpPr>
        <p:spPr>
          <a:xfrm>
            <a:off x="815926" y="2132991"/>
            <a:ext cx="1052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BD3A645-D301-49E4-A003-A3EF28EE4231}"/>
              </a:ext>
            </a:extLst>
          </p:cNvPr>
          <p:cNvCxnSpPr>
            <a:cxnSpLocks/>
          </p:cNvCxnSpPr>
          <p:nvPr/>
        </p:nvCxnSpPr>
        <p:spPr>
          <a:xfrm flipH="1">
            <a:off x="5997360" y="1617786"/>
            <a:ext cx="2" cy="3526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93812B9-5684-4ECC-A88C-12DA9D0C1BDE}"/>
              </a:ext>
            </a:extLst>
          </p:cNvPr>
          <p:cNvSpPr/>
          <p:nvPr/>
        </p:nvSpPr>
        <p:spPr>
          <a:xfrm>
            <a:off x="1410139" y="1548216"/>
            <a:ext cx="3693062"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l’insegnante</a:t>
            </a:r>
          </a:p>
        </p:txBody>
      </p:sp>
      <p:sp>
        <p:nvSpPr>
          <p:cNvPr id="28" name="Rettangolo 27">
            <a:extLst>
              <a:ext uri="{FF2B5EF4-FFF2-40B4-BE49-F238E27FC236}">
                <a16:creationId xmlns:a16="http://schemas.microsoft.com/office/drawing/2014/main" id="{3BECBB70-D88C-42B8-AF2F-063CE2A95D05}"/>
              </a:ext>
            </a:extLst>
          </p:cNvPr>
          <p:cNvSpPr/>
          <p:nvPr/>
        </p:nvSpPr>
        <p:spPr>
          <a:xfrm>
            <a:off x="7158318" y="1567198"/>
            <a:ext cx="3009991" cy="584775"/>
          </a:xfrm>
          <a:prstGeom prst="rect">
            <a:avLst/>
          </a:prstGeom>
          <a:noFill/>
        </p:spPr>
        <p:txBody>
          <a:bodyPr wrap="none" lIns="91440" tIns="45720" rIns="91440" bIns="45720">
            <a:spAutoFit/>
          </a:bodyPr>
          <a:lstStyle/>
          <a:p>
            <a:pPr algn="ctr"/>
            <a:r>
              <a:rPr lang="it-IT"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Cosa fa l’alunno</a:t>
            </a:r>
          </a:p>
        </p:txBody>
      </p:sp>
      <p:sp>
        <p:nvSpPr>
          <p:cNvPr id="29" name="Rettangolo 28">
            <a:extLst>
              <a:ext uri="{FF2B5EF4-FFF2-40B4-BE49-F238E27FC236}">
                <a16:creationId xmlns:a16="http://schemas.microsoft.com/office/drawing/2014/main" id="{D7DA31CA-8570-4D88-865E-76F04A3CC6B4}"/>
              </a:ext>
            </a:extLst>
          </p:cNvPr>
          <p:cNvSpPr/>
          <p:nvPr/>
        </p:nvSpPr>
        <p:spPr>
          <a:xfrm>
            <a:off x="787791" y="2142487"/>
            <a:ext cx="5209569" cy="29922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L’insegnante crea le coppie, distribuisce una scheda per ogni allievo e chiede di completare  individualmente la mappa relativa agli elementi principali che caratterizzano il genere letterario </a:t>
            </a:r>
            <a:r>
              <a:rPr lang="it-IT" b="1" dirty="0">
                <a:solidFill>
                  <a:schemeClr val="accent2"/>
                </a:solidFill>
              </a:rPr>
              <a:t>LEGGENDA</a:t>
            </a:r>
            <a:r>
              <a:rPr lang="it-IT" b="1" dirty="0">
                <a:solidFill>
                  <a:schemeClr val="tx1"/>
                </a:solidFill>
              </a:rPr>
              <a:t>. L’allievo confronta il lavoro con il compagno per l’autocorrezione ed infine l’insegnante legge ad alta voce la correzione.</a:t>
            </a:r>
          </a:p>
          <a:p>
            <a:pPr algn="ctr"/>
            <a:r>
              <a:rPr lang="it-IT" b="1" dirty="0">
                <a:solidFill>
                  <a:schemeClr val="tx1"/>
                </a:solidFill>
              </a:rPr>
              <a:t>Questo esercizio in itinere serve all’insegnante per comprendere se la classe ha colto gli aspetti principali del tema proposto</a:t>
            </a:r>
          </a:p>
        </p:txBody>
      </p:sp>
      <p:sp>
        <p:nvSpPr>
          <p:cNvPr id="30" name="Rettangolo 29">
            <a:extLst>
              <a:ext uri="{FF2B5EF4-FFF2-40B4-BE49-F238E27FC236}">
                <a16:creationId xmlns:a16="http://schemas.microsoft.com/office/drawing/2014/main" id="{AC65F4A3-9FD1-4BF5-A438-095F1676419C}"/>
              </a:ext>
            </a:extLst>
          </p:cNvPr>
          <p:cNvSpPr/>
          <p:nvPr/>
        </p:nvSpPr>
        <p:spPr>
          <a:xfrm>
            <a:off x="5983292" y="2142486"/>
            <a:ext cx="5313065" cy="299221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L’alunno completa la mappa </a:t>
            </a:r>
            <a:r>
              <a:rPr lang="it-IT" b="1" dirty="0" err="1">
                <a:solidFill>
                  <a:schemeClr val="tx1"/>
                </a:solidFill>
              </a:rPr>
              <a:t>cloze</a:t>
            </a:r>
            <a:r>
              <a:rPr lang="it-IT" b="1" dirty="0">
                <a:solidFill>
                  <a:schemeClr val="tx1"/>
                </a:solidFill>
              </a:rPr>
              <a:t>, la confronta con quella del compagno ed in seguito con quella </a:t>
            </a:r>
            <a:r>
              <a:rPr lang="it-IT" b="1">
                <a:solidFill>
                  <a:schemeClr val="tx1"/>
                </a:solidFill>
              </a:rPr>
              <a:t>letta dall’insegnante</a:t>
            </a:r>
            <a:endParaRPr lang="it-IT" b="1" dirty="0">
              <a:solidFill>
                <a:schemeClr val="tx1"/>
              </a:solidFill>
            </a:endParaRPr>
          </a:p>
        </p:txBody>
      </p:sp>
      <p:sp>
        <p:nvSpPr>
          <p:cNvPr id="35" name="CasellaDiTesto 34">
            <a:extLst>
              <a:ext uri="{FF2B5EF4-FFF2-40B4-BE49-F238E27FC236}">
                <a16:creationId xmlns:a16="http://schemas.microsoft.com/office/drawing/2014/main" id="{163A5C03-72F6-400A-A252-887D41A4F6CE}"/>
              </a:ext>
            </a:extLst>
          </p:cNvPr>
          <p:cNvSpPr txBox="1"/>
          <p:nvPr/>
        </p:nvSpPr>
        <p:spPr>
          <a:xfrm>
            <a:off x="736043" y="5309784"/>
            <a:ext cx="10522634" cy="830997"/>
          </a:xfrm>
          <a:prstGeom prst="rect">
            <a:avLst/>
          </a:prstGeom>
          <a:noFill/>
        </p:spPr>
        <p:txBody>
          <a:bodyPr wrap="square" rtlCol="0">
            <a:spAutoFit/>
          </a:bodyPr>
          <a:lstStyle/>
          <a:p>
            <a:r>
              <a:rPr lang="it-IT" sz="2400" b="1" dirty="0"/>
              <a:t>METODO: apprendimento cooperativo</a:t>
            </a:r>
          </a:p>
          <a:p>
            <a:endParaRPr lang="it-IT" sz="2400" b="1" dirty="0"/>
          </a:p>
        </p:txBody>
      </p:sp>
    </p:spTree>
    <p:extLst>
      <p:ext uri="{BB962C8B-B14F-4D97-AF65-F5344CB8AC3E}">
        <p14:creationId xmlns:p14="http://schemas.microsoft.com/office/powerpoint/2010/main" val="23240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0</TotalTime>
  <Words>532</Words>
  <Application>Microsoft Office PowerPoint</Application>
  <PresentationFormat>Widescreen</PresentationFormat>
  <Paragraphs>52</Paragraphs>
  <Slides>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Arial</vt:lpstr>
      <vt:lpstr>Arial Black</vt:lpstr>
      <vt:lpstr>Calibri</vt:lpstr>
      <vt:lpstr>Georgia</vt:lpstr>
      <vt:lpstr>Times New Roman</vt:lpstr>
      <vt:lpstr>Trebuchet MS</vt:lpstr>
      <vt:lpstr>Tw Cen MT</vt:lpstr>
      <vt:lpstr>Circuito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testa</dc:creator>
  <cp:lastModifiedBy>Francesca Testa</cp:lastModifiedBy>
  <cp:revision>35</cp:revision>
  <dcterms:created xsi:type="dcterms:W3CDTF">2018-07-10T14:52:33Z</dcterms:created>
  <dcterms:modified xsi:type="dcterms:W3CDTF">2018-07-16T07:30:44Z</dcterms:modified>
</cp:coreProperties>
</file>