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3" r:id="rId1"/>
  </p:sldMasterIdLst>
  <p:notesMasterIdLst>
    <p:notesMasterId r:id="rId10"/>
  </p:notesMasterIdLst>
  <p:sldIdLst>
    <p:sldId id="256" r:id="rId2"/>
    <p:sldId id="280" r:id="rId3"/>
    <p:sldId id="276" r:id="rId4"/>
    <p:sldId id="260" r:id="rId5"/>
    <p:sldId id="277" r:id="rId6"/>
    <p:sldId id="275" r:id="rId7"/>
    <p:sldId id="261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 testa" initials="mt" lastIdx="2" clrIdx="0">
    <p:extLst>
      <p:ext uri="{19B8F6BF-5375-455C-9EA6-DF929625EA0E}">
        <p15:presenceInfo xmlns:p15="http://schemas.microsoft.com/office/powerpoint/2012/main" userId="43be3192d640dd0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CF95D4-5983-4B8D-815A-BE91CC723B0F}" type="doc">
      <dgm:prSet loTypeId="urn:microsoft.com/office/officeart/2005/8/layout/process4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86A245B-B173-4AF5-9803-216D9FAFD5AB}" type="pres">
      <dgm:prSet presAssocID="{ADCF95D4-5983-4B8D-815A-BE91CC723B0F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0741DC7F-1779-4AEB-9AEC-9AFF30CC3BB8}" type="presOf" srcId="{ADCF95D4-5983-4B8D-815A-BE91CC723B0F}" destId="{786A245B-B173-4AF5-9803-216D9FAFD5A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0C19E-946B-4FCB-9EE9-BC55C576779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9AA42-8B3E-408A-903E-626EDBD60C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30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9AA42-8B3E-408A-903E-626EDBD60C0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23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500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79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711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940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9151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211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8287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7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75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503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26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68763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9149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68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86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3599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83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683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4" r:id="rId1"/>
    <p:sldLayoutId id="2147484225" r:id="rId2"/>
    <p:sldLayoutId id="2147484226" r:id="rId3"/>
    <p:sldLayoutId id="2147484227" r:id="rId4"/>
    <p:sldLayoutId id="2147484228" r:id="rId5"/>
    <p:sldLayoutId id="2147484229" r:id="rId6"/>
    <p:sldLayoutId id="2147484230" r:id="rId7"/>
    <p:sldLayoutId id="2147484231" r:id="rId8"/>
    <p:sldLayoutId id="2147484232" r:id="rId9"/>
    <p:sldLayoutId id="2147484233" r:id="rId10"/>
    <p:sldLayoutId id="2147484234" r:id="rId11"/>
    <p:sldLayoutId id="2147484235" r:id="rId12"/>
    <p:sldLayoutId id="2147484236" r:id="rId13"/>
    <p:sldLayoutId id="2147484237" r:id="rId14"/>
    <p:sldLayoutId id="2147484238" r:id="rId15"/>
    <p:sldLayoutId id="2147484239" r:id="rId16"/>
    <p:sldLayoutId id="214748424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57D95315-A8D9-4939-8844-FDE0AEF88B9B}"/>
              </a:ext>
            </a:extLst>
          </p:cNvPr>
          <p:cNvSpPr txBox="1"/>
          <p:nvPr/>
        </p:nvSpPr>
        <p:spPr>
          <a:xfrm>
            <a:off x="686972" y="5068450"/>
            <a:ext cx="88931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30B0504020000000003" pitchFamily="66" charset="0"/>
              </a:rPr>
              <a:t>«La leggenda racconta una cosa e la storia un’altra. Ma di tanto in tanto scopriamo qualcosa che appartiene ad entrambe»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D388F5D-FF4D-4EC0-BB3F-B43CF12197DF}"/>
              </a:ext>
            </a:extLst>
          </p:cNvPr>
          <p:cNvSpPr txBox="1"/>
          <p:nvPr/>
        </p:nvSpPr>
        <p:spPr>
          <a:xfrm>
            <a:off x="3535873" y="759115"/>
            <a:ext cx="11408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bg1"/>
                </a:solidFill>
                <a:latin typeface="Arial Black" panose="020B0A04020102020204" pitchFamily="34" charset="0"/>
              </a:rPr>
              <a:t>LA LEGGENDA: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7797E61-6E03-42CF-9AE4-860A1DA1F4DA}"/>
              </a:ext>
            </a:extLst>
          </p:cNvPr>
          <p:cNvSpPr txBox="1"/>
          <p:nvPr/>
        </p:nvSpPr>
        <p:spPr>
          <a:xfrm>
            <a:off x="1439514" y="1385939"/>
            <a:ext cx="101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Le principali caratteristiche/la leggenda metropolitana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41215A4-A2CE-4E10-AF10-30BB8789C775}"/>
              </a:ext>
            </a:extLst>
          </p:cNvPr>
          <p:cNvSpPr txBox="1"/>
          <p:nvPr/>
        </p:nvSpPr>
        <p:spPr>
          <a:xfrm>
            <a:off x="8026400" y="3429000"/>
            <a:ext cx="522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Maria Dorotea </a:t>
            </a:r>
            <a:r>
              <a:rPr lang="it-IT" sz="2400" b="1" dirty="0" err="1">
                <a:solidFill>
                  <a:schemeClr val="bg1"/>
                </a:solidFill>
              </a:rPr>
              <a:t>Daiello</a:t>
            </a:r>
            <a:endParaRPr lang="it-IT" sz="2400" b="1" dirty="0">
              <a:solidFill>
                <a:schemeClr val="bg1"/>
              </a:solidFill>
            </a:endParaRPr>
          </a:p>
        </p:txBody>
      </p:sp>
      <p:pic>
        <p:nvPicPr>
          <p:cNvPr id="1030" name="Picture 6" descr="Risultati immagini per fenice">
            <a:extLst>
              <a:ext uri="{FF2B5EF4-FFF2-40B4-BE49-F238E27FC236}">
                <a16:creationId xmlns:a16="http://schemas.microsoft.com/office/drawing/2014/main" id="{970D9EDF-AE9F-4903-84A3-CEF72118E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517" y="2597538"/>
            <a:ext cx="3405656" cy="255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97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2804D6-9969-46D0-B309-B2B81159E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/>
              <a:t>CONTESTO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61A7C5-8E42-4581-954C-3EB1290F6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400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Destinatari</a:t>
            </a:r>
            <a: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: classe prima della secondaria di primo grado, 20 alunni</a:t>
            </a:r>
            <a:b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endParaRPr lang="it-IT" b="1" dirty="0">
              <a:solidFill>
                <a:schemeClr val="tx2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Caratteristiche della classe</a:t>
            </a:r>
            <a: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: livello di apprendimento medio-basso</a:t>
            </a:r>
            <a:b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endParaRPr lang="it-IT" b="1" dirty="0">
              <a:solidFill>
                <a:schemeClr val="tx2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Clima relazionale interno: </a:t>
            </a:r>
            <a: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conflittuale</a:t>
            </a:r>
            <a:b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endParaRPr lang="it-IT" b="1" dirty="0">
              <a:solidFill>
                <a:schemeClr val="tx2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TEMPI:</a:t>
            </a:r>
            <a: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 primo quadrimestre, mese di Ottobre, otto ore</a:t>
            </a:r>
            <a:b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628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B2DEC0-69DC-44F1-9E8D-F77694B03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Cogliere l’argomento principale dei discorsi altrui </a:t>
            </a:r>
          </a:p>
          <a:p>
            <a:pPr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Comprendere le informazioni essenziali di una esposizione, di istruzioni per l’esecuzione di compiti, di messaggi trasmessi dai media </a:t>
            </a:r>
          </a:p>
          <a:p>
            <a:pPr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Organizzare un breve discorso orale su un tema affrontato in classe</a:t>
            </a:r>
          </a:p>
          <a:p>
            <a:pPr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Organizzare un breve discorso orale su un tema affrontato in classe o una breve esposizione su un argomento di studio </a:t>
            </a:r>
          </a:p>
          <a:p>
            <a:pPr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Leggere ad alta voce un testo rispettando le pause e variando il tono della voce </a:t>
            </a:r>
          </a:p>
          <a:p>
            <a:pPr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Utilizzare la comunicazione multimediale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B18DCD2-5208-4F9C-9B8E-8B8A2A8184E1}"/>
              </a:ext>
            </a:extLst>
          </p:cNvPr>
          <p:cNvSpPr/>
          <p:nvPr/>
        </p:nvSpPr>
        <p:spPr>
          <a:xfrm>
            <a:off x="3917358" y="674301"/>
            <a:ext cx="43572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PREREQUISITI</a:t>
            </a:r>
          </a:p>
        </p:txBody>
      </p:sp>
    </p:spTree>
    <p:extLst>
      <p:ext uri="{BB962C8B-B14F-4D97-AF65-F5344CB8AC3E}">
        <p14:creationId xmlns:p14="http://schemas.microsoft.com/office/powerpoint/2010/main" val="375226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aborazione alternativa 8">
            <a:extLst>
              <a:ext uri="{FF2B5EF4-FFF2-40B4-BE49-F238E27FC236}">
                <a16:creationId xmlns:a16="http://schemas.microsoft.com/office/drawing/2014/main" id="{C115F0E1-3B94-4DA5-8089-728912C240A6}"/>
              </a:ext>
            </a:extLst>
          </p:cNvPr>
          <p:cNvSpPr/>
          <p:nvPr/>
        </p:nvSpPr>
        <p:spPr>
          <a:xfrm>
            <a:off x="7825467" y="2447705"/>
            <a:ext cx="2995878" cy="55017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Esposizione orale, produzione scritta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2402D5-4E69-4265-8769-8A60CDFE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65" y="2448722"/>
            <a:ext cx="4913099" cy="550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tx2"/>
                </a:solidFill>
                <a:latin typeface="Arial Black" panose="020B0A04020102020204" pitchFamily="34" charset="0"/>
              </a:rPr>
              <a:t>Comunicazione nella madrelingua </a:t>
            </a:r>
          </a:p>
          <a:p>
            <a:pPr marL="457200" indent="-457200">
              <a:buFont typeface="+mj-lt"/>
              <a:buAutoNum type="arabicPeriod"/>
            </a:pPr>
            <a:endParaRPr lang="it-IT" sz="20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it-IT" sz="20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3C10380F-92E1-4212-9E40-C237BABF2386}"/>
              </a:ext>
            </a:extLst>
          </p:cNvPr>
          <p:cNvCxnSpPr>
            <a:cxnSpLocks/>
          </p:cNvCxnSpPr>
          <p:nvPr/>
        </p:nvCxnSpPr>
        <p:spPr>
          <a:xfrm>
            <a:off x="5458806" y="2723812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>
            <a:extLst>
              <a:ext uri="{FF2B5EF4-FFF2-40B4-BE49-F238E27FC236}">
                <a16:creationId xmlns:a16="http://schemas.microsoft.com/office/drawing/2014/main" id="{DD13EAC4-4D64-46F8-8E13-613EADFB9C63}"/>
              </a:ext>
            </a:extLst>
          </p:cNvPr>
          <p:cNvSpPr/>
          <p:nvPr/>
        </p:nvSpPr>
        <p:spPr>
          <a:xfrm>
            <a:off x="200796" y="875154"/>
            <a:ext cx="117904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COMPETENZE CHIAVE (</a:t>
            </a:r>
            <a:r>
              <a:rPr lang="it-IT" sz="4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Rac</a:t>
            </a:r>
            <a:r>
              <a:rPr lang="it-IT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 del 18/12/2006 P.E)</a:t>
            </a:r>
            <a:endParaRPr lang="it-IT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1724B96-9A80-4FF6-B5EF-DD6D11A47DCC}"/>
              </a:ext>
            </a:extLst>
          </p:cNvPr>
          <p:cNvSpPr txBox="1"/>
          <p:nvPr/>
        </p:nvSpPr>
        <p:spPr>
          <a:xfrm>
            <a:off x="433165" y="3226334"/>
            <a:ext cx="6668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Competenza digitale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5581724A-D78E-4977-9679-2FAA417F1C03}"/>
              </a:ext>
            </a:extLst>
          </p:cNvPr>
          <p:cNvSpPr/>
          <p:nvPr/>
        </p:nvSpPr>
        <p:spPr>
          <a:xfrm>
            <a:off x="5603312" y="3153927"/>
            <a:ext cx="2995878" cy="5501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Uso TIC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2E2CEC80-55BF-46DB-BD9E-7A49C030CF57}"/>
              </a:ext>
            </a:extLst>
          </p:cNvPr>
          <p:cNvCxnSpPr>
            <a:cxnSpLocks/>
          </p:cNvCxnSpPr>
          <p:nvPr/>
        </p:nvCxnSpPr>
        <p:spPr>
          <a:xfrm>
            <a:off x="3264582" y="3411000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98A15B0-230F-4B80-ACD5-9BF4256ED4F6}"/>
              </a:ext>
            </a:extLst>
          </p:cNvPr>
          <p:cNvSpPr txBox="1"/>
          <p:nvPr/>
        </p:nvSpPr>
        <p:spPr>
          <a:xfrm>
            <a:off x="433165" y="3983185"/>
            <a:ext cx="5662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Imparare ad imparare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05C4FF1F-C585-432C-BDC3-0B06122CF1F8}"/>
              </a:ext>
            </a:extLst>
          </p:cNvPr>
          <p:cNvCxnSpPr>
            <a:cxnSpLocks/>
          </p:cNvCxnSpPr>
          <p:nvPr/>
        </p:nvCxnSpPr>
        <p:spPr>
          <a:xfrm>
            <a:off x="4319388" y="4903590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44DB6D10-F291-4AA0-9F6F-F288FFC93C3A}"/>
              </a:ext>
            </a:extLst>
          </p:cNvPr>
          <p:cNvSpPr/>
          <p:nvPr/>
        </p:nvSpPr>
        <p:spPr>
          <a:xfrm>
            <a:off x="5599112" y="3894102"/>
            <a:ext cx="3132725" cy="550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Attività metacognitiva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8DDAB44-09AE-4A42-B1F7-212A0EAFE144}"/>
              </a:ext>
            </a:extLst>
          </p:cNvPr>
          <p:cNvSpPr txBox="1"/>
          <p:nvPr/>
        </p:nvSpPr>
        <p:spPr>
          <a:xfrm>
            <a:off x="417497" y="4708843"/>
            <a:ext cx="5307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Competenze sociali e civiche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56E4D4D0-40E9-4A31-A08F-48E44B736E65}"/>
              </a:ext>
            </a:extLst>
          </p:cNvPr>
          <p:cNvCxnSpPr>
            <a:cxnSpLocks/>
          </p:cNvCxnSpPr>
          <p:nvPr/>
        </p:nvCxnSpPr>
        <p:spPr>
          <a:xfrm>
            <a:off x="3349193" y="4167851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B2419E61-B12F-45C5-94D1-2494DFFE48C7}"/>
              </a:ext>
            </a:extLst>
          </p:cNvPr>
          <p:cNvSpPr/>
          <p:nvPr/>
        </p:nvSpPr>
        <p:spPr>
          <a:xfrm>
            <a:off x="6631399" y="4628516"/>
            <a:ext cx="2995878" cy="5501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Cooperative </a:t>
            </a:r>
            <a:r>
              <a:rPr lang="it-IT" dirty="0" err="1">
                <a:solidFill>
                  <a:schemeClr val="tx2"/>
                </a:solidFill>
                <a:latin typeface="Arial Black" panose="020B0A04020102020204" pitchFamily="34" charset="0"/>
              </a:rPr>
              <a:t>learning</a:t>
            </a:r>
            <a:endParaRPr lang="it-IT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207334E-78A2-4142-A820-1671727B6461}"/>
              </a:ext>
            </a:extLst>
          </p:cNvPr>
          <p:cNvSpPr txBox="1"/>
          <p:nvPr/>
        </p:nvSpPr>
        <p:spPr>
          <a:xfrm>
            <a:off x="417497" y="5465694"/>
            <a:ext cx="6822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Consapevolezza ed espressione culturale</a:t>
            </a:r>
            <a:endParaRPr lang="it-IT" dirty="0"/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406A4AE9-8E63-4F7C-AEE6-2798369B4671}"/>
              </a:ext>
            </a:extLst>
          </p:cNvPr>
          <p:cNvCxnSpPr>
            <a:cxnSpLocks/>
          </p:cNvCxnSpPr>
          <p:nvPr/>
        </p:nvCxnSpPr>
        <p:spPr>
          <a:xfrm>
            <a:off x="5881975" y="5650360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12669033-35C6-49A1-B43C-529B524421BC}"/>
              </a:ext>
            </a:extLst>
          </p:cNvPr>
          <p:cNvSpPr/>
          <p:nvPr/>
        </p:nvSpPr>
        <p:spPr>
          <a:xfrm>
            <a:off x="8100309" y="5362929"/>
            <a:ext cx="3453062" cy="9964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Conoscenza di base del patrimonio culturale</a:t>
            </a:r>
          </a:p>
        </p:txBody>
      </p:sp>
    </p:spTree>
    <p:extLst>
      <p:ext uri="{BB962C8B-B14F-4D97-AF65-F5344CB8AC3E}">
        <p14:creationId xmlns:p14="http://schemas.microsoft.com/office/powerpoint/2010/main" val="137203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11" grpId="0" animBg="1"/>
      <p:bldP spid="16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E5B797-DDF2-4A45-8B56-564C8D22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D573C6-FB3D-464A-A5C1-9E78A8717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19FE1D6-AC0A-4D0C-8716-F24F877092CE}"/>
              </a:ext>
            </a:extLst>
          </p:cNvPr>
          <p:cNvSpPr/>
          <p:nvPr/>
        </p:nvSpPr>
        <p:spPr>
          <a:xfrm>
            <a:off x="-19121" y="-3227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F50BF79-4A7B-427E-AB54-0DF86B604182}"/>
              </a:ext>
            </a:extLst>
          </p:cNvPr>
          <p:cNvSpPr/>
          <p:nvPr/>
        </p:nvSpPr>
        <p:spPr>
          <a:xfrm>
            <a:off x="561477" y="106038"/>
            <a:ext cx="99483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OBIETTIVI FORMATIVI (linee guida DPR n. 88/2010)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DC1E9B2B-5686-4AC6-83BF-845737F00E51}"/>
              </a:ext>
            </a:extLst>
          </p:cNvPr>
          <p:cNvSpPr/>
          <p:nvPr/>
        </p:nvSpPr>
        <p:spPr>
          <a:xfrm>
            <a:off x="420915" y="1118428"/>
            <a:ext cx="3643086" cy="5007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Riflettere sul valore delle tradizioni a partire da testi del genere leggenda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Collaborare e partecipare con i compagni a progetti da realizzare a coppie e a gruppi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Agire in modo autonomo e </a:t>
            </a:r>
          </a:p>
          <a:p>
            <a:pPr algn="ctr"/>
            <a:r>
              <a:rPr lang="it-IT" b="1" dirty="0"/>
              <a:t>responsabile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Saper argomentare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58E6B2F4-046E-40FD-A464-4D9B6E1EA5C0}"/>
              </a:ext>
            </a:extLst>
          </p:cNvPr>
          <p:cNvSpPr/>
          <p:nvPr/>
        </p:nvSpPr>
        <p:spPr>
          <a:xfrm>
            <a:off x="4274457" y="1118428"/>
            <a:ext cx="3643086" cy="50356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it-IT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it-IT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it-IT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Saper comprendere le vicende narrate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Saper riconoscere i ruoli dei personaggi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Saper riconoscere le caratteristiche dell’ambientazione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Saper confrontare le leggende e rilevarne somiglianze e differenze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Saper ascoltare e comprendere una leggenda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Scrivere una leggenda seguendo le indicazioni date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1475C3C3-900F-43DD-9630-01BC205461AD}"/>
              </a:ext>
            </a:extLst>
          </p:cNvPr>
          <p:cNvSpPr/>
          <p:nvPr/>
        </p:nvSpPr>
        <p:spPr>
          <a:xfrm>
            <a:off x="8128000" y="1118428"/>
            <a:ext cx="3643085" cy="50501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Le caratteristiche della leggenda e i vari tipi di leggenda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La leggenda nella società attuale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it-IT" dirty="0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0E22ABB-C910-435D-B52C-BB23443B5446}"/>
              </a:ext>
            </a:extLst>
          </p:cNvPr>
          <p:cNvCxnSpPr/>
          <p:nvPr/>
        </p:nvCxnSpPr>
        <p:spPr>
          <a:xfrm>
            <a:off x="420915" y="1680632"/>
            <a:ext cx="3643086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D768F74-84D6-4533-AF74-08CBFFE42D99}"/>
              </a:ext>
            </a:extLst>
          </p:cNvPr>
          <p:cNvCxnSpPr/>
          <p:nvPr/>
        </p:nvCxnSpPr>
        <p:spPr>
          <a:xfrm>
            <a:off x="4274457" y="1680632"/>
            <a:ext cx="3643086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D0D1B5-644E-408C-A05D-1437445342BF}"/>
              </a:ext>
            </a:extLst>
          </p:cNvPr>
          <p:cNvCxnSpPr/>
          <p:nvPr/>
        </p:nvCxnSpPr>
        <p:spPr>
          <a:xfrm>
            <a:off x="8128000" y="1680632"/>
            <a:ext cx="364308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C3DFB8E-C58D-40AC-ADE7-485D65A5A89C}"/>
              </a:ext>
            </a:extLst>
          </p:cNvPr>
          <p:cNvSpPr txBox="1"/>
          <p:nvPr/>
        </p:nvSpPr>
        <p:spPr>
          <a:xfrm>
            <a:off x="1401420" y="1261442"/>
            <a:ext cx="409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COMPETENZE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880F166-73D5-45B6-AEFC-86F4755D698D}"/>
              </a:ext>
            </a:extLst>
          </p:cNvPr>
          <p:cNvSpPr txBox="1"/>
          <p:nvPr/>
        </p:nvSpPr>
        <p:spPr>
          <a:xfrm>
            <a:off x="5535659" y="1261442"/>
            <a:ext cx="4229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ABILITÀ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69AB0ED-9BA1-4915-8E04-11DFEAE3081F}"/>
              </a:ext>
            </a:extLst>
          </p:cNvPr>
          <p:cNvSpPr txBox="1"/>
          <p:nvPr/>
        </p:nvSpPr>
        <p:spPr>
          <a:xfrm>
            <a:off x="9091617" y="1261600"/>
            <a:ext cx="511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CONOSCENZE</a:t>
            </a:r>
          </a:p>
        </p:txBody>
      </p:sp>
    </p:spTree>
    <p:extLst>
      <p:ext uri="{BB962C8B-B14F-4D97-AF65-F5344CB8AC3E}">
        <p14:creationId xmlns:p14="http://schemas.microsoft.com/office/powerpoint/2010/main" val="11144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C76A30-7F4A-4E37-B4C4-5F2510392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metacognizione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B952B4-11EA-4CFE-8CAC-576974605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1830BC8-BF68-48D2-8C42-FC86C6C349B4}"/>
              </a:ext>
            </a:extLst>
          </p:cNvPr>
          <p:cNvSpPr/>
          <p:nvPr/>
        </p:nvSpPr>
        <p:spPr>
          <a:xfrm>
            <a:off x="-19121" y="-3227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6E2881B-5707-492A-AC6A-6E2E8EABA28E}"/>
              </a:ext>
            </a:extLst>
          </p:cNvPr>
          <p:cNvSpPr/>
          <p:nvPr/>
        </p:nvSpPr>
        <p:spPr>
          <a:xfrm>
            <a:off x="3531035" y="250567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METODOLOGIE</a:t>
            </a:r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B5151AF7-6A80-4405-86BB-9D2796D9B827}"/>
              </a:ext>
            </a:extLst>
          </p:cNvPr>
          <p:cNvSpPr/>
          <p:nvPr/>
        </p:nvSpPr>
        <p:spPr>
          <a:xfrm rot="12523349">
            <a:off x="2215390" y="2007502"/>
            <a:ext cx="1398910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2BF70C19-586D-4244-8267-1F0948A5DDF3}"/>
              </a:ext>
            </a:extLst>
          </p:cNvPr>
          <p:cNvSpPr/>
          <p:nvPr/>
        </p:nvSpPr>
        <p:spPr>
          <a:xfrm rot="19010324">
            <a:off x="6608552" y="1561649"/>
            <a:ext cx="1355188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7FE8DC85-72BC-4544-BC7C-A76D132A1EEA}"/>
              </a:ext>
            </a:extLst>
          </p:cNvPr>
          <p:cNvSpPr/>
          <p:nvPr/>
        </p:nvSpPr>
        <p:spPr>
          <a:xfrm rot="16200000">
            <a:off x="4613354" y="1480016"/>
            <a:ext cx="1433775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AC831BFD-0D65-490E-8D84-C321881B381B}"/>
              </a:ext>
            </a:extLst>
          </p:cNvPr>
          <p:cNvSpPr/>
          <p:nvPr/>
        </p:nvSpPr>
        <p:spPr>
          <a:xfrm rot="6470924">
            <a:off x="3960839" y="4253847"/>
            <a:ext cx="1896528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CB92703B-B727-4BB7-BCE2-21F592F62F09}"/>
              </a:ext>
            </a:extLst>
          </p:cNvPr>
          <p:cNvSpPr/>
          <p:nvPr/>
        </p:nvSpPr>
        <p:spPr>
          <a:xfrm rot="7501982">
            <a:off x="2677949" y="3658274"/>
            <a:ext cx="1099450" cy="515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>
            <a:extLst>
              <a:ext uri="{FF2B5EF4-FFF2-40B4-BE49-F238E27FC236}">
                <a16:creationId xmlns:a16="http://schemas.microsoft.com/office/drawing/2014/main" id="{E6400942-C404-43FC-8810-8F8AD5B545F8}"/>
              </a:ext>
            </a:extLst>
          </p:cNvPr>
          <p:cNvSpPr/>
          <p:nvPr/>
        </p:nvSpPr>
        <p:spPr>
          <a:xfrm rot="2774555">
            <a:off x="8507483" y="3665776"/>
            <a:ext cx="1453128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>
            <a:extLst>
              <a:ext uri="{FF2B5EF4-FFF2-40B4-BE49-F238E27FC236}">
                <a16:creationId xmlns:a16="http://schemas.microsoft.com/office/drawing/2014/main" id="{8EA39A33-CC56-4C46-A2C8-12A5BABDDBF6}"/>
              </a:ext>
            </a:extLst>
          </p:cNvPr>
          <p:cNvSpPr/>
          <p:nvPr/>
        </p:nvSpPr>
        <p:spPr>
          <a:xfrm rot="20488973">
            <a:off x="8702673" y="2075837"/>
            <a:ext cx="1788798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DE4C5A5A-E46E-4F31-8E49-15FAD65DEADE}"/>
              </a:ext>
            </a:extLst>
          </p:cNvPr>
          <p:cNvSpPr/>
          <p:nvPr/>
        </p:nvSpPr>
        <p:spPr>
          <a:xfrm>
            <a:off x="3920187" y="380823"/>
            <a:ext cx="25046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Problem</a:t>
            </a:r>
            <a:r>
              <a:rPr lang="it-IT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it-IT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posing</a:t>
            </a:r>
            <a:endParaRPr lang="it-IT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850A458C-1827-4AC2-A737-8B0DEB73CF85}"/>
              </a:ext>
            </a:extLst>
          </p:cNvPr>
          <p:cNvSpPr/>
          <p:nvPr/>
        </p:nvSpPr>
        <p:spPr>
          <a:xfrm>
            <a:off x="7204924" y="604433"/>
            <a:ext cx="20204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Peer to peer</a:t>
            </a:r>
            <a:endParaRPr lang="it-IT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C214875B-14F1-411B-800A-E6C03EB3169F}"/>
              </a:ext>
            </a:extLst>
          </p:cNvPr>
          <p:cNvSpPr/>
          <p:nvPr/>
        </p:nvSpPr>
        <p:spPr>
          <a:xfrm>
            <a:off x="239241" y="1100643"/>
            <a:ext cx="38892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Cooperative </a:t>
            </a:r>
            <a:r>
              <a:rPr lang="it-IT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learning</a:t>
            </a:r>
            <a:endParaRPr lang="it-IT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FBED1088-7F13-4CC4-8B80-0790E1711F01}"/>
              </a:ext>
            </a:extLst>
          </p:cNvPr>
          <p:cNvSpPr/>
          <p:nvPr/>
        </p:nvSpPr>
        <p:spPr>
          <a:xfrm>
            <a:off x="8863571" y="4461555"/>
            <a:ext cx="30187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metacognizione</a:t>
            </a:r>
            <a:endParaRPr lang="it-IT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D167D3F6-F692-4046-B8A0-E6A3BCCF23E8}"/>
              </a:ext>
            </a:extLst>
          </p:cNvPr>
          <p:cNvSpPr/>
          <p:nvPr/>
        </p:nvSpPr>
        <p:spPr>
          <a:xfrm>
            <a:off x="441020" y="4346540"/>
            <a:ext cx="25635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brainstorming</a:t>
            </a: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BCF0B09B-87C1-4F60-98C1-AAA6FA0A6F12}"/>
              </a:ext>
            </a:extLst>
          </p:cNvPr>
          <p:cNvSpPr/>
          <p:nvPr/>
        </p:nvSpPr>
        <p:spPr>
          <a:xfrm>
            <a:off x="8654307" y="1291647"/>
            <a:ext cx="32944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Lezione dialogata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B7CD9EED-33F7-4248-8C23-54280A6D4004}"/>
              </a:ext>
            </a:extLst>
          </p:cNvPr>
          <p:cNvSpPr/>
          <p:nvPr/>
        </p:nvSpPr>
        <p:spPr>
          <a:xfrm>
            <a:off x="2317344" y="5446769"/>
            <a:ext cx="52549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Apprendimento per scoperta</a:t>
            </a:r>
          </a:p>
        </p:txBody>
      </p:sp>
    </p:spTree>
    <p:extLst>
      <p:ext uri="{BB962C8B-B14F-4D97-AF65-F5344CB8AC3E}">
        <p14:creationId xmlns:p14="http://schemas.microsoft.com/office/powerpoint/2010/main" val="33222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con angoli in alto arrotondati 15">
            <a:extLst>
              <a:ext uri="{FF2B5EF4-FFF2-40B4-BE49-F238E27FC236}">
                <a16:creationId xmlns:a16="http://schemas.microsoft.com/office/drawing/2014/main" id="{F06BE866-0BB1-4CBC-8694-991AF3A90161}"/>
              </a:ext>
            </a:extLst>
          </p:cNvPr>
          <p:cNvSpPr/>
          <p:nvPr/>
        </p:nvSpPr>
        <p:spPr>
          <a:xfrm rot="5400000">
            <a:off x="-643489" y="1579216"/>
            <a:ext cx="6168455" cy="3924875"/>
          </a:xfrm>
          <a:prstGeom prst="round2Same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BB5D03-1B2E-4D7A-9CE7-B6C2A81E4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it-IT" sz="2500" b="1" dirty="0">
                <a:solidFill>
                  <a:srgbClr val="EBEBEB"/>
                </a:solidFill>
                <a:latin typeface="Arial Black" panose="020B0A04020102020204" pitchFamily="34" charset="0"/>
              </a:rPr>
              <a:t>MATERIALI E STRUMENTI</a:t>
            </a:r>
          </a:p>
        </p:txBody>
      </p:sp>
      <p:graphicFrame>
        <p:nvGraphicFramePr>
          <p:cNvPr id="35" name="Segnaposto contenuto 2">
            <a:extLst>
              <a:ext uri="{FF2B5EF4-FFF2-40B4-BE49-F238E27FC236}">
                <a16:creationId xmlns:a16="http://schemas.microsoft.com/office/drawing/2014/main" id="{2EC952FD-496A-4335-B323-B8CE36666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819841"/>
              </p:ext>
            </p:extLst>
          </p:nvPr>
        </p:nvGraphicFramePr>
        <p:xfrm>
          <a:off x="5194300" y="808038"/>
          <a:ext cx="6391275" cy="866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02720892-D20E-4084-98B7-1558055BC721}"/>
              </a:ext>
            </a:extLst>
          </p:cNvPr>
          <p:cNvCxnSpPr>
            <a:cxnSpLocks/>
          </p:cNvCxnSpPr>
          <p:nvPr/>
        </p:nvCxnSpPr>
        <p:spPr>
          <a:xfrm>
            <a:off x="478302" y="450166"/>
            <a:ext cx="0" cy="6161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876016E-5D3D-4C18-8D32-DCE22328E04F}"/>
              </a:ext>
            </a:extLst>
          </p:cNvPr>
          <p:cNvCxnSpPr/>
          <p:nvPr/>
        </p:nvCxnSpPr>
        <p:spPr>
          <a:xfrm>
            <a:off x="478302" y="6625883"/>
            <a:ext cx="3291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e 2">
            <a:extLst>
              <a:ext uri="{FF2B5EF4-FFF2-40B4-BE49-F238E27FC236}">
                <a16:creationId xmlns:a16="http://schemas.microsoft.com/office/drawing/2014/main" id="{B19B41B3-D1AF-41E3-BFCF-20FF12A33A65}"/>
              </a:ext>
            </a:extLst>
          </p:cNvPr>
          <p:cNvSpPr/>
          <p:nvPr/>
        </p:nvSpPr>
        <p:spPr>
          <a:xfrm>
            <a:off x="5194300" y="4688912"/>
            <a:ext cx="2082018" cy="1445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  <a:latin typeface="AR CENA" panose="02000000000000000000" pitchFamily="2" charset="0"/>
              </a:rPr>
              <a:t>PC E LIM</a:t>
            </a: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F809F6ED-C92A-4FDE-A5E1-84C619ADF25E}"/>
              </a:ext>
            </a:extLst>
          </p:cNvPr>
          <p:cNvSpPr/>
          <p:nvPr/>
        </p:nvSpPr>
        <p:spPr>
          <a:xfrm>
            <a:off x="4533479" y="1983024"/>
            <a:ext cx="2082018" cy="1445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  <a:latin typeface="AR CENA" panose="02000000000000000000" pitchFamily="2" charset="0"/>
              </a:rPr>
              <a:t>LIBRO DI TESTO</a:t>
            </a: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C36D6E91-55BC-4229-8601-0C93B11B2A32}"/>
              </a:ext>
            </a:extLst>
          </p:cNvPr>
          <p:cNvSpPr/>
          <p:nvPr/>
        </p:nvSpPr>
        <p:spPr>
          <a:xfrm>
            <a:off x="7596534" y="2301231"/>
            <a:ext cx="3247311" cy="1445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>
                <a:solidFill>
                  <a:srgbClr val="FF0000"/>
                </a:solidFill>
                <a:latin typeface="AR CENA" panose="02000000000000000000"/>
              </a:rPr>
              <a:t>SCHEDE FORNITE DALL’INSEGNANTE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9FE49D6C-C085-4585-9A23-F9D4EC53C23D}"/>
              </a:ext>
            </a:extLst>
          </p:cNvPr>
          <p:cNvSpPr/>
          <p:nvPr/>
        </p:nvSpPr>
        <p:spPr>
          <a:xfrm>
            <a:off x="8963280" y="4603987"/>
            <a:ext cx="2238295" cy="1615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  <a:latin typeface="AR CENA" panose="02000000000000000000" pitchFamily="2" charset="0"/>
              </a:rPr>
              <a:t>MAPPE CONCETTUALI</a:t>
            </a:r>
          </a:p>
        </p:txBody>
      </p:sp>
    </p:spTree>
    <p:extLst>
      <p:ext uri="{BB962C8B-B14F-4D97-AF65-F5344CB8AC3E}">
        <p14:creationId xmlns:p14="http://schemas.microsoft.com/office/powerpoint/2010/main" val="361930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A694AF-E7F3-4E7A-B792-53843E64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7C6609-78CF-4C89-B777-9270A71F0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0501D72-379A-4D56-919F-F83BFE5E1A0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3BB6E95-3BF1-4147-AAE4-CFD97DB510D6}"/>
              </a:ext>
            </a:extLst>
          </p:cNvPr>
          <p:cNvSpPr/>
          <p:nvPr/>
        </p:nvSpPr>
        <p:spPr>
          <a:xfrm>
            <a:off x="26073" y="135468"/>
            <a:ext cx="121398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STRATEGIE PER ALUNNI CON DSA legge 170/2010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8444B646-2514-4A78-AD6E-930926C1DC56}"/>
              </a:ext>
            </a:extLst>
          </p:cNvPr>
          <p:cNvSpPr/>
          <p:nvPr/>
        </p:nvSpPr>
        <p:spPr>
          <a:xfrm>
            <a:off x="825304" y="2040780"/>
            <a:ext cx="3064525" cy="621834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STRUMENTI COMPENSATIVI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9BC33E7-FA80-4962-82C3-4C87EEB0AF20}"/>
              </a:ext>
            </a:extLst>
          </p:cNvPr>
          <p:cNvSpPr/>
          <p:nvPr/>
        </p:nvSpPr>
        <p:spPr>
          <a:xfrm>
            <a:off x="5918579" y="2052931"/>
            <a:ext cx="3064525" cy="621834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MISURE DISPENSATIVE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7BB2DB2-2ECA-40F4-B15A-27C398AF757B}"/>
              </a:ext>
            </a:extLst>
          </p:cNvPr>
          <p:cNvSpPr txBox="1"/>
          <p:nvPr/>
        </p:nvSpPr>
        <p:spPr>
          <a:xfrm>
            <a:off x="825304" y="2834322"/>
            <a:ext cx="39737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  <a:cs typeface="Arabic Typesetting" panose="020B0604020202020204" pitchFamily="66" charset="-78"/>
              </a:rPr>
              <a:t>Risorse audio e video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  <a:cs typeface="Arabic Typesetting" panose="020B0604020202020204" pitchFamily="66" charset="-78"/>
              </a:rPr>
              <a:t>Correttore ortografico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  <a:cs typeface="Arabic Typesetting" panose="020B0604020202020204" pitchFamily="66" charset="-78"/>
              </a:rPr>
              <a:t>Schemi e mappe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  <a:cs typeface="Arabic Typesetting" panose="020B0604020202020204" pitchFamily="66" charset="-78"/>
              </a:rPr>
              <a:t>Libri digitali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  <a:cs typeface="Arabic Typesetting" panose="020B0604020202020204" pitchFamily="66" charset="-78"/>
              </a:rPr>
              <a:t>Uso del testo semplificato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8397C90-FB7C-4823-9C9F-02C69829B358}"/>
              </a:ext>
            </a:extLst>
          </p:cNvPr>
          <p:cNvSpPr txBox="1"/>
          <p:nvPr/>
        </p:nvSpPr>
        <p:spPr>
          <a:xfrm>
            <a:off x="5918579" y="2893681"/>
            <a:ext cx="5270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</a:rPr>
              <a:t>Lettura ad alta voce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</a:rPr>
              <a:t>Concessione di un tempo maggiore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</a:rPr>
              <a:t>Copiare alla lavagna</a:t>
            </a:r>
          </a:p>
        </p:txBody>
      </p:sp>
    </p:spTree>
    <p:extLst>
      <p:ext uri="{BB962C8B-B14F-4D97-AF65-F5344CB8AC3E}">
        <p14:creationId xmlns:p14="http://schemas.microsoft.com/office/powerpoint/2010/main" val="27384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riunioni ione">
  <a:themeElements>
    <a:clrScheme name="Sala riunioni ione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Sala 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0</TotalTime>
  <Words>340</Words>
  <Application>Microsoft Office PowerPoint</Application>
  <PresentationFormat>Widescreen</PresentationFormat>
  <Paragraphs>73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8" baseType="lpstr">
      <vt:lpstr>Malgun Gothic</vt:lpstr>
      <vt:lpstr>AR CENA</vt:lpstr>
      <vt:lpstr>Arabic Typesetting</vt:lpstr>
      <vt:lpstr>Arial</vt:lpstr>
      <vt:lpstr>Arial Black</vt:lpstr>
      <vt:lpstr>Calibri</vt:lpstr>
      <vt:lpstr>Century Gothic</vt:lpstr>
      <vt:lpstr>Segoe Script</vt:lpstr>
      <vt:lpstr>Wingdings 3</vt:lpstr>
      <vt:lpstr>Sala riunioni ione</vt:lpstr>
      <vt:lpstr>Presentazione standard di PowerPoint</vt:lpstr>
      <vt:lpstr>CONTESTO</vt:lpstr>
      <vt:lpstr>Presentazione standard di PowerPoint</vt:lpstr>
      <vt:lpstr>Presentazione standard di PowerPoint</vt:lpstr>
      <vt:lpstr>Presentazione standard di PowerPoint</vt:lpstr>
      <vt:lpstr>metacognizione</vt:lpstr>
      <vt:lpstr>MATERIALI E STRUMENTI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 uda</dc:title>
  <dc:creator>marco testa</dc:creator>
  <cp:lastModifiedBy>Francesca Testa</cp:lastModifiedBy>
  <cp:revision>46</cp:revision>
  <dcterms:created xsi:type="dcterms:W3CDTF">2018-07-09T17:49:50Z</dcterms:created>
  <dcterms:modified xsi:type="dcterms:W3CDTF">2018-07-16T10:36:03Z</dcterms:modified>
</cp:coreProperties>
</file>