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A8E38-44F3-46B7-8F45-CAABCD0BDBFB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A8E7-94EA-460D-A246-BF6A316820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997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92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33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4259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6129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3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382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763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135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72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63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90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23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056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011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65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09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54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7537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tangolo 28">
            <a:extLst>
              <a:ext uri="{FF2B5EF4-FFF2-40B4-BE49-F238E27FC236}">
                <a16:creationId xmlns:a16="http://schemas.microsoft.com/office/drawing/2014/main" id="{D7DA31CA-8570-4D88-865E-76F04A3CC6B4}"/>
              </a:ext>
            </a:extLst>
          </p:cNvPr>
          <p:cNvSpPr/>
          <p:nvPr/>
        </p:nvSpPr>
        <p:spPr>
          <a:xfrm>
            <a:off x="787791" y="2151966"/>
            <a:ext cx="5209569" cy="2992220"/>
          </a:xfrm>
          <a:prstGeom prst="rect">
            <a:avLst/>
          </a:prstGeom>
          <a:solidFill>
            <a:schemeClr val="bg2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0000"/>
                </a:solidFill>
              </a:rPr>
              <a:t>L’insegnante proietta alla LIM in classe alcune diapositive e  illustra immagini di approfondimento</a:t>
            </a: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AC65F4A3-9FD1-4BF5-A438-095F1676419C}"/>
              </a:ext>
            </a:extLst>
          </p:cNvPr>
          <p:cNvSpPr/>
          <p:nvPr/>
        </p:nvSpPr>
        <p:spPr>
          <a:xfrm>
            <a:off x="5983294" y="2151973"/>
            <a:ext cx="5313065" cy="2992219"/>
          </a:xfrm>
          <a:prstGeom prst="rect">
            <a:avLst/>
          </a:prstGeom>
          <a:solidFill>
            <a:schemeClr val="bg2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0000"/>
                </a:solidFill>
              </a:rPr>
              <a:t>Gli alunni ascoltano ed eventualmente </a:t>
            </a:r>
            <a:r>
              <a:rPr lang="it-IT" b="1">
                <a:solidFill>
                  <a:srgbClr val="000000"/>
                </a:solidFill>
              </a:rPr>
              <a:t>pongono domande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85D459A9-7038-47B0-ACA3-1A934BB0B9D9}"/>
              </a:ext>
            </a:extLst>
          </p:cNvPr>
          <p:cNvSpPr/>
          <p:nvPr/>
        </p:nvSpPr>
        <p:spPr>
          <a:xfrm>
            <a:off x="735050" y="56602"/>
            <a:ext cx="20562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FASE 3</a:t>
            </a: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BBD3A645-D301-49E4-A003-A3EF28EE4231}"/>
              </a:ext>
            </a:extLst>
          </p:cNvPr>
          <p:cNvCxnSpPr>
            <a:cxnSpLocks/>
          </p:cNvCxnSpPr>
          <p:nvPr/>
        </p:nvCxnSpPr>
        <p:spPr>
          <a:xfrm flipH="1">
            <a:off x="5997360" y="1617786"/>
            <a:ext cx="2" cy="35264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C1472CD-F3E2-43A2-A2EA-8EF8BFD46043}"/>
              </a:ext>
            </a:extLst>
          </p:cNvPr>
          <p:cNvSpPr txBox="1"/>
          <p:nvPr/>
        </p:nvSpPr>
        <p:spPr>
          <a:xfrm>
            <a:off x="684299" y="979932"/>
            <a:ext cx="7443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OBIETTIVO:  approfondimento </a:t>
            </a:r>
            <a:r>
              <a:rPr lang="it-IT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dei concetti</a:t>
            </a:r>
            <a:endParaRPr lang="it-IT" dirty="0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C84DB23-7030-4EE6-A867-F83E3540F6EB}"/>
              </a:ext>
            </a:extLst>
          </p:cNvPr>
          <p:cNvSpPr txBox="1"/>
          <p:nvPr/>
        </p:nvSpPr>
        <p:spPr>
          <a:xfrm>
            <a:off x="7899010" y="990850"/>
            <a:ext cx="676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ial Black" panose="020B0A04020102020204" pitchFamily="34" charset="0"/>
              </a:rPr>
              <a:t>TEMPI: 1 ora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19CA2F49-C233-417A-9159-AA529018B225}"/>
              </a:ext>
            </a:extLst>
          </p:cNvPr>
          <p:cNvCxnSpPr>
            <a:cxnSpLocks/>
          </p:cNvCxnSpPr>
          <p:nvPr/>
        </p:nvCxnSpPr>
        <p:spPr>
          <a:xfrm>
            <a:off x="815926" y="1617785"/>
            <a:ext cx="10494499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2E6FF73E-D91C-4B5D-9D14-31DE67415B67}"/>
              </a:ext>
            </a:extLst>
          </p:cNvPr>
          <p:cNvCxnSpPr>
            <a:cxnSpLocks/>
          </p:cNvCxnSpPr>
          <p:nvPr/>
        </p:nvCxnSpPr>
        <p:spPr>
          <a:xfrm>
            <a:off x="787791" y="1617785"/>
            <a:ext cx="0" cy="352641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FE90DF50-3CE9-4890-8999-8CEE232F7F1D}"/>
              </a:ext>
            </a:extLst>
          </p:cNvPr>
          <p:cNvCxnSpPr>
            <a:cxnSpLocks/>
          </p:cNvCxnSpPr>
          <p:nvPr/>
        </p:nvCxnSpPr>
        <p:spPr>
          <a:xfrm>
            <a:off x="787791" y="5144199"/>
            <a:ext cx="10536701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E7D96C4-E3BA-47F8-B0C3-70B309149FFC}"/>
              </a:ext>
            </a:extLst>
          </p:cNvPr>
          <p:cNvCxnSpPr>
            <a:cxnSpLocks/>
          </p:cNvCxnSpPr>
          <p:nvPr/>
        </p:nvCxnSpPr>
        <p:spPr>
          <a:xfrm>
            <a:off x="11310425" y="1617785"/>
            <a:ext cx="0" cy="352641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68D6D8DC-F6CE-4EDE-B2AE-58D365345B90}"/>
              </a:ext>
            </a:extLst>
          </p:cNvPr>
          <p:cNvCxnSpPr>
            <a:cxnSpLocks/>
          </p:cNvCxnSpPr>
          <p:nvPr/>
        </p:nvCxnSpPr>
        <p:spPr>
          <a:xfrm>
            <a:off x="815926" y="2132991"/>
            <a:ext cx="10522634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tangolo 26">
            <a:extLst>
              <a:ext uri="{FF2B5EF4-FFF2-40B4-BE49-F238E27FC236}">
                <a16:creationId xmlns:a16="http://schemas.microsoft.com/office/drawing/2014/main" id="{993812B9-5684-4ECC-A88C-12DA9D0C1BDE}"/>
              </a:ext>
            </a:extLst>
          </p:cNvPr>
          <p:cNvSpPr/>
          <p:nvPr/>
        </p:nvSpPr>
        <p:spPr>
          <a:xfrm>
            <a:off x="1410139" y="1548216"/>
            <a:ext cx="36930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Cosa fa l’insegnante</a:t>
            </a: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3BECBB70-D88C-42B8-AF2F-063CE2A95D05}"/>
              </a:ext>
            </a:extLst>
          </p:cNvPr>
          <p:cNvSpPr/>
          <p:nvPr/>
        </p:nvSpPr>
        <p:spPr>
          <a:xfrm>
            <a:off x="7158318" y="1567198"/>
            <a:ext cx="30099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Cosa fa l’alunno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63A5C03-72F6-400A-A252-887D41A4F6CE}"/>
              </a:ext>
            </a:extLst>
          </p:cNvPr>
          <p:cNvSpPr txBox="1"/>
          <p:nvPr/>
        </p:nvSpPr>
        <p:spPr>
          <a:xfrm>
            <a:off x="801858" y="5601069"/>
            <a:ext cx="105226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0000"/>
                </a:solidFill>
              </a:rPr>
              <a:t>METODO: lezione dialogata</a:t>
            </a:r>
          </a:p>
          <a:p>
            <a:r>
              <a:rPr lang="it-IT" sz="2400" b="1" dirty="0">
                <a:solidFill>
                  <a:srgbClr val="000000"/>
                </a:solidFill>
              </a:rPr>
              <a:t>MEZZI E STRUMENTI: pc e LIM</a:t>
            </a:r>
          </a:p>
          <a:p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40404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64043E0-9002-431A-9584-16199AC67B60}"/>
              </a:ext>
            </a:extLst>
          </p:cNvPr>
          <p:cNvSpPr/>
          <p:nvPr/>
        </p:nvSpPr>
        <p:spPr>
          <a:xfrm rot="20885776">
            <a:off x="-383266" y="59104"/>
            <a:ext cx="3962085" cy="1449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0A6F350-DAD7-40CA-ACA8-E99608C9AA7D}"/>
              </a:ext>
            </a:extLst>
          </p:cNvPr>
          <p:cNvSpPr txBox="1"/>
          <p:nvPr/>
        </p:nvSpPr>
        <p:spPr>
          <a:xfrm rot="20786757">
            <a:off x="-466" y="1115"/>
            <a:ext cx="54723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FFFF"/>
                </a:solidFill>
                <a:latin typeface="Arial Black" panose="020B0A04020102020204" pitchFamily="34" charset="0"/>
              </a:rPr>
              <a:t>Tra fantasia ed illusione: </a:t>
            </a:r>
          </a:p>
          <a:p>
            <a:endParaRPr lang="it-IT" b="1" dirty="0">
              <a:solidFill>
                <a:srgbClr val="FFFFFF"/>
              </a:solidFill>
              <a:latin typeface="Arial Black" panose="020B0A04020102020204" pitchFamily="34" charset="0"/>
            </a:endParaRPr>
          </a:p>
          <a:p>
            <a:r>
              <a:rPr lang="it-IT" sz="2400" b="1" dirty="0">
                <a:solidFill>
                  <a:srgbClr val="FFFFFF"/>
                </a:solidFill>
                <a:latin typeface="Arial Black" panose="020B0A04020102020204" pitchFamily="34" charset="0"/>
              </a:rPr>
              <a:t>Le navi fantasma</a:t>
            </a:r>
          </a:p>
        </p:txBody>
      </p:sp>
      <p:pic>
        <p:nvPicPr>
          <p:cNvPr id="1026" name="Picture 2" descr="Risultati immagini per fenomeno di fata morgana">
            <a:extLst>
              <a:ext uri="{FF2B5EF4-FFF2-40B4-BE49-F238E27FC236}">
                <a16:creationId xmlns:a16="http://schemas.microsoft.com/office/drawing/2014/main" id="{5004A63A-0D83-4361-A301-F02BE6C3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86" y="4397997"/>
            <a:ext cx="5195952" cy="1727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1AB4B6D-C170-4EB8-AAB8-76F5F7703DA1}"/>
              </a:ext>
            </a:extLst>
          </p:cNvPr>
          <p:cNvSpPr txBox="1"/>
          <p:nvPr/>
        </p:nvSpPr>
        <p:spPr>
          <a:xfrm>
            <a:off x="1567542" y="2742573"/>
            <a:ext cx="43833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Una leggenda con</a:t>
            </a:r>
          </a:p>
          <a:p>
            <a:r>
              <a:rPr lang="it-IT" sz="24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un’origine scientifica</a:t>
            </a:r>
          </a:p>
        </p:txBody>
      </p:sp>
      <p:cxnSp>
        <p:nvCxnSpPr>
          <p:cNvPr id="16" name="Connettore curvo 15">
            <a:extLst>
              <a:ext uri="{FF2B5EF4-FFF2-40B4-BE49-F238E27FC236}">
                <a16:creationId xmlns:a16="http://schemas.microsoft.com/office/drawing/2014/main" id="{B0075D9C-9FB0-4A0E-8402-3DBDB841D4CC}"/>
              </a:ext>
            </a:extLst>
          </p:cNvPr>
          <p:cNvCxnSpPr>
            <a:cxnSpLocks/>
            <a:stCxn id="12" idx="1"/>
          </p:cNvCxnSpPr>
          <p:nvPr/>
        </p:nvCxnSpPr>
        <p:spPr>
          <a:xfrm rot="10800000" flipV="1">
            <a:off x="1066962" y="3158071"/>
            <a:ext cx="500580" cy="1018781"/>
          </a:xfrm>
          <a:prstGeom prst="curvedConnector2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magine 17">
            <a:extLst>
              <a:ext uri="{FF2B5EF4-FFF2-40B4-BE49-F238E27FC236}">
                <a16:creationId xmlns:a16="http://schemas.microsoft.com/office/drawing/2014/main" id="{B495199B-8232-4C79-87F9-1383CB550F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318707"/>
            <a:ext cx="2888343" cy="2521746"/>
          </a:xfrm>
          <a:prstGeom prst="rect">
            <a:avLst/>
          </a:prstGeom>
        </p:spPr>
      </p:pic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23FF695-666C-4957-B96C-141A33CEF110}"/>
              </a:ext>
            </a:extLst>
          </p:cNvPr>
          <p:cNvSpPr txBox="1"/>
          <p:nvPr/>
        </p:nvSpPr>
        <p:spPr>
          <a:xfrm>
            <a:off x="6749893" y="277874"/>
            <a:ext cx="4818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7030A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Una leggendaria nave da film:</a:t>
            </a:r>
          </a:p>
          <a:p>
            <a:r>
              <a:rPr lang="it-IT" sz="2400" b="1" dirty="0">
                <a:solidFill>
                  <a:srgbClr val="7030A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La Perla nera</a:t>
            </a:r>
          </a:p>
        </p:txBody>
      </p:sp>
      <p:cxnSp>
        <p:nvCxnSpPr>
          <p:cNvPr id="22" name="Connettore curvo 21">
            <a:extLst>
              <a:ext uri="{FF2B5EF4-FFF2-40B4-BE49-F238E27FC236}">
                <a16:creationId xmlns:a16="http://schemas.microsoft.com/office/drawing/2014/main" id="{47D9AB25-2800-4C27-A4DF-A9707D93354F}"/>
              </a:ext>
            </a:extLst>
          </p:cNvPr>
          <p:cNvCxnSpPr>
            <a:cxnSpLocks/>
          </p:cNvCxnSpPr>
          <p:nvPr/>
        </p:nvCxnSpPr>
        <p:spPr>
          <a:xfrm rot="5400000">
            <a:off x="5565872" y="798899"/>
            <a:ext cx="1423866" cy="944181"/>
          </a:xfrm>
          <a:prstGeom prst="curvedConnector3">
            <a:avLst>
              <a:gd name="adj1" fmla="val -968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48F6189-305C-41F6-8670-C01F46E33A35}"/>
              </a:ext>
            </a:extLst>
          </p:cNvPr>
          <p:cNvSpPr txBox="1"/>
          <p:nvPr/>
        </p:nvSpPr>
        <p:spPr>
          <a:xfrm>
            <a:off x="5805714" y="4600104"/>
            <a:ext cx="48187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L’apparizione di una nave fantasma ha un’origine scientifica ed è dovuta ad un’illusione ottica definita «fata Morgana».  Si verifica a causa dei raggi solari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33885867-EE89-4D6E-B584-C938C3070E91}"/>
              </a:ext>
            </a:extLst>
          </p:cNvPr>
          <p:cNvSpPr txBox="1"/>
          <p:nvPr/>
        </p:nvSpPr>
        <p:spPr>
          <a:xfrm>
            <a:off x="9129486" y="1269159"/>
            <a:ext cx="27286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La più leggendaria delle navi fantasma è l’indimenticabile nave del pirata jack </a:t>
            </a:r>
            <a:r>
              <a:rPr lang="it-IT" dirty="0" err="1">
                <a:solidFill>
                  <a:srgbClr val="000000"/>
                </a:solidFill>
                <a:latin typeface="Arial Black" panose="020B0A04020102020204" pitchFamily="34" charset="0"/>
              </a:rPr>
              <a:t>Sparrow</a:t>
            </a:r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 nella saga dei «Pirati dei Caraibi»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3A72FBD-0081-465F-A5F5-A11338F02DED}"/>
              </a:ext>
            </a:extLst>
          </p:cNvPr>
          <p:cNvSpPr txBox="1"/>
          <p:nvPr/>
        </p:nvSpPr>
        <p:spPr>
          <a:xfrm>
            <a:off x="1716258" y="1643890"/>
            <a:ext cx="3643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TEMPI: 30 MINUTI</a:t>
            </a:r>
          </a:p>
        </p:txBody>
      </p:sp>
    </p:spTree>
    <p:extLst>
      <p:ext uri="{BB962C8B-B14F-4D97-AF65-F5344CB8AC3E}">
        <p14:creationId xmlns:p14="http://schemas.microsoft.com/office/powerpoint/2010/main" val="180678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A4C1920-471C-418A-9514-BF297230A275}"/>
              </a:ext>
            </a:extLst>
          </p:cNvPr>
          <p:cNvSpPr/>
          <p:nvPr/>
        </p:nvSpPr>
        <p:spPr>
          <a:xfrm rot="21119587">
            <a:off x="83960" y="318785"/>
            <a:ext cx="4684541" cy="1533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FFFFF"/>
                </a:solidFill>
                <a:latin typeface="Arial Black" panose="020B0A04020102020204" pitchFamily="34" charset="0"/>
              </a:rPr>
              <a:t>ANIMALI DA LEGGENDA</a:t>
            </a:r>
          </a:p>
        </p:txBody>
      </p:sp>
      <p:pic>
        <p:nvPicPr>
          <p:cNvPr id="1026" name="Picture 2" descr="Risultati immagini per FENICE">
            <a:extLst>
              <a:ext uri="{FF2B5EF4-FFF2-40B4-BE49-F238E27FC236}">
                <a16:creationId xmlns:a16="http://schemas.microsoft.com/office/drawing/2014/main" id="{023188D4-D34A-4F51-8FBB-BC9ED6356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95" y="4160520"/>
            <a:ext cx="4717366" cy="247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910E4C74-ED5F-4568-8CC8-ABFB8FCB013E}"/>
              </a:ext>
            </a:extLst>
          </p:cNvPr>
          <p:cNvSpPr txBox="1"/>
          <p:nvPr/>
        </p:nvSpPr>
        <p:spPr>
          <a:xfrm>
            <a:off x="323556" y="2967335"/>
            <a:ext cx="54441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>
                <a:solidFill>
                  <a:srgbClr val="FF0000"/>
                </a:solidFill>
                <a:latin typeface="Gabriola" panose="04040605051002020D02" pitchFamily="82" charset="0"/>
              </a:rPr>
              <a:t>La fenice</a:t>
            </a:r>
          </a:p>
        </p:txBody>
      </p:sp>
      <p:pic>
        <p:nvPicPr>
          <p:cNvPr id="1028" name="Picture 4" descr="Immagine correlata">
            <a:extLst>
              <a:ext uri="{FF2B5EF4-FFF2-40B4-BE49-F238E27FC236}">
                <a16:creationId xmlns:a16="http://schemas.microsoft.com/office/drawing/2014/main" id="{AD627CD0-9D88-4016-B788-DFC636B10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26418"/>
            <a:ext cx="4430004" cy="2486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C051BB0-3CBC-4783-BC87-5F1FC906B195}"/>
              </a:ext>
            </a:extLst>
          </p:cNvPr>
          <p:cNvSpPr txBox="1"/>
          <p:nvPr/>
        </p:nvSpPr>
        <p:spPr>
          <a:xfrm>
            <a:off x="6011594" y="3429000"/>
            <a:ext cx="53128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È un uccello gigantesco con un’apertura d’ali di circa quindici metri che marco Polo descrive nel Milione, così grande che può trasportare un elefante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8E6BFE6-4D53-48C7-9FF3-63674A33A5FD}"/>
              </a:ext>
            </a:extLst>
          </p:cNvPr>
          <p:cNvSpPr txBox="1"/>
          <p:nvPr/>
        </p:nvSpPr>
        <p:spPr>
          <a:xfrm>
            <a:off x="4965895" y="5008252"/>
            <a:ext cx="63585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Animale fantastico presente in moltissime culture. La sua caratteristica è quella di rinascere dalle proprie ceneri dopo la morte, secondo gli Egizi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BD026FB-8DF7-4EFF-B888-D0D439887FF8}"/>
              </a:ext>
            </a:extLst>
          </p:cNvPr>
          <p:cNvSpPr txBox="1"/>
          <p:nvPr/>
        </p:nvSpPr>
        <p:spPr>
          <a:xfrm>
            <a:off x="5767753" y="92757"/>
            <a:ext cx="5556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>
                <a:solidFill>
                  <a:srgbClr val="FF0000"/>
                </a:solidFill>
                <a:latin typeface="Gabriola" panose="04040605051002020D02" pitchFamily="82" charset="0"/>
              </a:rPr>
              <a:t>Il </a:t>
            </a:r>
            <a:r>
              <a:rPr lang="it-IT" sz="5400" b="1" dirty="0" err="1">
                <a:solidFill>
                  <a:srgbClr val="FF0000"/>
                </a:solidFill>
                <a:latin typeface="Gabriola" panose="04040605051002020D02" pitchFamily="82" charset="0"/>
              </a:rPr>
              <a:t>Roc</a:t>
            </a:r>
            <a:r>
              <a:rPr lang="it-IT" sz="5400" b="1" dirty="0">
                <a:solidFill>
                  <a:srgbClr val="FF0000"/>
                </a:solidFill>
                <a:latin typeface="Gabriola" panose="04040605051002020D02" pitchFamily="82" charset="0"/>
              </a:rPr>
              <a:t> del Madagascar</a:t>
            </a:r>
          </a:p>
        </p:txBody>
      </p:sp>
    </p:spTree>
    <p:extLst>
      <p:ext uri="{BB962C8B-B14F-4D97-AF65-F5344CB8AC3E}">
        <p14:creationId xmlns:p14="http://schemas.microsoft.com/office/powerpoint/2010/main" val="40484615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Personalizzato 1">
      <a:dk1>
        <a:srgbClr val="E18405"/>
      </a:dk1>
      <a:lt1>
        <a:srgbClr val="E18405"/>
      </a:lt1>
      <a:dk2>
        <a:srgbClr val="E18405"/>
      </a:dk2>
      <a:lt2>
        <a:srgbClr val="E18405"/>
      </a:lt2>
      <a:accent1>
        <a:srgbClr val="E18405"/>
      </a:accent1>
      <a:accent2>
        <a:srgbClr val="E18405"/>
      </a:accent2>
      <a:accent3>
        <a:srgbClr val="E18405"/>
      </a:accent3>
      <a:accent4>
        <a:srgbClr val="E18405"/>
      </a:accent4>
      <a:accent5>
        <a:srgbClr val="E18405"/>
      </a:accent5>
      <a:accent6>
        <a:srgbClr val="E18405"/>
      </a:accent6>
      <a:hlink>
        <a:srgbClr val="E18405"/>
      </a:hlink>
      <a:folHlink>
        <a:srgbClr val="E18405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0</TotalTime>
  <Words>179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Gabriola</vt:lpstr>
      <vt:lpstr>MV Boli</vt:lpstr>
      <vt:lpstr>Trebuchet MS</vt:lpstr>
      <vt:lpstr>Tw Cen MT</vt:lpstr>
      <vt:lpstr>Circuito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testa</dc:creator>
  <cp:lastModifiedBy>Francesca Testa</cp:lastModifiedBy>
  <cp:revision>14</cp:revision>
  <dcterms:created xsi:type="dcterms:W3CDTF">2018-07-10T14:55:25Z</dcterms:created>
  <dcterms:modified xsi:type="dcterms:W3CDTF">2018-07-16T09:24:00Z</dcterms:modified>
</cp:coreProperties>
</file>