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7" r:id="rId2"/>
    <p:sldId id="274" r:id="rId3"/>
    <p:sldId id="280" r:id="rId4"/>
    <p:sldId id="275" r:id="rId5"/>
    <p:sldId id="277" r:id="rId6"/>
    <p:sldId id="269" r:id="rId7"/>
    <p:sldId id="278" r:id="rId8"/>
    <p:sldId id="271" r:id="rId9"/>
    <p:sldId id="272" r:id="rId10"/>
    <p:sldId id="273" r:id="rId11"/>
    <p:sldId id="279" r:id="rId12"/>
    <p:sldId id="281" r:id="rId13"/>
    <p:sldId id="282" r:id="rId14"/>
    <p:sldId id="283" r:id="rId15"/>
    <p:sldId id="284"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66FF"/>
    <a:srgbClr val="701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06" autoAdjust="0"/>
  </p:normalViewPr>
  <p:slideViewPr>
    <p:cSldViewPr snapToGrid="0">
      <p:cViewPr varScale="1">
        <p:scale>
          <a:sx n="72" d="100"/>
          <a:sy n="72" d="100"/>
        </p:scale>
        <p:origin x="660" y="78"/>
      </p:cViewPr>
      <p:guideLst>
        <p:guide pos="3840"/>
        <p:guide orient="horz" pos="2160"/>
      </p:guideLst>
    </p:cSldViewPr>
  </p:slideViewPr>
  <p:notesTextViewPr>
    <p:cViewPr>
      <p:scale>
        <a:sx n="1" d="1"/>
        <a:sy n="1" d="1"/>
      </p:scale>
      <p:origin x="0" y="0"/>
    </p:cViewPr>
  </p:notesTextViewPr>
  <p:notesViewPr>
    <p:cSldViewPr snapToGrid="0">
      <p:cViewPr varScale="1">
        <p:scale>
          <a:sx n="85" d="100"/>
          <a:sy n="85" d="100"/>
        </p:scale>
        <p:origin x="28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40898-2DF1-4D8F-AE17-39A1D6984F24}" type="doc">
      <dgm:prSet loTypeId="urn:microsoft.com/office/officeart/2011/layout/CircleProcess" loCatId="process" qsTypeId="urn:microsoft.com/office/officeart/2005/8/quickstyle/simple2" qsCatId="simple" csTypeId="urn:microsoft.com/office/officeart/2005/8/colors/accent1_2" csCatId="accent1" phldr="1"/>
      <dgm:spPr/>
      <dgm:t>
        <a:bodyPr rtlCol="0"/>
        <a:lstStyle/>
        <a:p>
          <a:pPr rtl="0"/>
          <a:endParaRPr lang="en-US"/>
        </a:p>
      </dgm:t>
    </dgm:pt>
    <dgm:pt modelId="{9D7245CC-C513-4418-88A9-FE3B1E65B2E6}">
      <dgm:prSet phldrT="[Text]"/>
      <dgm:spPr/>
      <dgm:t>
        <a:bodyPr rtlCol="0"/>
        <a:lstStyle/>
        <a:p>
          <a:pPr rtl="0"/>
          <a:r>
            <a:rPr lang="es-ES" noProof="0" dirty="0">
              <a:latin typeface="Ink Free" panose="03080402000500000000" pitchFamily="66" charset="0"/>
            </a:rPr>
            <a:t>Se requiere uso de Tics</a:t>
          </a:r>
        </a:p>
      </dgm:t>
      <dgm:extLst>
        <a:ext uri="{E40237B7-FDA0-4F09-8148-C483321AD2D9}">
          <dgm14:cNvPr xmlns:dgm14="http://schemas.microsoft.com/office/drawing/2010/diagram" id="0" name="" title="Step 1 title"/>
        </a:ext>
      </dgm:extLst>
    </dgm:pt>
    <dgm:pt modelId="{BA82D20F-7643-4561-9DFF-B2172D0A7A78}" type="parTrans" cxnId="{CBF9B2FB-7EBD-4075-AC6F-60BF21993DF6}">
      <dgm:prSet/>
      <dgm:spPr/>
      <dgm:t>
        <a:bodyPr rtlCol="0"/>
        <a:lstStyle/>
        <a:p>
          <a:pPr rtl="0"/>
          <a:endParaRPr lang="en-US"/>
        </a:p>
      </dgm:t>
    </dgm:pt>
    <dgm:pt modelId="{7D16FFE3-4DF9-4DB4-B6EC-52A5CA8D5039}" type="sibTrans" cxnId="{CBF9B2FB-7EBD-4075-AC6F-60BF21993DF6}">
      <dgm:prSet/>
      <dgm:spPr/>
      <dgm:t>
        <a:bodyPr rtlCol="0"/>
        <a:lstStyle/>
        <a:p>
          <a:pPr rtl="0"/>
          <a:endParaRPr lang="en-US"/>
        </a:p>
      </dgm:t>
    </dgm:pt>
    <dgm:pt modelId="{BC0472DC-64F1-48AD-8B64-6FA9C7403D15}">
      <dgm:prSet phldrT="[Text]"/>
      <dgm:spPr/>
      <dgm:t>
        <a:bodyPr rtlCol="0"/>
        <a:lstStyle/>
        <a:p>
          <a:pPr rtl="0"/>
          <a:r>
            <a:rPr lang="es-ES" noProof="0" dirty="0">
              <a:latin typeface="Ink Free" panose="03080402000500000000" pitchFamily="66" charset="0"/>
            </a:rPr>
            <a:t>Nuevas formas de aprender</a:t>
          </a:r>
        </a:p>
      </dgm:t>
      <dgm:extLst>
        <a:ext uri="{E40237B7-FDA0-4F09-8148-C483321AD2D9}">
          <dgm14:cNvPr xmlns:dgm14="http://schemas.microsoft.com/office/drawing/2010/diagram" id="0" name="" title="Step 2 title"/>
        </a:ext>
      </dgm:extLst>
    </dgm:pt>
    <dgm:pt modelId="{747A26ED-D681-4448-8E66-C46D18B93DE8}" type="parTrans" cxnId="{AF2A78B8-ADAE-4E5C-940F-9F8888F132C2}">
      <dgm:prSet/>
      <dgm:spPr/>
      <dgm:t>
        <a:bodyPr rtlCol="0"/>
        <a:lstStyle/>
        <a:p>
          <a:pPr rtl="0"/>
          <a:endParaRPr lang="en-US"/>
        </a:p>
      </dgm:t>
    </dgm:pt>
    <dgm:pt modelId="{944A1DDB-8321-49E9-AA97-0278D35B80B5}" type="sibTrans" cxnId="{AF2A78B8-ADAE-4E5C-940F-9F8888F132C2}">
      <dgm:prSet/>
      <dgm:spPr/>
      <dgm:t>
        <a:bodyPr rtlCol="0"/>
        <a:lstStyle/>
        <a:p>
          <a:pPr rtl="0"/>
          <a:endParaRPr lang="en-US"/>
        </a:p>
      </dgm:t>
    </dgm:pt>
    <dgm:pt modelId="{CF6E6004-78F0-445A-A697-4EDC1F48D32A}">
      <dgm:prSet phldrT="[Text]"/>
      <dgm:spPr/>
      <dgm:t>
        <a:bodyPr rtlCol="0"/>
        <a:lstStyle/>
        <a:p>
          <a:pPr rtl="0"/>
          <a:r>
            <a:rPr lang="es-ES" noProof="0" dirty="0">
              <a:latin typeface="Ink Free" panose="03080402000500000000" pitchFamily="66" charset="0"/>
            </a:rPr>
            <a:t>Optimizar proceso de aprendizaje enseñanza</a:t>
          </a:r>
        </a:p>
      </dgm:t>
      <dgm:extLst>
        <a:ext uri="{E40237B7-FDA0-4F09-8148-C483321AD2D9}">
          <dgm14:cNvPr xmlns:dgm14="http://schemas.microsoft.com/office/drawing/2010/diagram" id="0" name="" title="Step 3 title"/>
        </a:ext>
      </dgm:extLst>
    </dgm:pt>
    <dgm:pt modelId="{17322A47-2893-414B-9F99-CB9689E299F6}" type="parTrans" cxnId="{F8DFA268-3894-493C-915E-3002EEF74AD1}">
      <dgm:prSet/>
      <dgm:spPr/>
      <dgm:t>
        <a:bodyPr rtlCol="0"/>
        <a:lstStyle/>
        <a:p>
          <a:pPr rtl="0"/>
          <a:endParaRPr lang="en-US"/>
        </a:p>
      </dgm:t>
    </dgm:pt>
    <dgm:pt modelId="{A3AE831C-9645-44C3-9593-C9424BC45D10}" type="sibTrans" cxnId="{F8DFA268-3894-493C-915E-3002EEF74AD1}">
      <dgm:prSet/>
      <dgm:spPr/>
      <dgm:t>
        <a:bodyPr rtlCol="0"/>
        <a:lstStyle/>
        <a:p>
          <a:pPr rtl="0"/>
          <a:endParaRPr lang="en-US"/>
        </a:p>
      </dgm:t>
    </dgm:pt>
    <dgm:pt modelId="{E138944A-4179-4983-ADA0-EABCDA1B1D3D}">
      <dgm:prSet phldrT="[Text]"/>
      <dgm:spPr/>
      <dgm:t>
        <a:bodyPr rtlCol="0"/>
        <a:lstStyle/>
        <a:p>
          <a:pPr rtl="0"/>
          <a:r>
            <a:rPr lang="es-ES" noProof="0" dirty="0">
              <a:latin typeface="Ink Free" panose="03080402000500000000" pitchFamily="66" charset="0"/>
            </a:rPr>
            <a:t>Acorde con la finalidad del proceso</a:t>
          </a:r>
        </a:p>
      </dgm:t>
      <dgm:extLst>
        <a:ext uri="{E40237B7-FDA0-4F09-8148-C483321AD2D9}">
          <dgm14:cNvPr xmlns:dgm14="http://schemas.microsoft.com/office/drawing/2010/diagram" id="0" name="" title="Goal title"/>
        </a:ext>
      </dgm:extLst>
    </dgm:pt>
    <dgm:pt modelId="{2F15AFBD-D808-4B65-BEF5-A3CCA43CE73A}" type="parTrans" cxnId="{7274F5F6-0E9F-47D5-A7FF-FF717BAEE432}">
      <dgm:prSet/>
      <dgm:spPr/>
      <dgm:t>
        <a:bodyPr rtlCol="0"/>
        <a:lstStyle/>
        <a:p>
          <a:pPr rtl="0"/>
          <a:endParaRPr lang="en-US"/>
        </a:p>
      </dgm:t>
    </dgm:pt>
    <dgm:pt modelId="{6A330ACE-8DB4-42AF-93AF-6033E358A2E3}" type="sibTrans" cxnId="{7274F5F6-0E9F-47D5-A7FF-FF717BAEE432}">
      <dgm:prSet/>
      <dgm:spPr/>
      <dgm:t>
        <a:bodyPr rtlCol="0"/>
        <a:lstStyle/>
        <a:p>
          <a:pPr rtl="0"/>
          <a:endParaRPr lang="en-US"/>
        </a:p>
      </dgm:t>
    </dgm:pt>
    <dgm:pt modelId="{B020A65E-B079-4161-BC60-7CB39D01EA02}" type="pres">
      <dgm:prSet presAssocID="{03B40898-2DF1-4D8F-AE17-39A1D6984F24}" presName="Name0" presStyleCnt="0">
        <dgm:presLayoutVars>
          <dgm:chMax val="11"/>
          <dgm:chPref val="11"/>
          <dgm:dir/>
          <dgm:resizeHandles/>
        </dgm:presLayoutVars>
      </dgm:prSet>
      <dgm:spPr/>
    </dgm:pt>
    <dgm:pt modelId="{5DB0C30D-27D6-4280-8D30-2A51C2CFE49D}" type="pres">
      <dgm:prSet presAssocID="{E138944A-4179-4983-ADA0-EABCDA1B1D3D}" presName="Accent4" presStyleCnt="0"/>
      <dgm:spPr/>
    </dgm:pt>
    <dgm:pt modelId="{F3767E4F-914A-4140-AD77-A937B8D311E9}" type="pres">
      <dgm:prSet presAssocID="{E138944A-4179-4983-ADA0-EABCDA1B1D3D}" presName="Accent" presStyleLbl="node1" presStyleIdx="0" presStyleCnt="4"/>
      <dgm:spPr/>
      <dgm:extLst>
        <a:ext uri="{E40237B7-FDA0-4F09-8148-C483321AD2D9}">
          <dgm14:cNvPr xmlns:dgm14="http://schemas.microsoft.com/office/drawing/2010/diagram" id="0" name="" title="Goal"/>
        </a:ext>
      </dgm:extLst>
    </dgm:pt>
    <dgm:pt modelId="{C4877015-3BE1-486D-A97C-380AAB250A70}" type="pres">
      <dgm:prSet presAssocID="{E138944A-4179-4983-ADA0-EABCDA1B1D3D}" presName="ParentBackground4" presStyleCnt="0"/>
      <dgm:spPr/>
    </dgm:pt>
    <dgm:pt modelId="{5EECE4C0-CECB-4CFB-86FA-3F2BBED664DB}" type="pres">
      <dgm:prSet presAssocID="{E138944A-4179-4983-ADA0-EABCDA1B1D3D}" presName="ParentBackground" presStyleLbl="fgAcc1" presStyleIdx="0" presStyleCnt="4"/>
      <dgm:spPr/>
    </dgm:pt>
    <dgm:pt modelId="{B266C890-0B94-4216-B176-F190A9A0F4C8}" type="pres">
      <dgm:prSet presAssocID="{E138944A-4179-4983-ADA0-EABCDA1B1D3D}" presName="Parent4" presStyleLbl="revTx" presStyleIdx="0" presStyleCnt="0">
        <dgm:presLayoutVars>
          <dgm:chMax val="1"/>
          <dgm:chPref val="1"/>
          <dgm:bulletEnabled val="1"/>
        </dgm:presLayoutVars>
      </dgm:prSet>
      <dgm:spPr/>
    </dgm:pt>
    <dgm:pt modelId="{FEEB5750-047B-4129-8A8C-27675B2EAD1A}" type="pres">
      <dgm:prSet presAssocID="{CF6E6004-78F0-445A-A697-4EDC1F48D32A}" presName="Accent3" presStyleCnt="0"/>
      <dgm:spPr/>
    </dgm:pt>
    <dgm:pt modelId="{ADA68266-43A2-4162-8656-770027A69C6D}" type="pres">
      <dgm:prSet presAssocID="{CF6E6004-78F0-445A-A697-4EDC1F48D32A}" presName="Accent" presStyleLbl="node1" presStyleIdx="1" presStyleCnt="4"/>
      <dgm:spPr/>
      <dgm:extLst>
        <a:ext uri="{E40237B7-FDA0-4F09-8148-C483321AD2D9}">
          <dgm14:cNvPr xmlns:dgm14="http://schemas.microsoft.com/office/drawing/2010/diagram" id="0" name="" title="Step 3"/>
        </a:ext>
      </dgm:extLst>
    </dgm:pt>
    <dgm:pt modelId="{C25AFD6A-F27D-47C2-A0FE-DFE233813BB9}" type="pres">
      <dgm:prSet presAssocID="{CF6E6004-78F0-445A-A697-4EDC1F48D32A}" presName="ParentBackground3" presStyleCnt="0"/>
      <dgm:spPr/>
    </dgm:pt>
    <dgm:pt modelId="{2158F33F-2D59-43F2-B8C0-0695200D86C9}" type="pres">
      <dgm:prSet presAssocID="{CF6E6004-78F0-445A-A697-4EDC1F48D32A}" presName="ParentBackground" presStyleLbl="fgAcc1" presStyleIdx="1" presStyleCnt="4"/>
      <dgm:spPr/>
    </dgm:pt>
    <dgm:pt modelId="{43C25370-2B38-4B61-8D35-E713A8976DA2}" type="pres">
      <dgm:prSet presAssocID="{CF6E6004-78F0-445A-A697-4EDC1F48D32A}" presName="Parent3" presStyleLbl="revTx" presStyleIdx="0" presStyleCnt="0">
        <dgm:presLayoutVars>
          <dgm:chMax val="1"/>
          <dgm:chPref val="1"/>
          <dgm:bulletEnabled val="1"/>
        </dgm:presLayoutVars>
      </dgm:prSet>
      <dgm:spPr/>
    </dgm:pt>
    <dgm:pt modelId="{1AB91CC7-FEB9-42B7-AF5D-494EA7F3AA07}" type="pres">
      <dgm:prSet presAssocID="{BC0472DC-64F1-48AD-8B64-6FA9C7403D15}" presName="Accent2" presStyleCnt="0"/>
      <dgm:spPr/>
    </dgm:pt>
    <dgm:pt modelId="{C379AA93-2720-4CC0-9330-8B6D0455F70D}" type="pres">
      <dgm:prSet presAssocID="{BC0472DC-64F1-48AD-8B64-6FA9C7403D15}" presName="Accent" presStyleLbl="node1" presStyleIdx="2" presStyleCnt="4"/>
      <dgm:spPr/>
      <dgm:extLst>
        <a:ext uri="{E40237B7-FDA0-4F09-8148-C483321AD2D9}">
          <dgm14:cNvPr xmlns:dgm14="http://schemas.microsoft.com/office/drawing/2010/diagram" id="0" name="" title="Step 2"/>
        </a:ext>
      </dgm:extLst>
    </dgm:pt>
    <dgm:pt modelId="{D56CF3C4-3211-4FF2-B367-28A9BEF09B6F}" type="pres">
      <dgm:prSet presAssocID="{BC0472DC-64F1-48AD-8B64-6FA9C7403D15}" presName="ParentBackground2" presStyleCnt="0"/>
      <dgm:spPr/>
    </dgm:pt>
    <dgm:pt modelId="{004DC993-F2C1-4790-8586-A66007742F75}" type="pres">
      <dgm:prSet presAssocID="{BC0472DC-64F1-48AD-8B64-6FA9C7403D15}" presName="ParentBackground" presStyleLbl="fgAcc1" presStyleIdx="2" presStyleCnt="4"/>
      <dgm:spPr/>
    </dgm:pt>
    <dgm:pt modelId="{90A5D1C6-45D6-4303-AEE2-C16A1D353D9C}" type="pres">
      <dgm:prSet presAssocID="{BC0472DC-64F1-48AD-8B64-6FA9C7403D15}" presName="Parent2" presStyleLbl="revTx" presStyleIdx="0" presStyleCnt="0">
        <dgm:presLayoutVars>
          <dgm:chMax val="1"/>
          <dgm:chPref val="1"/>
          <dgm:bulletEnabled val="1"/>
        </dgm:presLayoutVars>
      </dgm:prSet>
      <dgm:spPr/>
    </dgm:pt>
    <dgm:pt modelId="{6CA543E7-913A-416C-BB57-6399E851BA99}" type="pres">
      <dgm:prSet presAssocID="{9D7245CC-C513-4418-88A9-FE3B1E65B2E6}" presName="Accent1" presStyleCnt="0"/>
      <dgm:spPr/>
    </dgm:pt>
    <dgm:pt modelId="{A7BDFE11-381D-45B7-A64F-6ED6DD450B3D}" type="pres">
      <dgm:prSet presAssocID="{9D7245CC-C513-4418-88A9-FE3B1E65B2E6}" presName="Accent" presStyleLbl="node1" presStyleIdx="3" presStyleCnt="4"/>
      <dgm:spPr/>
      <dgm:extLst>
        <a:ext uri="{E40237B7-FDA0-4F09-8148-C483321AD2D9}">
          <dgm14:cNvPr xmlns:dgm14="http://schemas.microsoft.com/office/drawing/2010/diagram" id="0" name="" title="Step 1"/>
        </a:ext>
      </dgm:extLst>
    </dgm:pt>
    <dgm:pt modelId="{7FC43490-7B5C-423E-88E5-F0BD772B0354}" type="pres">
      <dgm:prSet presAssocID="{9D7245CC-C513-4418-88A9-FE3B1E65B2E6}" presName="ParentBackground1" presStyleCnt="0"/>
      <dgm:spPr/>
    </dgm:pt>
    <dgm:pt modelId="{7C1BFCD5-31A4-458C-91DB-01F38695A7B5}" type="pres">
      <dgm:prSet presAssocID="{9D7245CC-C513-4418-88A9-FE3B1E65B2E6}" presName="ParentBackground" presStyleLbl="fgAcc1" presStyleIdx="3" presStyleCnt="4" custLinFactNeighborX="-644" custLinFactNeighborY="1817"/>
      <dgm:spPr/>
    </dgm:pt>
    <dgm:pt modelId="{BB1BE69F-E91E-49BD-A1C1-053AAF462A8F}" type="pres">
      <dgm:prSet presAssocID="{9D7245CC-C513-4418-88A9-FE3B1E65B2E6}" presName="Parent1" presStyleLbl="revTx" presStyleIdx="0" presStyleCnt="0">
        <dgm:presLayoutVars>
          <dgm:chMax val="1"/>
          <dgm:chPref val="1"/>
          <dgm:bulletEnabled val="1"/>
        </dgm:presLayoutVars>
      </dgm:prSet>
      <dgm:spPr/>
    </dgm:pt>
  </dgm:ptLst>
  <dgm:cxnLst>
    <dgm:cxn modelId="{07508300-C3D5-4AC2-BB72-3E837641FAEF}" type="presOf" srcId="{CF6E6004-78F0-445A-A697-4EDC1F48D32A}" destId="{43C25370-2B38-4B61-8D35-E713A8976DA2}" srcOrd="1" destOrd="0" presId="urn:microsoft.com/office/officeart/2011/layout/CircleProcess"/>
    <dgm:cxn modelId="{10DC250D-B04A-4BDA-B22F-4EA9474E5CDC}" type="presOf" srcId="{BC0472DC-64F1-48AD-8B64-6FA9C7403D15}" destId="{90A5D1C6-45D6-4303-AEE2-C16A1D353D9C}" srcOrd="1" destOrd="0" presId="urn:microsoft.com/office/officeart/2011/layout/CircleProcess"/>
    <dgm:cxn modelId="{086DC425-6ED3-4C72-AB11-5BEFA5B9C457}" type="presOf" srcId="{E138944A-4179-4983-ADA0-EABCDA1B1D3D}" destId="{B266C890-0B94-4216-B176-F190A9A0F4C8}" srcOrd="1" destOrd="0" presId="urn:microsoft.com/office/officeart/2011/layout/CircleProcess"/>
    <dgm:cxn modelId="{4AC00460-8C20-4323-8CE1-09E9809062BD}" type="presOf" srcId="{BC0472DC-64F1-48AD-8B64-6FA9C7403D15}" destId="{004DC993-F2C1-4790-8586-A66007742F75}" srcOrd="0" destOrd="0" presId="urn:microsoft.com/office/officeart/2011/layout/CircleProcess"/>
    <dgm:cxn modelId="{F8DFA268-3894-493C-915E-3002EEF74AD1}" srcId="{03B40898-2DF1-4D8F-AE17-39A1D6984F24}" destId="{CF6E6004-78F0-445A-A697-4EDC1F48D32A}" srcOrd="2" destOrd="0" parTransId="{17322A47-2893-414B-9F99-CB9689E299F6}" sibTransId="{A3AE831C-9645-44C3-9593-C9424BC45D10}"/>
    <dgm:cxn modelId="{1A3CAA57-D575-4A65-8D29-E6C974BD0298}" type="presOf" srcId="{CF6E6004-78F0-445A-A697-4EDC1F48D32A}" destId="{2158F33F-2D59-43F2-B8C0-0695200D86C9}" srcOrd="0" destOrd="0" presId="urn:microsoft.com/office/officeart/2011/layout/CircleProcess"/>
    <dgm:cxn modelId="{7A7EB182-51AC-441A-AB61-AB86BBB7743F}" type="presOf" srcId="{9D7245CC-C513-4418-88A9-FE3B1E65B2E6}" destId="{7C1BFCD5-31A4-458C-91DB-01F38695A7B5}" srcOrd="0" destOrd="0" presId="urn:microsoft.com/office/officeart/2011/layout/CircleProcess"/>
    <dgm:cxn modelId="{B4805884-C3DD-4765-B868-A196AB6776DD}" type="presOf" srcId="{E138944A-4179-4983-ADA0-EABCDA1B1D3D}" destId="{5EECE4C0-CECB-4CFB-86FA-3F2BBED664DB}" srcOrd="0" destOrd="0" presId="urn:microsoft.com/office/officeart/2011/layout/CircleProcess"/>
    <dgm:cxn modelId="{AF2A78B8-ADAE-4E5C-940F-9F8888F132C2}" srcId="{03B40898-2DF1-4D8F-AE17-39A1D6984F24}" destId="{BC0472DC-64F1-48AD-8B64-6FA9C7403D15}" srcOrd="1" destOrd="0" parTransId="{747A26ED-D681-4448-8E66-C46D18B93DE8}" sibTransId="{944A1DDB-8321-49E9-AA97-0278D35B80B5}"/>
    <dgm:cxn modelId="{6E89DCCA-737E-45D0-BB45-94BDE05A3856}" type="presOf" srcId="{9D7245CC-C513-4418-88A9-FE3B1E65B2E6}" destId="{BB1BE69F-E91E-49BD-A1C1-053AAF462A8F}" srcOrd="1" destOrd="0" presId="urn:microsoft.com/office/officeart/2011/layout/CircleProcess"/>
    <dgm:cxn modelId="{37B4F4EA-97FB-4FDE-9390-9942BD6E1799}" type="presOf" srcId="{03B40898-2DF1-4D8F-AE17-39A1D6984F24}" destId="{B020A65E-B079-4161-BC60-7CB39D01EA02}" srcOrd="0" destOrd="0" presId="urn:microsoft.com/office/officeart/2011/layout/CircleProcess"/>
    <dgm:cxn modelId="{7274F5F6-0E9F-47D5-A7FF-FF717BAEE432}" srcId="{03B40898-2DF1-4D8F-AE17-39A1D6984F24}" destId="{E138944A-4179-4983-ADA0-EABCDA1B1D3D}" srcOrd="3" destOrd="0" parTransId="{2F15AFBD-D808-4B65-BEF5-A3CCA43CE73A}" sibTransId="{6A330ACE-8DB4-42AF-93AF-6033E358A2E3}"/>
    <dgm:cxn modelId="{CBF9B2FB-7EBD-4075-AC6F-60BF21993DF6}" srcId="{03B40898-2DF1-4D8F-AE17-39A1D6984F24}" destId="{9D7245CC-C513-4418-88A9-FE3B1E65B2E6}" srcOrd="0" destOrd="0" parTransId="{BA82D20F-7643-4561-9DFF-B2172D0A7A78}" sibTransId="{7D16FFE3-4DF9-4DB4-B6EC-52A5CA8D5039}"/>
    <dgm:cxn modelId="{EEB3DB98-C130-4820-8170-91AEEB7B8DE1}" type="presParOf" srcId="{B020A65E-B079-4161-BC60-7CB39D01EA02}" destId="{5DB0C30D-27D6-4280-8D30-2A51C2CFE49D}" srcOrd="0" destOrd="0" presId="urn:microsoft.com/office/officeart/2011/layout/CircleProcess"/>
    <dgm:cxn modelId="{F51468F1-AD8C-44F4-AD87-340746D8DECF}" type="presParOf" srcId="{5DB0C30D-27D6-4280-8D30-2A51C2CFE49D}" destId="{F3767E4F-914A-4140-AD77-A937B8D311E9}" srcOrd="0" destOrd="0" presId="urn:microsoft.com/office/officeart/2011/layout/CircleProcess"/>
    <dgm:cxn modelId="{EF3547CA-0573-45CB-BBD7-472C7E151600}" type="presParOf" srcId="{B020A65E-B079-4161-BC60-7CB39D01EA02}" destId="{C4877015-3BE1-486D-A97C-380AAB250A70}" srcOrd="1" destOrd="0" presId="urn:microsoft.com/office/officeart/2011/layout/CircleProcess"/>
    <dgm:cxn modelId="{07CAE486-67D6-4F91-B8B5-7DE73985CAFF}" type="presParOf" srcId="{C4877015-3BE1-486D-A97C-380AAB250A70}" destId="{5EECE4C0-CECB-4CFB-86FA-3F2BBED664DB}" srcOrd="0" destOrd="0" presId="urn:microsoft.com/office/officeart/2011/layout/CircleProcess"/>
    <dgm:cxn modelId="{316ACA73-5AD8-4915-AD02-014F014CAFC8}" type="presParOf" srcId="{B020A65E-B079-4161-BC60-7CB39D01EA02}" destId="{B266C890-0B94-4216-B176-F190A9A0F4C8}" srcOrd="2" destOrd="0" presId="urn:microsoft.com/office/officeart/2011/layout/CircleProcess"/>
    <dgm:cxn modelId="{AED0DC94-AA5D-48B7-BD6D-C08A1FCDE6AA}" type="presParOf" srcId="{B020A65E-B079-4161-BC60-7CB39D01EA02}" destId="{FEEB5750-047B-4129-8A8C-27675B2EAD1A}" srcOrd="3" destOrd="0" presId="urn:microsoft.com/office/officeart/2011/layout/CircleProcess"/>
    <dgm:cxn modelId="{1BC14F76-A0A8-4B9A-9BD5-B69CBAF2EB0A}" type="presParOf" srcId="{FEEB5750-047B-4129-8A8C-27675B2EAD1A}" destId="{ADA68266-43A2-4162-8656-770027A69C6D}" srcOrd="0" destOrd="0" presId="urn:microsoft.com/office/officeart/2011/layout/CircleProcess"/>
    <dgm:cxn modelId="{123B11B3-347D-42DC-A535-E23F1876411B}" type="presParOf" srcId="{B020A65E-B079-4161-BC60-7CB39D01EA02}" destId="{C25AFD6A-F27D-47C2-A0FE-DFE233813BB9}" srcOrd="4" destOrd="0" presId="urn:microsoft.com/office/officeart/2011/layout/CircleProcess"/>
    <dgm:cxn modelId="{85768782-8F04-4320-98A7-7319E39B3D5C}" type="presParOf" srcId="{C25AFD6A-F27D-47C2-A0FE-DFE233813BB9}" destId="{2158F33F-2D59-43F2-B8C0-0695200D86C9}" srcOrd="0" destOrd="0" presId="urn:microsoft.com/office/officeart/2011/layout/CircleProcess"/>
    <dgm:cxn modelId="{911C7D78-E3DB-455E-AE36-5C3F84714CAF}" type="presParOf" srcId="{B020A65E-B079-4161-BC60-7CB39D01EA02}" destId="{43C25370-2B38-4B61-8D35-E713A8976DA2}" srcOrd="5" destOrd="0" presId="urn:microsoft.com/office/officeart/2011/layout/CircleProcess"/>
    <dgm:cxn modelId="{3E3BFEDF-2549-4211-B17C-284A091CC4B7}" type="presParOf" srcId="{B020A65E-B079-4161-BC60-7CB39D01EA02}" destId="{1AB91CC7-FEB9-42B7-AF5D-494EA7F3AA07}" srcOrd="6" destOrd="0" presId="urn:microsoft.com/office/officeart/2011/layout/CircleProcess"/>
    <dgm:cxn modelId="{445D3156-7385-4509-8E15-0B439F2AEF17}" type="presParOf" srcId="{1AB91CC7-FEB9-42B7-AF5D-494EA7F3AA07}" destId="{C379AA93-2720-4CC0-9330-8B6D0455F70D}" srcOrd="0" destOrd="0" presId="urn:microsoft.com/office/officeart/2011/layout/CircleProcess"/>
    <dgm:cxn modelId="{B853C357-F029-49F7-AEC0-9E40848F0110}" type="presParOf" srcId="{B020A65E-B079-4161-BC60-7CB39D01EA02}" destId="{D56CF3C4-3211-4FF2-B367-28A9BEF09B6F}" srcOrd="7" destOrd="0" presId="urn:microsoft.com/office/officeart/2011/layout/CircleProcess"/>
    <dgm:cxn modelId="{FD615899-3FE6-430F-9D6A-B4BE4E398FE4}" type="presParOf" srcId="{D56CF3C4-3211-4FF2-B367-28A9BEF09B6F}" destId="{004DC993-F2C1-4790-8586-A66007742F75}" srcOrd="0" destOrd="0" presId="urn:microsoft.com/office/officeart/2011/layout/CircleProcess"/>
    <dgm:cxn modelId="{2C94E128-61B1-4638-B4B3-6372E4F4A2FC}" type="presParOf" srcId="{B020A65E-B079-4161-BC60-7CB39D01EA02}" destId="{90A5D1C6-45D6-4303-AEE2-C16A1D353D9C}" srcOrd="8" destOrd="0" presId="urn:microsoft.com/office/officeart/2011/layout/CircleProcess"/>
    <dgm:cxn modelId="{3782AF5E-0DD3-475C-A150-6F246B995A1E}" type="presParOf" srcId="{B020A65E-B079-4161-BC60-7CB39D01EA02}" destId="{6CA543E7-913A-416C-BB57-6399E851BA99}" srcOrd="9" destOrd="0" presId="urn:microsoft.com/office/officeart/2011/layout/CircleProcess"/>
    <dgm:cxn modelId="{7CB89AAC-BF68-418A-9C84-C14DFD5B18DA}" type="presParOf" srcId="{6CA543E7-913A-416C-BB57-6399E851BA99}" destId="{A7BDFE11-381D-45B7-A64F-6ED6DD450B3D}" srcOrd="0" destOrd="0" presId="urn:microsoft.com/office/officeart/2011/layout/CircleProcess"/>
    <dgm:cxn modelId="{60FFF057-0F00-4670-B16B-F1AB9086289E}" type="presParOf" srcId="{B020A65E-B079-4161-BC60-7CB39D01EA02}" destId="{7FC43490-7B5C-423E-88E5-F0BD772B0354}" srcOrd="10" destOrd="0" presId="urn:microsoft.com/office/officeart/2011/layout/CircleProcess"/>
    <dgm:cxn modelId="{15917247-909F-49CB-A052-FCAF67FBDAC9}" type="presParOf" srcId="{7FC43490-7B5C-423E-88E5-F0BD772B0354}" destId="{7C1BFCD5-31A4-458C-91DB-01F38695A7B5}" srcOrd="0" destOrd="0" presId="urn:microsoft.com/office/officeart/2011/layout/CircleProcess"/>
    <dgm:cxn modelId="{A27A2D82-1EB1-4BEC-B30D-22FB828CA49F}" type="presParOf" srcId="{B020A65E-B079-4161-BC60-7CB39D01EA02}" destId="{BB1BE69F-E91E-49BD-A1C1-053AAF462A8F}"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67E4F-914A-4140-AD77-A937B8D311E9}">
      <dsp:nvSpPr>
        <dsp:cNvPr id="0" name=""/>
        <dsp:cNvSpPr/>
      </dsp:nvSpPr>
      <dsp:spPr>
        <a:xfrm>
          <a:off x="7834650" y="1014385"/>
          <a:ext cx="2344737" cy="23448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EECE4C0-CECB-4CFB-86FA-3F2BBED664DB}">
      <dsp:nvSpPr>
        <dsp:cNvPr id="0" name=""/>
        <dsp:cNvSpPr/>
      </dsp:nvSpPr>
      <dsp:spPr>
        <a:xfrm>
          <a:off x="7913076" y="1092560"/>
          <a:ext cx="2188891" cy="218850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rtlCol="0" anchor="ctr" anchorCtr="0">
          <a:noAutofit/>
        </a:bodyPr>
        <a:lstStyle/>
        <a:p>
          <a:pPr marL="0" lvl="0" indent="0" algn="ctr" defTabSz="1066800" rtl="0">
            <a:lnSpc>
              <a:spcPct val="90000"/>
            </a:lnSpc>
            <a:spcBef>
              <a:spcPct val="0"/>
            </a:spcBef>
            <a:spcAft>
              <a:spcPct val="35000"/>
            </a:spcAft>
            <a:buNone/>
          </a:pPr>
          <a:r>
            <a:rPr lang="es-ES" sz="2400" kern="1200" noProof="0" dirty="0">
              <a:latin typeface="Ink Free" panose="03080402000500000000" pitchFamily="66" charset="0"/>
            </a:rPr>
            <a:t>Acorde con la finalidad del proceso</a:t>
          </a:r>
        </a:p>
      </dsp:txBody>
      <dsp:txXfrm>
        <a:off x="8225775" y="1405263"/>
        <a:ext cx="1563493" cy="1563101"/>
      </dsp:txXfrm>
    </dsp:sp>
    <dsp:sp modelId="{ADA68266-43A2-4162-8656-770027A69C6D}">
      <dsp:nvSpPr>
        <dsp:cNvPr id="0" name=""/>
        <dsp:cNvSpPr/>
      </dsp:nvSpPr>
      <dsp:spPr>
        <a:xfrm rot="2700000">
          <a:off x="5401412" y="1014220"/>
          <a:ext cx="2344776" cy="2344776"/>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158F33F-2D59-43F2-B8C0-0695200D86C9}">
      <dsp:nvSpPr>
        <dsp:cNvPr id="0" name=""/>
        <dsp:cNvSpPr/>
      </dsp:nvSpPr>
      <dsp:spPr>
        <a:xfrm>
          <a:off x="5489912" y="1092560"/>
          <a:ext cx="2188891" cy="218850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rtlCol="0" anchor="ctr" anchorCtr="0">
          <a:noAutofit/>
        </a:bodyPr>
        <a:lstStyle/>
        <a:p>
          <a:pPr marL="0" lvl="0" indent="0" algn="ctr" defTabSz="1066800" rtl="0">
            <a:lnSpc>
              <a:spcPct val="90000"/>
            </a:lnSpc>
            <a:spcBef>
              <a:spcPct val="0"/>
            </a:spcBef>
            <a:spcAft>
              <a:spcPct val="35000"/>
            </a:spcAft>
            <a:buNone/>
          </a:pPr>
          <a:r>
            <a:rPr lang="es-ES" sz="2400" kern="1200" noProof="0" dirty="0">
              <a:latin typeface="Ink Free" panose="03080402000500000000" pitchFamily="66" charset="0"/>
            </a:rPr>
            <a:t>Optimizar proceso de aprendizaje enseñanza</a:t>
          </a:r>
        </a:p>
      </dsp:txBody>
      <dsp:txXfrm>
        <a:off x="5802611" y="1405263"/>
        <a:ext cx="1563493" cy="1563101"/>
      </dsp:txXfrm>
    </dsp:sp>
    <dsp:sp modelId="{C379AA93-2720-4CC0-9330-8B6D0455F70D}">
      <dsp:nvSpPr>
        <dsp:cNvPr id="0" name=""/>
        <dsp:cNvSpPr/>
      </dsp:nvSpPr>
      <dsp:spPr>
        <a:xfrm rot="2700000">
          <a:off x="2988303" y="1014220"/>
          <a:ext cx="2344776" cy="2344776"/>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04DC993-F2C1-4790-8586-A66007742F75}">
      <dsp:nvSpPr>
        <dsp:cNvPr id="0" name=""/>
        <dsp:cNvSpPr/>
      </dsp:nvSpPr>
      <dsp:spPr>
        <a:xfrm>
          <a:off x="3066748" y="1092560"/>
          <a:ext cx="2188891" cy="218850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rtlCol="0" anchor="ctr" anchorCtr="0">
          <a:noAutofit/>
        </a:bodyPr>
        <a:lstStyle/>
        <a:p>
          <a:pPr marL="0" lvl="0" indent="0" algn="ctr" defTabSz="1066800" rtl="0">
            <a:lnSpc>
              <a:spcPct val="90000"/>
            </a:lnSpc>
            <a:spcBef>
              <a:spcPct val="0"/>
            </a:spcBef>
            <a:spcAft>
              <a:spcPct val="35000"/>
            </a:spcAft>
            <a:buNone/>
          </a:pPr>
          <a:r>
            <a:rPr lang="es-ES" sz="2400" kern="1200" noProof="0" dirty="0">
              <a:latin typeface="Ink Free" panose="03080402000500000000" pitchFamily="66" charset="0"/>
            </a:rPr>
            <a:t>Nuevas formas de aprender</a:t>
          </a:r>
        </a:p>
      </dsp:txBody>
      <dsp:txXfrm>
        <a:off x="3379447" y="1405263"/>
        <a:ext cx="1563493" cy="1563101"/>
      </dsp:txXfrm>
    </dsp:sp>
    <dsp:sp modelId="{A7BDFE11-381D-45B7-A64F-6ED6DD450B3D}">
      <dsp:nvSpPr>
        <dsp:cNvPr id="0" name=""/>
        <dsp:cNvSpPr/>
      </dsp:nvSpPr>
      <dsp:spPr>
        <a:xfrm rot="2700000">
          <a:off x="565139" y="1014220"/>
          <a:ext cx="2344776" cy="2344776"/>
        </a:xfrm>
        <a:prstGeom prst="teardrop">
          <a:avLst>
            <a:gd name="adj" fmla="val 1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C1BFCD5-31A4-458C-91DB-01F38695A7B5}">
      <dsp:nvSpPr>
        <dsp:cNvPr id="0" name=""/>
        <dsp:cNvSpPr/>
      </dsp:nvSpPr>
      <dsp:spPr>
        <a:xfrm>
          <a:off x="629488" y="1132326"/>
          <a:ext cx="2188891" cy="218850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rtlCol="0" anchor="ctr" anchorCtr="0">
          <a:noAutofit/>
        </a:bodyPr>
        <a:lstStyle/>
        <a:p>
          <a:pPr marL="0" lvl="0" indent="0" algn="ctr" defTabSz="1066800" rtl="0">
            <a:lnSpc>
              <a:spcPct val="90000"/>
            </a:lnSpc>
            <a:spcBef>
              <a:spcPct val="0"/>
            </a:spcBef>
            <a:spcAft>
              <a:spcPct val="35000"/>
            </a:spcAft>
            <a:buNone/>
          </a:pPr>
          <a:r>
            <a:rPr lang="es-ES" sz="2400" kern="1200" noProof="0" dirty="0">
              <a:latin typeface="Ink Free" panose="03080402000500000000" pitchFamily="66" charset="0"/>
            </a:rPr>
            <a:t>Se requiere uso de Tics</a:t>
          </a:r>
        </a:p>
      </dsp:txBody>
      <dsp:txXfrm>
        <a:off x="942186" y="1445028"/>
        <a:ext cx="1563493" cy="156310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E268C6D-3F1C-4128-96D8-1401DBE5B976}" type="datetime1">
              <a:rPr lang="es-ES" smtClean="0"/>
              <a:t>21/08/2018</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BAE14B8-3CC9-472D-9BC5-A84D80684DE2}" type="slidenum">
              <a:rPr lang="es-ES"/>
              <a:t>‹Nº›</a:t>
            </a:fld>
            <a:endParaRPr lang="es-ES"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909CFBF-216C-47E6-9FB1-0D662C8A97B0}" type="datetime1">
              <a:rPr lang="es-ES" noProof="0" smtClean="0"/>
              <a:t>21/08/2018</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FB667E1-E601-4AAF-B95C-B25720D70A60}" type="slidenum">
              <a:rPr lang="es-ES" noProof="0"/>
              <a:t>‹Nº›</a:t>
            </a:fld>
            <a:endParaRPr lang="es-ES" noProof="0"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1</a:t>
            </a:fld>
            <a:endParaRPr lang="es-ES" dirty="0"/>
          </a:p>
        </p:txBody>
      </p:sp>
    </p:spTree>
    <p:extLst>
      <p:ext uri="{BB962C8B-B14F-4D97-AF65-F5344CB8AC3E}">
        <p14:creationId xmlns:p14="http://schemas.microsoft.com/office/powerpoint/2010/main" val="3460559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10</a:t>
            </a:fld>
            <a:endParaRPr lang="es-ES" dirty="0"/>
          </a:p>
        </p:txBody>
      </p:sp>
    </p:spTree>
    <p:extLst>
      <p:ext uri="{BB962C8B-B14F-4D97-AF65-F5344CB8AC3E}">
        <p14:creationId xmlns:p14="http://schemas.microsoft.com/office/powerpoint/2010/main" val="285517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11</a:t>
            </a:fld>
            <a:endParaRPr lang="es-ES" dirty="0"/>
          </a:p>
        </p:txBody>
      </p:sp>
    </p:spTree>
    <p:extLst>
      <p:ext uri="{BB962C8B-B14F-4D97-AF65-F5344CB8AC3E}">
        <p14:creationId xmlns:p14="http://schemas.microsoft.com/office/powerpoint/2010/main" val="378667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2</a:t>
            </a:fld>
            <a:endParaRPr lang="es-ES" dirty="0"/>
          </a:p>
        </p:txBody>
      </p:sp>
    </p:spTree>
    <p:extLst>
      <p:ext uri="{BB962C8B-B14F-4D97-AF65-F5344CB8AC3E}">
        <p14:creationId xmlns:p14="http://schemas.microsoft.com/office/powerpoint/2010/main" val="1978291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3</a:t>
            </a:fld>
            <a:endParaRPr lang="es-ES" dirty="0"/>
          </a:p>
        </p:txBody>
      </p:sp>
    </p:spTree>
    <p:extLst>
      <p:ext uri="{BB962C8B-B14F-4D97-AF65-F5344CB8AC3E}">
        <p14:creationId xmlns:p14="http://schemas.microsoft.com/office/powerpoint/2010/main" val="63049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4</a:t>
            </a:fld>
            <a:endParaRPr lang="es-ES" dirty="0"/>
          </a:p>
        </p:txBody>
      </p:sp>
    </p:spTree>
    <p:extLst>
      <p:ext uri="{BB962C8B-B14F-4D97-AF65-F5344CB8AC3E}">
        <p14:creationId xmlns:p14="http://schemas.microsoft.com/office/powerpoint/2010/main" val="428078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5</a:t>
            </a:fld>
            <a:endParaRPr lang="es-ES" dirty="0"/>
          </a:p>
        </p:txBody>
      </p:sp>
    </p:spTree>
    <p:extLst>
      <p:ext uri="{BB962C8B-B14F-4D97-AF65-F5344CB8AC3E}">
        <p14:creationId xmlns:p14="http://schemas.microsoft.com/office/powerpoint/2010/main" val="3089785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6</a:t>
            </a:fld>
            <a:endParaRPr lang="es-ES" dirty="0"/>
          </a:p>
        </p:txBody>
      </p:sp>
    </p:spTree>
    <p:extLst>
      <p:ext uri="{BB962C8B-B14F-4D97-AF65-F5344CB8AC3E}">
        <p14:creationId xmlns:p14="http://schemas.microsoft.com/office/powerpoint/2010/main" val="363664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7</a:t>
            </a:fld>
            <a:endParaRPr lang="es-ES" dirty="0"/>
          </a:p>
        </p:txBody>
      </p:sp>
    </p:spTree>
    <p:extLst>
      <p:ext uri="{BB962C8B-B14F-4D97-AF65-F5344CB8AC3E}">
        <p14:creationId xmlns:p14="http://schemas.microsoft.com/office/powerpoint/2010/main" val="20274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8</a:t>
            </a:fld>
            <a:endParaRPr lang="es-ES" dirty="0"/>
          </a:p>
        </p:txBody>
      </p:sp>
    </p:spTree>
    <p:extLst>
      <p:ext uri="{BB962C8B-B14F-4D97-AF65-F5344CB8AC3E}">
        <p14:creationId xmlns:p14="http://schemas.microsoft.com/office/powerpoint/2010/main" val="3547151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7FB667E1-E601-4AAF-B95C-B25720D70A60}" type="slidenum">
              <a:rPr lang="es-ES" smtClean="0"/>
              <a:t>9</a:t>
            </a:fld>
            <a:endParaRPr lang="es-ES" dirty="0"/>
          </a:p>
        </p:txBody>
      </p:sp>
    </p:spTree>
    <p:extLst>
      <p:ext uri="{BB962C8B-B14F-4D97-AF65-F5344CB8AC3E}">
        <p14:creationId xmlns:p14="http://schemas.microsoft.com/office/powerpoint/2010/main" val="1792571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Imagen 3" descr="Primer plano de conchas marinas multicol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4624183"/>
          </a:xfrm>
          <a:prstGeom prst="rect">
            <a:avLst/>
          </a:prstGeom>
        </p:spPr>
      </p:pic>
      <p:sp useBgFill="1">
        <p:nvSpPr>
          <p:cNvPr id="7" name="Rectángulo 6"/>
          <p:cNvSpPr/>
          <p:nvPr/>
        </p:nvSpPr>
        <p:spPr bwMode="white">
          <a:xfrm>
            <a:off x="0" y="3074521"/>
            <a:ext cx="12201888"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hasCustomPrompt="1"/>
          </p:nvPr>
        </p:nvSpPr>
        <p:spPr>
          <a:xfrm>
            <a:off x="1293814" y="3937321"/>
            <a:ext cx="9601200" cy="1625279"/>
          </a:xfrm>
        </p:spPr>
        <p:txBody>
          <a:bodyPr rtlCol="0" anchor="b">
            <a:normAutofit/>
          </a:bodyPr>
          <a:lstStyle>
            <a:lvl1pPr algn="l" rtl="0">
              <a:lnSpc>
                <a:spcPct val="82000"/>
              </a:lnSpc>
              <a:defRPr sz="6000"/>
            </a:lvl1pPr>
          </a:lstStyle>
          <a:p>
            <a:pPr rtl="0"/>
            <a:r>
              <a:rPr lang="es-ES" noProof="0" dirty="0"/>
              <a:t>Haga clic para editar el estilo de título del patrón</a:t>
            </a:r>
          </a:p>
        </p:txBody>
      </p:sp>
      <p:sp>
        <p:nvSpPr>
          <p:cNvPr id="3" name="Subtítulo 2"/>
          <p:cNvSpPr>
            <a:spLocks noGrp="1"/>
          </p:cNvSpPr>
          <p:nvPr>
            <p:ph type="subTitle" idx="1" hasCustomPrompt="1"/>
          </p:nvPr>
        </p:nvSpPr>
        <p:spPr>
          <a:xfrm>
            <a:off x="1293814" y="5641975"/>
            <a:ext cx="9601200" cy="914100"/>
          </a:xfrm>
        </p:spPr>
        <p:txBody>
          <a:bodyPr rtlCol="0">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es-ES" noProof="0" dirty="0"/>
              <a:t>Editar el estilo de subtítulo del patrón</a:t>
            </a:r>
          </a:p>
        </p:txBody>
      </p:sp>
      <p:sp>
        <p:nvSpPr>
          <p:cNvPr id="10" name="Forma libre 9"/>
          <p:cNvSpPr/>
          <p:nvPr/>
        </p:nvSpPr>
        <p:spPr>
          <a:xfrm rot="21388434">
            <a:off x="12235" y="29698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Forma libre 10"/>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2" name="Forma libre 11"/>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a:t>Haga clic para editar el estilo de título del patrón</a:t>
            </a:r>
          </a:p>
        </p:txBody>
      </p:sp>
      <p:sp>
        <p:nvSpPr>
          <p:cNvPr id="3" name="Marcador de posición de texto vertical 2"/>
          <p:cNvSpPr>
            <a:spLocks noGrp="1"/>
          </p:cNvSpPr>
          <p:nvPr>
            <p:ph type="body" orient="vert" idx="1"/>
          </p:nvPr>
        </p:nvSpPr>
        <p:spPr>
          <a:xfrm>
            <a:off x="1293814" y="1828801"/>
            <a:ext cx="9601198" cy="3962400"/>
          </a:xfrm>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5B67C7C0-A313-43D8-B520-A1630DB49639}" type="datetime1">
              <a:rPr lang="es-ES" noProof="0" smtClean="0"/>
              <a:t>21/08/2018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274638"/>
            <a:ext cx="2628900" cy="5897562"/>
          </a:xfrm>
        </p:spPr>
        <p:txBody>
          <a:bodyPr vert="eaVert" rtlCol="0"/>
          <a:lstStyle>
            <a:lvl1pPr rtl="0">
              <a:defRPr/>
            </a:lvl1pPr>
          </a:lstStyle>
          <a:p>
            <a:pPr rtl="0"/>
            <a:r>
              <a:rPr lang="es-ES" noProof="0" dirty="0"/>
              <a:t>Haga clic para editar el estilo de título del patrón</a:t>
            </a:r>
          </a:p>
        </p:txBody>
      </p:sp>
      <p:sp>
        <p:nvSpPr>
          <p:cNvPr id="3" name="Marcador de posición de texto vertical 2"/>
          <p:cNvSpPr>
            <a:spLocks noGrp="1"/>
          </p:cNvSpPr>
          <p:nvPr>
            <p:ph type="body" orient="vert" idx="1"/>
          </p:nvPr>
        </p:nvSpPr>
        <p:spPr>
          <a:xfrm>
            <a:off x="838200" y="274638"/>
            <a:ext cx="7734300" cy="5897562"/>
          </a:xfrm>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35A42458-121A-45FD-8BBE-F18D7859A171}" type="datetime1">
              <a:rPr lang="es-ES" noProof="0" smtClean="0"/>
              <a:t>21/08/2018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a:t>Haga clic para editar el estilo de título del patrón</a:t>
            </a:r>
          </a:p>
        </p:txBody>
      </p:sp>
      <p:sp>
        <p:nvSpPr>
          <p:cNvPr id="3" name="Marcador de posición de contenido 2"/>
          <p:cNvSpPr>
            <a:spLocks noGrp="1"/>
          </p:cNvSpPr>
          <p:nvPr>
            <p:ph idx="1"/>
          </p:nvPr>
        </p:nvSpPr>
        <p:spPr/>
        <p:txBody>
          <a:bodyPr rtlCol="0"/>
          <a:lstStyle>
            <a:lvl6pPr>
              <a:defRPr/>
            </a:lvl6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D2664604-E91F-45E2-8086-2265D626C743}" type="datetime1">
              <a:rPr lang="es-ES" noProof="0" smtClean="0"/>
              <a:t>21/08/2018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3813" y="1928553"/>
            <a:ext cx="9601200" cy="2262447"/>
          </a:xfrm>
        </p:spPr>
        <p:txBody>
          <a:bodyPr rtlCol="0" anchor="b">
            <a:normAutofit/>
          </a:bodyPr>
          <a:lstStyle>
            <a:lvl1pPr algn="l" rtl="0">
              <a:lnSpc>
                <a:spcPct val="90000"/>
              </a:lnSpc>
              <a:defRPr sz="5400" b="0"/>
            </a:lvl1pPr>
          </a:lstStyle>
          <a:p>
            <a:pPr rtl="0"/>
            <a:r>
              <a:rPr lang="es-ES" noProof="0" dirty="0"/>
              <a:t>Haga clic para editar el estilo de título del patrón</a:t>
            </a:r>
          </a:p>
        </p:txBody>
      </p:sp>
      <p:sp>
        <p:nvSpPr>
          <p:cNvPr id="3" name="Marcador de posición de texto 2"/>
          <p:cNvSpPr>
            <a:spLocks noGrp="1"/>
          </p:cNvSpPr>
          <p:nvPr>
            <p:ph type="body" idx="1"/>
          </p:nvPr>
        </p:nvSpPr>
        <p:spPr>
          <a:xfrm>
            <a:off x="1293813" y="4267200"/>
            <a:ext cx="9601200" cy="934527"/>
          </a:xfrm>
        </p:spPr>
        <p:txBody>
          <a:bodyPr rtlCol="0"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los estilos de texto del patrón</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AB8D68E9-E2C9-49EA-9D6D-E301707AB9A6}" type="datetime1">
              <a:rPr lang="es-ES" noProof="0" smtClean="0"/>
              <a:t>21/08/2018</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a:t>Haga clic para editar el estilo de título del patrón</a:t>
            </a:r>
          </a:p>
        </p:txBody>
      </p:sp>
      <p:sp>
        <p:nvSpPr>
          <p:cNvPr id="3" name="Marcador de posición de contenido 2"/>
          <p:cNvSpPr>
            <a:spLocks noGrp="1"/>
          </p:cNvSpPr>
          <p:nvPr>
            <p:ph sz="half" idx="1"/>
          </p:nvPr>
        </p:nvSpPr>
        <p:spPr>
          <a:xfrm>
            <a:off x="1293813" y="1828800"/>
            <a:ext cx="4648199" cy="3962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250767" y="1828800"/>
            <a:ext cx="4648200" cy="3962400"/>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6EABED52-2327-4059-86E7-6E4BF840888C}" type="datetime1">
              <a:rPr lang="es-ES" noProof="0" smtClean="0"/>
              <a:t>21/08/2018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0513F29E-967E-4B69-BEAA-E3504E43784D}" type="slidenum">
              <a:rPr lang="es-ES" noProof="0"/>
              <a:t>‹Nº›</a:t>
            </a:fld>
            <a:endParaRPr lang="es-ES" noProof="0" dirty="0"/>
          </a:p>
        </p:txBody>
      </p:sp>
    </p:spTree>
    <p:extLst>
      <p:ext uri="{BB962C8B-B14F-4D97-AF65-F5344CB8AC3E}">
        <p14:creationId xmlns:p14="http://schemas.microsoft.com/office/powerpoint/2010/main" val="35469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a:t>Haga clic para editar el estilo de título del patrón</a:t>
            </a:r>
          </a:p>
        </p:txBody>
      </p:sp>
      <p:sp>
        <p:nvSpPr>
          <p:cNvPr id="3" name="Marcador de posición de texto 2"/>
          <p:cNvSpPr>
            <a:spLocks noGrp="1"/>
          </p:cNvSpPr>
          <p:nvPr>
            <p:ph type="body" idx="1"/>
          </p:nvPr>
        </p:nvSpPr>
        <p:spPr>
          <a:xfrm>
            <a:off x="1293813" y="1777042"/>
            <a:ext cx="4645152" cy="941716"/>
          </a:xfrm>
        </p:spPr>
        <p:txBody>
          <a:bodyPr rtlCol="0"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4" name="Marcador de posición de contenido 3"/>
          <p:cNvSpPr>
            <a:spLocks noGrp="1"/>
          </p:cNvSpPr>
          <p:nvPr>
            <p:ph sz="half" idx="2"/>
          </p:nvPr>
        </p:nvSpPr>
        <p:spPr>
          <a:xfrm>
            <a:off x="1293813" y="2781300"/>
            <a:ext cx="4645152" cy="3048000"/>
          </a:xfrm>
        </p:spPr>
        <p:txBody>
          <a:bodyPr rtlCol="0">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249862" y="1777042"/>
            <a:ext cx="4645152" cy="941716"/>
          </a:xfrm>
        </p:spPr>
        <p:txBody>
          <a:bodyPr rtlCol="0"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6" name="Marcador de posición de contenido 5"/>
          <p:cNvSpPr>
            <a:spLocks noGrp="1"/>
          </p:cNvSpPr>
          <p:nvPr>
            <p:ph sz="quarter" idx="4"/>
          </p:nvPr>
        </p:nvSpPr>
        <p:spPr>
          <a:xfrm>
            <a:off x="6249862" y="2781300"/>
            <a:ext cx="4645152" cy="3048000"/>
          </a:xfrm>
        </p:spPr>
        <p:txBody>
          <a:bodyPr rtlCol="0">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osición de pie de página 7"/>
          <p:cNvSpPr>
            <a:spLocks noGrp="1"/>
          </p:cNvSpPr>
          <p:nvPr>
            <p:ph type="ftr" sz="quarter" idx="11"/>
          </p:nvPr>
        </p:nvSpPr>
        <p:spPr/>
        <p:txBody>
          <a:bodyPr rtlCol="0"/>
          <a:lstStyle/>
          <a:p>
            <a:pPr rtl="0"/>
            <a:r>
              <a:rPr lang="es-ES" noProof="0" dirty="0"/>
              <a:t>Agregar un pie de página</a:t>
            </a:r>
          </a:p>
        </p:txBody>
      </p:sp>
      <p:sp>
        <p:nvSpPr>
          <p:cNvPr id="7" name="Marcador de posición de fecha 6"/>
          <p:cNvSpPr>
            <a:spLocks noGrp="1"/>
          </p:cNvSpPr>
          <p:nvPr>
            <p:ph type="dt" sz="half" idx="10"/>
          </p:nvPr>
        </p:nvSpPr>
        <p:spPr/>
        <p:txBody>
          <a:bodyPr rtlCol="0"/>
          <a:lstStyle/>
          <a:p>
            <a:pPr rtl="0"/>
            <a:fld id="{827B08FA-58B1-4AE5-A13C-73AACBF12515}" type="datetime1">
              <a:rPr lang="es-ES" noProof="0" smtClean="0"/>
              <a:t>21/08/2018</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rtl="0">
              <a:defRPr/>
            </a:lvl1pPr>
          </a:lstStyle>
          <a:p>
            <a:pPr rtl="0"/>
            <a:r>
              <a:rPr lang="es-ES" noProof="0" dirty="0"/>
              <a:t>Haga clic para editar el estilo de título del patrón</a:t>
            </a:r>
          </a:p>
        </p:txBody>
      </p:sp>
      <p:sp>
        <p:nvSpPr>
          <p:cNvPr id="4" name="Marcador de posición de pie de página 3"/>
          <p:cNvSpPr>
            <a:spLocks noGrp="1"/>
          </p:cNvSpPr>
          <p:nvPr>
            <p:ph type="ftr" sz="quarter" idx="11"/>
          </p:nvPr>
        </p:nvSpPr>
        <p:spPr/>
        <p:txBody>
          <a:bodyPr rtlCol="0"/>
          <a:lstStyle/>
          <a:p>
            <a:pPr rtl="0"/>
            <a:r>
              <a:rPr lang="es-ES" noProof="0" dirty="0"/>
              <a:t>Agregar un pie de página</a:t>
            </a:r>
          </a:p>
        </p:txBody>
      </p:sp>
      <p:sp>
        <p:nvSpPr>
          <p:cNvPr id="3" name="Marcador de posición de fecha 2"/>
          <p:cNvSpPr>
            <a:spLocks noGrp="1"/>
          </p:cNvSpPr>
          <p:nvPr>
            <p:ph type="dt" sz="half" idx="10"/>
          </p:nvPr>
        </p:nvSpPr>
        <p:spPr/>
        <p:txBody>
          <a:bodyPr rtlCol="0"/>
          <a:lstStyle/>
          <a:p>
            <a:pPr rtl="0"/>
            <a:fld id="{019E64CC-7D30-4E7A-915D-FC4BA74C44EF}" type="datetime1">
              <a:rPr lang="es-ES" noProof="0" smtClean="0"/>
              <a:t>21/08/2018</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2" name="Marcador de posición de fecha 1"/>
          <p:cNvSpPr>
            <a:spLocks noGrp="1"/>
          </p:cNvSpPr>
          <p:nvPr>
            <p:ph type="dt" sz="half" idx="10"/>
          </p:nvPr>
        </p:nvSpPr>
        <p:spPr/>
        <p:txBody>
          <a:bodyPr rtlCol="0"/>
          <a:lstStyle/>
          <a:p>
            <a:pPr rtl="0"/>
            <a:fld id="{DC191138-A891-48A1-88E0-214BC90B79AD}" type="datetime1">
              <a:rPr lang="es-ES" noProof="0" smtClean="0"/>
              <a:t>21/08/2018</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08013" y="533400"/>
            <a:ext cx="4572001" cy="2743199"/>
          </a:xfrm>
        </p:spPr>
        <p:txBody>
          <a:bodyPr rtlCol="0" anchor="b">
            <a:normAutofit/>
          </a:bodyPr>
          <a:lstStyle>
            <a:lvl1pPr rtl="0">
              <a:lnSpc>
                <a:spcPct val="85000"/>
              </a:lnSpc>
              <a:defRPr sz="4000" b="0"/>
            </a:lvl1pPr>
          </a:lstStyle>
          <a:p>
            <a:pPr rtl="0"/>
            <a:r>
              <a:rPr lang="es-ES" noProof="0" dirty="0"/>
              <a:t>Haga clic para editar el estilo de título del patrón</a:t>
            </a:r>
          </a:p>
        </p:txBody>
      </p:sp>
      <p:sp>
        <p:nvSpPr>
          <p:cNvPr id="3" name="Marcador de posición de contenido 2"/>
          <p:cNvSpPr>
            <a:spLocks noGrp="1"/>
          </p:cNvSpPr>
          <p:nvPr>
            <p:ph idx="1"/>
          </p:nvPr>
        </p:nvSpPr>
        <p:spPr>
          <a:xfrm>
            <a:off x="5637213" y="533401"/>
            <a:ext cx="5943603" cy="5257800"/>
          </a:xfrm>
        </p:spPr>
        <p:txBody>
          <a:bodyPr rtlCol="0">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608013" y="3429000"/>
            <a:ext cx="4572000" cy="2362199"/>
          </a:xfrm>
        </p:spPr>
        <p:txBody>
          <a:bodyPr rtlCol="0">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los estilos de texto del patrón</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C1290922-1F31-477B-89A0-C45EF86B91A3}" type="datetime1">
              <a:rPr lang="es-ES" noProof="0" smtClean="0"/>
              <a:t>21/08/2018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CA8D9AD5-F248-4919-864A-CFD76CC027D6}" type="slidenum">
              <a:rPr lang="es-ES" noProof="0"/>
              <a:t>‹Nº›</a:t>
            </a:fld>
            <a:endParaRPr lang="es-ES" noProof="0"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009050" y="533401"/>
            <a:ext cx="4573192" cy="2743199"/>
          </a:xfrm>
        </p:spPr>
        <p:txBody>
          <a:bodyPr rtlCol="0" anchor="b">
            <a:normAutofit/>
          </a:bodyPr>
          <a:lstStyle>
            <a:lvl1pPr algn="l" rtl="0">
              <a:lnSpc>
                <a:spcPct val="85000"/>
              </a:lnSpc>
              <a:defRPr sz="4000" b="0" i="0" baseline="0">
                <a:solidFill>
                  <a:schemeClr val="accent1"/>
                </a:solidFill>
              </a:defRPr>
            </a:lvl1pPr>
          </a:lstStyle>
          <a:p>
            <a:pPr rtl="0"/>
            <a:r>
              <a:rPr lang="es-ES" noProof="0" dirty="0"/>
              <a:t>Haga clic para editar el estilo de título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0" y="3"/>
            <a:ext cx="6553318"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7009049" y="3429001"/>
            <a:ext cx="4573191" cy="2362199"/>
          </a:xfrm>
        </p:spPr>
        <p:txBody>
          <a:bodyPr rtlCol="0">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los estilos de texto del patrón</a:t>
            </a:r>
          </a:p>
        </p:txBody>
      </p:sp>
      <p:sp>
        <p:nvSpPr>
          <p:cNvPr id="6" name="Marcador de posición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1C778E18-82B3-46F0-8B0E-07BD694FD0BC}" type="datetime1">
              <a:rPr lang="es-ES" noProof="0" smtClean="0"/>
              <a:t>21/08/2018</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2A013F82-EE5E-44EE-A61D-E31C6657F26F}" type="slidenum">
              <a:rPr lang="es-ES" noProof="0"/>
              <a:pPr rtl="0"/>
              <a:t>‹Nº›</a:t>
            </a:fld>
            <a:endParaRPr lang="es-ES" noProof="0" dirty="0"/>
          </a:p>
        </p:txBody>
      </p:sp>
    </p:spTree>
    <p:extLst>
      <p:ext uri="{BB962C8B-B14F-4D97-AF65-F5344CB8AC3E}">
        <p14:creationId xmlns:p14="http://schemas.microsoft.com/office/powerpoint/2010/main" val="20630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upo 7"/>
          <p:cNvGrpSpPr/>
          <p:nvPr/>
        </p:nvGrpSpPr>
        <p:grpSpPr>
          <a:xfrm>
            <a:off x="-4585" y="5374939"/>
            <a:ext cx="12240113" cy="1559261"/>
            <a:chOff x="-4585" y="2764068"/>
            <a:chExt cx="12240113" cy="1559261"/>
          </a:xfrm>
        </p:grpSpPr>
        <p:sp>
          <p:nvSpPr>
            <p:cNvPr id="9" name="Forma libre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0" name="Forma libre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sp>
          <p:nvSpPr>
            <p:cNvPr id="11" name="Forma libre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p>
          </p:txBody>
        </p:sp>
      </p:grpSp>
      <p:sp>
        <p:nvSpPr>
          <p:cNvPr id="2" name="Marcador de posición de título 1"/>
          <p:cNvSpPr>
            <a:spLocks noGrp="1"/>
          </p:cNvSpPr>
          <p:nvPr>
            <p:ph type="title"/>
          </p:nvPr>
        </p:nvSpPr>
        <p:spPr>
          <a:xfrm>
            <a:off x="1293813" y="304800"/>
            <a:ext cx="9601200" cy="1219200"/>
          </a:xfrm>
          <a:prstGeom prst="rect">
            <a:avLst/>
          </a:prstGeom>
        </p:spPr>
        <p:txBody>
          <a:bodyPr vert="horz" lIns="91440" tIns="45720" rIns="91440" bIns="45720" rtlCol="0" anchor="b">
            <a:normAutofit/>
          </a:bodyPr>
          <a:lstStyle/>
          <a:p>
            <a:pPr rtl="0"/>
            <a:r>
              <a:rPr lang="es-ES" noProof="0" dirty="0"/>
              <a:t>Haga clic para editar el estilo de título del patrón</a:t>
            </a:r>
          </a:p>
        </p:txBody>
      </p:sp>
      <p:sp>
        <p:nvSpPr>
          <p:cNvPr id="3" name="Marcador de posición de texto 2"/>
          <p:cNvSpPr>
            <a:spLocks noGrp="1"/>
          </p:cNvSpPr>
          <p:nvPr>
            <p:ph type="body" idx="1"/>
          </p:nvPr>
        </p:nvSpPr>
        <p:spPr>
          <a:xfrm>
            <a:off x="1293814" y="1828801"/>
            <a:ext cx="9601198" cy="3962400"/>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pie de página 4"/>
          <p:cNvSpPr>
            <a:spLocks noGrp="1"/>
          </p:cNvSpPr>
          <p:nvPr>
            <p:ph type="ftr" sz="quarter" idx="3"/>
          </p:nvPr>
        </p:nvSpPr>
        <p:spPr>
          <a:xfrm>
            <a:off x="1299152" y="6400800"/>
            <a:ext cx="5954835" cy="276228"/>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es-ES" noProof="0" dirty="0"/>
              <a:t>Agregar un pie de página</a:t>
            </a:r>
          </a:p>
        </p:txBody>
      </p:sp>
      <p:sp>
        <p:nvSpPr>
          <p:cNvPr id="4" name="Marcador de posición de fecha 3"/>
          <p:cNvSpPr>
            <a:spLocks noGrp="1"/>
          </p:cNvSpPr>
          <p:nvPr>
            <p:ph type="dt" sz="half" idx="2"/>
          </p:nvPr>
        </p:nvSpPr>
        <p:spPr>
          <a:xfrm>
            <a:off x="7989510" y="6400800"/>
            <a:ext cx="1548660" cy="276228"/>
          </a:xfrm>
          <a:prstGeom prst="rect">
            <a:avLst/>
          </a:prstGeom>
        </p:spPr>
        <p:txBody>
          <a:bodyPr vert="horz" lIns="91440" tIns="45720" rIns="91440" bIns="45720" rtlCol="0" anchor="ctr"/>
          <a:lstStyle>
            <a:lvl1pPr algn="r">
              <a:defRPr sz="1100">
                <a:solidFill>
                  <a:schemeClr val="tx1"/>
                </a:solidFill>
              </a:defRPr>
            </a:lvl1pPr>
          </a:lstStyle>
          <a:p>
            <a:pPr rtl="0"/>
            <a:fld id="{0E1A43FE-E679-4002-AF16-9B552056C703}" type="datetime1">
              <a:rPr lang="es-ES" noProof="0" smtClean="0"/>
              <a:t>21/08/2018</a:t>
            </a:fld>
            <a:endParaRPr lang="es-ES" noProof="0" dirty="0"/>
          </a:p>
        </p:txBody>
      </p:sp>
      <p:sp>
        <p:nvSpPr>
          <p:cNvPr id="6" name="Marcador de posición de número de diapositiva 5"/>
          <p:cNvSpPr>
            <a:spLocks noGrp="1"/>
          </p:cNvSpPr>
          <p:nvPr>
            <p:ph type="sldNum" sz="quarter" idx="4"/>
          </p:nvPr>
        </p:nvSpPr>
        <p:spPr>
          <a:xfrm>
            <a:off x="9818310"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CA8D9AD5-F248-4919-864A-CFD76CC027D6}" type="slidenum">
              <a:rPr lang="es-ES" noProof="0" smtClean="0"/>
              <a:pPr rtl="0"/>
              <a:t>‹Nº›</a:t>
            </a:fld>
            <a:endParaRPr lang="es-ES" noProof="0"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3" r:id="rId5"/>
    <p:sldLayoutId id="2147483654" r:id="rId6"/>
    <p:sldLayoutId id="2147483655" r:id="rId7"/>
    <p:sldLayoutId id="2147483656" r:id="rId8"/>
    <p:sldLayoutId id="2147483663"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31305" y="2531166"/>
            <a:ext cx="11290852" cy="2551043"/>
          </a:xfrm>
        </p:spPr>
        <p:txBody>
          <a:bodyPr rtlCol="0">
            <a:normAutofit/>
          </a:bodyPr>
          <a:lstStyle/>
          <a:p>
            <a:r>
              <a:rPr lang="es-MX" sz="5400" dirty="0">
                <a:latin typeface="Ink Free" panose="03080402000500000000" pitchFamily="66" charset="0"/>
              </a:rPr>
              <a:t>Más allá del salón de clases:</a:t>
            </a:r>
            <a:br>
              <a:rPr lang="es-MX" sz="5400" dirty="0">
                <a:latin typeface="Ink Free" panose="03080402000500000000" pitchFamily="66" charset="0"/>
              </a:rPr>
            </a:br>
            <a:r>
              <a:rPr lang="es-MX" sz="5400" dirty="0">
                <a:latin typeface="Ink Free" panose="03080402000500000000" pitchFamily="66" charset="0"/>
              </a:rPr>
              <a:t> Los nuevos ambientes de aprendizaje</a:t>
            </a:r>
            <a:endParaRPr lang="es-ES" sz="5400" dirty="0">
              <a:latin typeface="Ink Free" panose="03080402000500000000" pitchFamily="66" charset="0"/>
            </a:endParaRPr>
          </a:p>
        </p:txBody>
      </p:sp>
      <p:sp>
        <p:nvSpPr>
          <p:cNvPr id="4" name="Subtítulo 3"/>
          <p:cNvSpPr>
            <a:spLocks noGrp="1"/>
          </p:cNvSpPr>
          <p:nvPr>
            <p:ph type="subTitle" idx="1"/>
          </p:nvPr>
        </p:nvSpPr>
        <p:spPr>
          <a:xfrm>
            <a:off x="331305" y="5082209"/>
            <a:ext cx="11622156" cy="1473867"/>
          </a:xfrm>
        </p:spPr>
        <p:txBody>
          <a:bodyPr rtlCol="0">
            <a:normAutofit/>
          </a:bodyPr>
          <a:lstStyle/>
          <a:p>
            <a:pPr rtl="0"/>
            <a:r>
              <a:rPr lang="es-ES" dirty="0">
                <a:latin typeface="Ink Free" panose="03080402000500000000" pitchFamily="66" charset="0"/>
              </a:rPr>
              <a:t>COMUNICACIÓN  Y  TECNOLOGIA EDUCATIVA </a:t>
            </a:r>
          </a:p>
          <a:p>
            <a:pPr rtl="0"/>
            <a:r>
              <a:rPr lang="es-ES" sz="2000" dirty="0">
                <a:latin typeface="Ink Free" panose="03080402000500000000" pitchFamily="66" charset="0"/>
              </a:rPr>
              <a:t>PROFESOR: SANTIAGO QUINTERO.</a:t>
            </a:r>
          </a:p>
          <a:p>
            <a:pPr rtl="0"/>
            <a:r>
              <a:rPr lang="es-ES" sz="2000" dirty="0">
                <a:latin typeface="Ink Free" panose="03080402000500000000" pitchFamily="66" charset="0"/>
              </a:rPr>
              <a:t>                                                                                                          PRESENTADO: AURA CERRUD V.</a:t>
            </a:r>
          </a:p>
          <a:p>
            <a:pPr rtl="0"/>
            <a:endParaRPr lang="es-ES" sz="2000" dirty="0">
              <a:latin typeface="Ink Free" panose="03080402000500000000" pitchFamily="66" charset="0"/>
            </a:endParaRPr>
          </a:p>
        </p:txBody>
      </p:sp>
    </p:spTree>
    <p:extLst>
      <p:ext uri="{BB962C8B-B14F-4D97-AF65-F5344CB8AC3E}">
        <p14:creationId xmlns:p14="http://schemas.microsoft.com/office/powerpoint/2010/main" val="547177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1A009A2-6C57-4CA3-89F0-9DCA59D685BA}"/>
              </a:ext>
            </a:extLst>
          </p:cNvPr>
          <p:cNvSpPr/>
          <p:nvPr/>
        </p:nvSpPr>
        <p:spPr>
          <a:xfrm>
            <a:off x="689113" y="117693"/>
            <a:ext cx="11264348" cy="6463308"/>
          </a:xfrm>
          <a:prstGeom prst="rect">
            <a:avLst/>
          </a:prstGeom>
        </p:spPr>
        <p:txBody>
          <a:bodyPr wrap="square">
            <a:spAutoFit/>
          </a:bodyPr>
          <a:lstStyle/>
          <a:p>
            <a:pPr marL="285750" indent="-285750">
              <a:buFontTx/>
              <a:buChar char="-"/>
            </a:pPr>
            <a:r>
              <a:rPr lang="es-MX" dirty="0">
                <a:solidFill>
                  <a:srgbClr val="CC0099"/>
                </a:solidFill>
                <a:latin typeface="Ink Free" panose="03080402000500000000" pitchFamily="66" charset="0"/>
              </a:rPr>
              <a:t>Sensibilización de los maestros sobre el papel de las TIC </a:t>
            </a:r>
          </a:p>
          <a:p>
            <a:r>
              <a:rPr lang="es-MX" dirty="0">
                <a:latin typeface="Ink Free" panose="03080402000500000000" pitchFamily="66" charset="0"/>
              </a:rPr>
              <a:t>en la sociedad en que se desenvolverán profesionalmente sus alumnos mediante por ejemplo, charlas con expertos de reconocida credibilidad, entregándoseles material</a:t>
            </a:r>
          </a:p>
          <a:p>
            <a:r>
              <a:rPr lang="es-MX" dirty="0">
                <a:latin typeface="Ink Free" panose="03080402000500000000" pitchFamily="66" charset="0"/>
              </a:rPr>
              <a:t>impreso.</a:t>
            </a:r>
          </a:p>
          <a:p>
            <a:endParaRPr lang="es-MX" dirty="0">
              <a:latin typeface="Ink Free" panose="03080402000500000000" pitchFamily="66" charset="0"/>
            </a:endParaRPr>
          </a:p>
          <a:p>
            <a:pPr marL="285750" indent="-285750">
              <a:buFontTx/>
              <a:buChar char="-"/>
            </a:pPr>
            <a:r>
              <a:rPr lang="es-MX" dirty="0">
                <a:solidFill>
                  <a:srgbClr val="CC0099"/>
                </a:solidFill>
                <a:latin typeface="Ink Free" panose="03080402000500000000" pitchFamily="66" charset="0"/>
              </a:rPr>
              <a:t>Capacitación en el empleo de las TIC </a:t>
            </a:r>
          </a:p>
          <a:p>
            <a:r>
              <a:rPr lang="es-MX" dirty="0">
                <a:latin typeface="Ink Free" panose="03080402000500000000" pitchFamily="66" charset="0"/>
              </a:rPr>
              <a:t>con énfasis en sus posibilidades como herramienta de aprendizaje- enseñanza, mediante la participación en talleres</a:t>
            </a:r>
          </a:p>
          <a:p>
            <a:r>
              <a:rPr lang="es-MX" dirty="0">
                <a:latin typeface="Ink Free" panose="03080402000500000000" pitchFamily="66" charset="0"/>
              </a:rPr>
              <a:t>cortos y en horarios adecuados, con énfasis en la apropiación de la habilidad de empleo en asuntos prácticos cotidianos.</a:t>
            </a:r>
          </a:p>
          <a:p>
            <a:endParaRPr lang="es-MX" dirty="0">
              <a:latin typeface="Ink Free" panose="03080402000500000000" pitchFamily="66" charset="0"/>
            </a:endParaRPr>
          </a:p>
          <a:p>
            <a:pPr marL="285750" indent="-285750">
              <a:buFontTx/>
              <a:buChar char="-"/>
            </a:pPr>
            <a:r>
              <a:rPr lang="es-MX" dirty="0">
                <a:solidFill>
                  <a:srgbClr val="CC0099"/>
                </a:solidFill>
                <a:latin typeface="Ink Free" panose="03080402000500000000" pitchFamily="66" charset="0"/>
              </a:rPr>
              <a:t>Acceso de los maestros a las nuevas tecnologías</a:t>
            </a:r>
            <a:r>
              <a:rPr lang="es-MX" dirty="0">
                <a:latin typeface="Ink Free" panose="03080402000500000000" pitchFamily="66" charset="0"/>
              </a:rPr>
              <a:t>. </a:t>
            </a:r>
          </a:p>
          <a:p>
            <a:r>
              <a:rPr lang="es-MX" dirty="0">
                <a:latin typeface="Ink Free" panose="03080402000500000000" pitchFamily="66" charset="0"/>
              </a:rPr>
              <a:t>A más diversos tipos de TIC, mejor. Pero siempre de modo paulatino y con una intención de servicio y crecimiento profesional.</a:t>
            </a:r>
          </a:p>
          <a:p>
            <a:endParaRPr lang="es-MX" dirty="0">
              <a:latin typeface="Ink Free" panose="03080402000500000000" pitchFamily="66" charset="0"/>
            </a:endParaRPr>
          </a:p>
          <a:p>
            <a:pPr marL="285750" indent="-285750">
              <a:buFontTx/>
              <a:buChar char="-"/>
            </a:pPr>
            <a:r>
              <a:rPr lang="es-MX" dirty="0">
                <a:solidFill>
                  <a:srgbClr val="CC0099"/>
                </a:solidFill>
                <a:latin typeface="Ink Free" panose="03080402000500000000" pitchFamily="66" charset="0"/>
              </a:rPr>
              <a:t>Énfasis en el empleo de la computadora y al internet </a:t>
            </a:r>
          </a:p>
          <a:p>
            <a:r>
              <a:rPr lang="es-MX" dirty="0">
                <a:latin typeface="Ink Free" panose="03080402000500000000" pitchFamily="66" charset="0"/>
              </a:rPr>
              <a:t>en las distintas actividades propias de la profesión, en su relación con la administración, los directivos, entre maestros, entre maestros y alumnos.</a:t>
            </a:r>
          </a:p>
          <a:p>
            <a:endParaRPr lang="es-MX" dirty="0">
              <a:latin typeface="Ink Free" panose="03080402000500000000" pitchFamily="66" charset="0"/>
            </a:endParaRPr>
          </a:p>
          <a:p>
            <a:pPr marL="285750" indent="-285750">
              <a:buFontTx/>
              <a:buChar char="-"/>
            </a:pPr>
            <a:r>
              <a:rPr lang="es-MX" dirty="0">
                <a:solidFill>
                  <a:srgbClr val="CC0099"/>
                </a:solidFill>
                <a:latin typeface="Ink Free" panose="03080402000500000000" pitchFamily="66" charset="0"/>
              </a:rPr>
              <a:t>Reflexión en comunidades de maestros</a:t>
            </a:r>
          </a:p>
          <a:p>
            <a:r>
              <a:rPr lang="es-MX" dirty="0">
                <a:solidFill>
                  <a:srgbClr val="CC0099"/>
                </a:solidFill>
                <a:latin typeface="Ink Free" panose="03080402000500000000" pitchFamily="66" charset="0"/>
              </a:rPr>
              <a:t> </a:t>
            </a:r>
            <a:r>
              <a:rPr lang="es-MX" dirty="0">
                <a:latin typeface="Ink Free" panose="03080402000500000000" pitchFamily="66" charset="0"/>
              </a:rPr>
              <a:t>de las posibilidades de empleo de las tecnologías en su materia desde distintas perspectivas, bien para desarrollar</a:t>
            </a:r>
          </a:p>
          <a:p>
            <a:r>
              <a:rPr lang="es-MX" dirty="0">
                <a:latin typeface="Ink Free" panose="03080402000500000000" pitchFamily="66" charset="0"/>
              </a:rPr>
              <a:t>todo una unidad o parte de ella, bien para cumplir con determinadas funciones didácticas, por ejemplo la ejercitación, el procesamiento de la información, la recapitulación, la tarea escolar, la evaluación, entre otras.</a:t>
            </a:r>
          </a:p>
          <a:p>
            <a:endParaRPr lang="es-MX" dirty="0">
              <a:latin typeface="Ink Free" panose="03080402000500000000" pitchFamily="66" charset="0"/>
            </a:endParaRPr>
          </a:p>
        </p:txBody>
      </p:sp>
    </p:spTree>
    <p:extLst>
      <p:ext uri="{BB962C8B-B14F-4D97-AF65-F5344CB8AC3E}">
        <p14:creationId xmlns:p14="http://schemas.microsoft.com/office/powerpoint/2010/main" val="2916220446"/>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F777865-4BD2-4BB5-818C-6D0A3986C238}"/>
              </a:ext>
            </a:extLst>
          </p:cNvPr>
          <p:cNvSpPr/>
          <p:nvPr/>
        </p:nvSpPr>
        <p:spPr>
          <a:xfrm>
            <a:off x="205408" y="1128382"/>
            <a:ext cx="11781183" cy="5078313"/>
          </a:xfrm>
          <a:prstGeom prst="rect">
            <a:avLst/>
          </a:prstGeom>
        </p:spPr>
        <p:txBody>
          <a:bodyPr wrap="square">
            <a:spAutoFit/>
          </a:bodyPr>
          <a:lstStyle/>
          <a:p>
            <a:r>
              <a:rPr lang="es-MX" dirty="0"/>
              <a:t> </a:t>
            </a:r>
            <a:r>
              <a:rPr lang="es-MX" dirty="0">
                <a:solidFill>
                  <a:srgbClr val="CC0099"/>
                </a:solidFill>
              </a:rPr>
              <a:t>.</a:t>
            </a:r>
            <a:r>
              <a:rPr lang="es-MX" dirty="0">
                <a:solidFill>
                  <a:srgbClr val="CC0099"/>
                </a:solidFill>
                <a:latin typeface="Ink Free" panose="03080402000500000000" pitchFamily="66" charset="0"/>
              </a:rPr>
              <a:t>Elaboración de un plan </a:t>
            </a:r>
          </a:p>
          <a:p>
            <a:r>
              <a:rPr lang="es-MX" dirty="0">
                <a:latin typeface="Ink Free" panose="03080402000500000000" pitchFamily="66" charset="0"/>
              </a:rPr>
              <a:t>por plazos que incluya la inversión necesaria en tecnología  y capacitación de los docentes, y los pasos a seguir, y supuesto el cumplimiento y evaluación.</a:t>
            </a:r>
          </a:p>
          <a:p>
            <a:pPr marL="285750" indent="-285750">
              <a:buFontTx/>
              <a:buChar char="-"/>
            </a:pPr>
            <a:r>
              <a:rPr lang="es-MX" dirty="0">
                <a:solidFill>
                  <a:srgbClr val="CC0099"/>
                </a:solidFill>
                <a:latin typeface="Ink Free" panose="03080402000500000000" pitchFamily="66" charset="0"/>
              </a:rPr>
              <a:t>Puesta en práctica de proyectos pilotos </a:t>
            </a:r>
          </a:p>
          <a:p>
            <a:r>
              <a:rPr lang="es-MX" dirty="0">
                <a:latin typeface="Ink Free" panose="03080402000500000000" pitchFamily="66" charset="0"/>
              </a:rPr>
              <a:t>que justifiquen las innovaciones a nivel de institución o bien a nivel de salón que se están introduciendo empleando</a:t>
            </a:r>
          </a:p>
          <a:p>
            <a:r>
              <a:rPr lang="es-MX" dirty="0">
                <a:latin typeface="Ink Free" panose="03080402000500000000" pitchFamily="66" charset="0"/>
              </a:rPr>
              <a:t>no tan solo criterio de evaluación tecnológica y económica, sino también pedagógica.</a:t>
            </a:r>
          </a:p>
          <a:p>
            <a:pPr marL="285750" indent="-285750">
              <a:buFontTx/>
              <a:buChar char="-"/>
            </a:pPr>
            <a:r>
              <a:rPr lang="es-MX" dirty="0">
                <a:solidFill>
                  <a:srgbClr val="CC0099"/>
                </a:solidFill>
                <a:latin typeface="Ink Free" panose="03080402000500000000" pitchFamily="66" charset="0"/>
              </a:rPr>
              <a:t>Creación a nivel de un grupo de trabajo </a:t>
            </a:r>
          </a:p>
          <a:p>
            <a:r>
              <a:rPr lang="es-MX" dirty="0">
                <a:latin typeface="Ink Free" panose="03080402000500000000" pitchFamily="66" charset="0"/>
              </a:rPr>
              <a:t>de compañeros más preparados y entusiastas que los restantes que cumplan funciones de asesoramiento, tanto tecnológico como didáctico.</a:t>
            </a:r>
          </a:p>
          <a:p>
            <a:pPr marL="285750" indent="-285750">
              <a:buFontTx/>
              <a:buChar char="-"/>
            </a:pPr>
            <a:r>
              <a:rPr lang="es-MX" dirty="0">
                <a:solidFill>
                  <a:srgbClr val="CC0099"/>
                </a:solidFill>
                <a:latin typeface="Ink Free" panose="03080402000500000000" pitchFamily="66" charset="0"/>
              </a:rPr>
              <a:t>Retroalimentación a la comunidad educativa </a:t>
            </a:r>
          </a:p>
          <a:p>
            <a:r>
              <a:rPr lang="es-MX" dirty="0">
                <a:latin typeface="Ink Free" panose="03080402000500000000" pitchFamily="66" charset="0"/>
              </a:rPr>
              <a:t>sobre lo que se está haciendo, cómo y con qué resultados. Lo anterior permite generalizar la experiencia, la búsqueda de soluciones en común y lo que es más importante la "contaminación positiva" de toda la comunidad hacia el empleo de las tecnologías.</a:t>
            </a:r>
          </a:p>
          <a:p>
            <a:pPr marL="285750" indent="-285750">
              <a:buFontTx/>
              <a:buChar char="-"/>
            </a:pPr>
            <a:r>
              <a:rPr lang="es-MX" dirty="0">
                <a:solidFill>
                  <a:srgbClr val="CC0099"/>
                </a:solidFill>
                <a:latin typeface="Ink Free" panose="03080402000500000000" pitchFamily="66" charset="0"/>
              </a:rPr>
              <a:t>Invertir en una plataforma electrónica</a:t>
            </a:r>
          </a:p>
          <a:p>
            <a:r>
              <a:rPr lang="es-MX" dirty="0">
                <a:solidFill>
                  <a:srgbClr val="CC0099"/>
                </a:solidFill>
                <a:latin typeface="Ink Free" panose="03080402000500000000" pitchFamily="66" charset="0"/>
              </a:rPr>
              <a:t> </a:t>
            </a:r>
            <a:r>
              <a:rPr lang="es-MX" dirty="0">
                <a:latin typeface="Ink Free" panose="03080402000500000000" pitchFamily="66" charset="0"/>
              </a:rPr>
              <a:t>comercial o bien optar por la construcción de una a la medida de las necesidades y nivel de desarrollo de la comunidad</a:t>
            </a:r>
          </a:p>
          <a:p>
            <a:r>
              <a:rPr lang="es-MX" dirty="0">
                <a:latin typeface="Ink Free" panose="03080402000500000000" pitchFamily="66" charset="0"/>
              </a:rPr>
              <a:t>educativa institucional.</a:t>
            </a:r>
          </a:p>
          <a:p>
            <a:pPr marL="285750" indent="-285750">
              <a:buFontTx/>
              <a:buChar char="-"/>
            </a:pPr>
            <a:r>
              <a:rPr lang="es-MX" dirty="0">
                <a:solidFill>
                  <a:srgbClr val="CC0099"/>
                </a:solidFill>
                <a:latin typeface="Ink Free" panose="03080402000500000000" pitchFamily="66" charset="0"/>
              </a:rPr>
              <a:t>Construir y/o reconstruir el Modelo Educativo</a:t>
            </a:r>
          </a:p>
          <a:p>
            <a:r>
              <a:rPr lang="es-MX" dirty="0">
                <a:solidFill>
                  <a:srgbClr val="CC0099"/>
                </a:solidFill>
                <a:latin typeface="Ink Free" panose="03080402000500000000" pitchFamily="66" charset="0"/>
              </a:rPr>
              <a:t> </a:t>
            </a:r>
            <a:r>
              <a:rPr lang="es-MX" dirty="0">
                <a:latin typeface="Ink Free" panose="03080402000500000000" pitchFamily="66" charset="0"/>
              </a:rPr>
              <a:t>de la institución contemplando como parte del mismo el empleo de las TIC para la formación de las nueva generaciones</a:t>
            </a:r>
            <a:r>
              <a:rPr lang="es-MX" dirty="0"/>
              <a:t>.</a:t>
            </a:r>
            <a:endParaRPr lang="es-PA" dirty="0"/>
          </a:p>
        </p:txBody>
      </p:sp>
    </p:spTree>
    <p:extLst>
      <p:ext uri="{BB962C8B-B14F-4D97-AF65-F5344CB8AC3E}">
        <p14:creationId xmlns:p14="http://schemas.microsoft.com/office/powerpoint/2010/main" val="158242006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E286E700-608A-4D96-A837-CDA7BE2C5672}"/>
              </a:ext>
            </a:extLst>
          </p:cNvPr>
          <p:cNvSpPr>
            <a:spLocks noGrp="1"/>
          </p:cNvSpPr>
          <p:nvPr>
            <p:ph type="title"/>
          </p:nvPr>
        </p:nvSpPr>
        <p:spPr/>
        <p:txBody>
          <a:bodyPr/>
          <a:lstStyle/>
          <a:p>
            <a:pPr algn="ctr"/>
            <a:r>
              <a:rPr lang="es-PA" dirty="0"/>
              <a:t>DISEÑO DIDACTICO</a:t>
            </a:r>
          </a:p>
        </p:txBody>
      </p:sp>
      <p:sp>
        <p:nvSpPr>
          <p:cNvPr id="11" name="Marcador de contenido 10">
            <a:extLst>
              <a:ext uri="{FF2B5EF4-FFF2-40B4-BE49-F238E27FC236}">
                <a16:creationId xmlns:a16="http://schemas.microsoft.com/office/drawing/2014/main" id="{AB3C7603-8F1E-4AA9-8443-4441A79B81B8}"/>
              </a:ext>
            </a:extLst>
          </p:cNvPr>
          <p:cNvSpPr>
            <a:spLocks noGrp="1"/>
          </p:cNvSpPr>
          <p:nvPr>
            <p:ph sz="half" idx="1"/>
          </p:nvPr>
        </p:nvSpPr>
        <p:spPr/>
        <p:txBody>
          <a:bodyPr>
            <a:normAutofit lnSpcReduction="10000"/>
          </a:bodyPr>
          <a:lstStyle/>
          <a:p>
            <a:r>
              <a:rPr lang="es-MX" dirty="0">
                <a:solidFill>
                  <a:srgbClr val="CC0099"/>
                </a:solidFill>
                <a:latin typeface="Ink Free" panose="03080402000500000000" pitchFamily="66" charset="0"/>
              </a:rPr>
              <a:t>El diseño de nuevos ambientes de aprendizaje debe contemplar el empleo de  las TIC  acorde de las potencialidades de estos recursos para lograr mayor participación, interactividad alumno-contenido de enseñanza e interacción alumno-alumno  y alumno-maestro, relaciones de colaboración y una función del maestro como mediador (Ferreiro, R.2003).</a:t>
            </a:r>
          </a:p>
        </p:txBody>
      </p:sp>
      <p:pic>
        <p:nvPicPr>
          <p:cNvPr id="16" name="Marcador de contenido 15">
            <a:extLst>
              <a:ext uri="{FF2B5EF4-FFF2-40B4-BE49-F238E27FC236}">
                <a16:creationId xmlns:a16="http://schemas.microsoft.com/office/drawing/2014/main" id="{8C58705C-EC70-496C-957E-AF2F35A43C18}"/>
              </a:ext>
            </a:extLst>
          </p:cNvPr>
          <p:cNvPicPr>
            <a:picLocks noGrp="1" noChangeAspect="1"/>
          </p:cNvPicPr>
          <p:nvPr>
            <p:ph sz="half" idx="2"/>
          </p:nvPr>
        </p:nvPicPr>
        <p:blipFill>
          <a:blip r:embed="rId2"/>
          <a:stretch>
            <a:fillRect/>
          </a:stretch>
        </p:blipFill>
        <p:spPr>
          <a:xfrm>
            <a:off x="6639339" y="1828800"/>
            <a:ext cx="4744278" cy="4724400"/>
          </a:xfrm>
          <a:prstGeom prst="rect">
            <a:avLst/>
          </a:prstGeom>
        </p:spPr>
      </p:pic>
    </p:spTree>
    <p:extLst>
      <p:ext uri="{BB962C8B-B14F-4D97-AF65-F5344CB8AC3E}">
        <p14:creationId xmlns:p14="http://schemas.microsoft.com/office/powerpoint/2010/main" val="1692298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422B49D-557D-4ECE-95F2-670B7386B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97" y="463826"/>
            <a:ext cx="10953651" cy="5817704"/>
          </a:xfrm>
          <a:prstGeom prst="rect">
            <a:avLst/>
          </a:prstGeom>
        </p:spPr>
      </p:pic>
    </p:spTree>
    <p:extLst>
      <p:ext uri="{BB962C8B-B14F-4D97-AF65-F5344CB8AC3E}">
        <p14:creationId xmlns:p14="http://schemas.microsoft.com/office/powerpoint/2010/main" val="3662022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5C7972-5627-4FF4-AC04-67515C35AF38}"/>
              </a:ext>
            </a:extLst>
          </p:cNvPr>
          <p:cNvSpPr>
            <a:spLocks noGrp="1"/>
          </p:cNvSpPr>
          <p:nvPr>
            <p:ph type="title"/>
          </p:nvPr>
        </p:nvSpPr>
        <p:spPr>
          <a:xfrm>
            <a:off x="1293813" y="304800"/>
            <a:ext cx="9601200" cy="762000"/>
          </a:xfrm>
        </p:spPr>
        <p:txBody>
          <a:bodyPr/>
          <a:lstStyle/>
          <a:p>
            <a:pPr algn="ctr"/>
            <a:r>
              <a:rPr lang="es-PA" dirty="0">
                <a:latin typeface="Ink Free" panose="03080402000500000000" pitchFamily="66" charset="0"/>
              </a:rPr>
              <a:t>CONCLUSION</a:t>
            </a:r>
          </a:p>
        </p:txBody>
      </p:sp>
      <p:sp>
        <p:nvSpPr>
          <p:cNvPr id="3" name="Marcador de contenido 2">
            <a:extLst>
              <a:ext uri="{FF2B5EF4-FFF2-40B4-BE49-F238E27FC236}">
                <a16:creationId xmlns:a16="http://schemas.microsoft.com/office/drawing/2014/main" id="{2B679C10-5CBE-4AE7-A8E5-17E52D61D954}"/>
              </a:ext>
            </a:extLst>
          </p:cNvPr>
          <p:cNvSpPr>
            <a:spLocks noGrp="1"/>
          </p:cNvSpPr>
          <p:nvPr>
            <p:ph sz="half" idx="1"/>
          </p:nvPr>
        </p:nvSpPr>
        <p:spPr>
          <a:xfrm>
            <a:off x="424071" y="1524000"/>
            <a:ext cx="5517942" cy="5029200"/>
          </a:xfrm>
        </p:spPr>
        <p:txBody>
          <a:bodyPr>
            <a:noAutofit/>
          </a:bodyPr>
          <a:lstStyle/>
          <a:p>
            <a:r>
              <a:rPr lang="es-MX" sz="2000" dirty="0">
                <a:solidFill>
                  <a:srgbClr val="CC0099"/>
                </a:solidFill>
                <a:latin typeface="Ink Free" panose="03080402000500000000" pitchFamily="66" charset="0"/>
              </a:rPr>
              <a:t>Hay consenso de que no hay innovación en la educación en un futuro inmediato, que no implique de una u otra forma la incorporación de las TIC, y el aprovechamiento de sus potencialidades para formar a las nuevas generaciones, y decimos formar y no tan solo informar, ya que emplear las TIC solamente para presentar datos constituye un reduccionismo lamentable.</a:t>
            </a:r>
          </a:p>
          <a:p>
            <a:r>
              <a:rPr lang="es-MX" sz="2000" dirty="0">
                <a:solidFill>
                  <a:srgbClr val="CC0099"/>
                </a:solidFill>
                <a:latin typeface="Ink Free" panose="03080402000500000000" pitchFamily="66" charset="0"/>
              </a:rPr>
              <a:t> La integración de las TIC permite visualizar una escuela distinta en la que el ambiente, la organización y el horario, el maestro y los alumnos" funcionan" por decirlo de alguna manera, de un modo en que se satisfagan las necesidades de aprendizajes tanto de unos como de los otros en función del crecimiento integral del alumno.</a:t>
            </a:r>
            <a:endParaRPr lang="es-PA" sz="2000" dirty="0">
              <a:solidFill>
                <a:srgbClr val="CC0099"/>
              </a:solidFill>
              <a:latin typeface="Ink Free" panose="03080402000500000000" pitchFamily="66" charset="0"/>
            </a:endParaRPr>
          </a:p>
        </p:txBody>
      </p:sp>
      <p:pic>
        <p:nvPicPr>
          <p:cNvPr id="5" name="Marcador de contenido 4">
            <a:extLst>
              <a:ext uri="{FF2B5EF4-FFF2-40B4-BE49-F238E27FC236}">
                <a16:creationId xmlns:a16="http://schemas.microsoft.com/office/drawing/2014/main" id="{236B22D3-5DE7-47EB-835B-3063F6FD5616}"/>
              </a:ext>
            </a:extLst>
          </p:cNvPr>
          <p:cNvPicPr>
            <a:picLocks noGrp="1" noChangeAspect="1"/>
          </p:cNvPicPr>
          <p:nvPr>
            <p:ph sz="half" idx="2"/>
          </p:nvPr>
        </p:nvPicPr>
        <p:blipFill>
          <a:blip r:embed="rId2"/>
          <a:stretch>
            <a:fillRect/>
          </a:stretch>
        </p:blipFill>
        <p:spPr>
          <a:xfrm>
            <a:off x="6288088" y="1378225"/>
            <a:ext cx="4572000" cy="4651513"/>
          </a:xfrm>
          <a:prstGeom prst="rect">
            <a:avLst/>
          </a:prstGeom>
        </p:spPr>
      </p:pic>
    </p:spTree>
    <p:extLst>
      <p:ext uri="{BB962C8B-B14F-4D97-AF65-F5344CB8AC3E}">
        <p14:creationId xmlns:p14="http://schemas.microsoft.com/office/powerpoint/2010/main" val="188075150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9646584-7EFE-4846-AAFA-9CEACFBAB4BF}"/>
              </a:ext>
            </a:extLst>
          </p:cNvPr>
          <p:cNvPicPr>
            <a:picLocks noChangeAspect="1"/>
          </p:cNvPicPr>
          <p:nvPr/>
        </p:nvPicPr>
        <p:blipFill>
          <a:blip r:embed="rId2"/>
          <a:stretch>
            <a:fillRect/>
          </a:stretch>
        </p:blipFill>
        <p:spPr>
          <a:xfrm>
            <a:off x="331304" y="810400"/>
            <a:ext cx="6251299" cy="5237199"/>
          </a:xfrm>
          <a:prstGeom prst="rect">
            <a:avLst/>
          </a:prstGeom>
        </p:spPr>
      </p:pic>
      <p:pic>
        <p:nvPicPr>
          <p:cNvPr id="8" name="Imagen 7">
            <a:extLst>
              <a:ext uri="{FF2B5EF4-FFF2-40B4-BE49-F238E27FC236}">
                <a16:creationId xmlns:a16="http://schemas.microsoft.com/office/drawing/2014/main" id="{054B5180-F566-495A-A292-24C29C5DAB62}"/>
              </a:ext>
            </a:extLst>
          </p:cNvPr>
          <p:cNvPicPr>
            <a:picLocks noChangeAspect="1"/>
          </p:cNvPicPr>
          <p:nvPr/>
        </p:nvPicPr>
        <p:blipFill>
          <a:blip r:embed="rId3"/>
          <a:stretch>
            <a:fillRect/>
          </a:stretch>
        </p:blipFill>
        <p:spPr>
          <a:xfrm>
            <a:off x="6412325" y="1311965"/>
            <a:ext cx="4107830" cy="4561853"/>
          </a:xfrm>
          <a:prstGeom prst="rect">
            <a:avLst/>
          </a:prstGeom>
        </p:spPr>
      </p:pic>
    </p:spTree>
    <p:extLst>
      <p:ext uri="{BB962C8B-B14F-4D97-AF65-F5344CB8AC3E}">
        <p14:creationId xmlns:p14="http://schemas.microsoft.com/office/powerpoint/2010/main" val="38253412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a:r>
              <a:rPr lang="es-ES" dirty="0">
                <a:latin typeface="Ink Free" panose="03080402000500000000" pitchFamily="66" charset="0"/>
              </a:rPr>
              <a:t>PECULIARIDADES DE LA GENERACION NET</a:t>
            </a:r>
          </a:p>
        </p:txBody>
      </p:sp>
      <p:sp>
        <p:nvSpPr>
          <p:cNvPr id="14" name="Marcador de posición de contenido 13"/>
          <p:cNvSpPr>
            <a:spLocks noGrp="1"/>
          </p:cNvSpPr>
          <p:nvPr>
            <p:ph idx="1"/>
          </p:nvPr>
        </p:nvSpPr>
        <p:spPr/>
        <p:txBody>
          <a:bodyPr rtlCol="0"/>
          <a:lstStyle/>
          <a:p>
            <a:r>
              <a:rPr lang="es-MX" dirty="0">
                <a:latin typeface="Ink Free" panose="03080402000500000000" pitchFamily="66" charset="0"/>
              </a:rPr>
              <a:t>Los miembros de esta generación son </a:t>
            </a:r>
            <a:r>
              <a:rPr lang="es-MX" dirty="0" err="1">
                <a:latin typeface="Ink Free" panose="03080402000500000000" pitchFamily="66" charset="0"/>
              </a:rPr>
              <a:t>tecnofílicos</a:t>
            </a:r>
            <a:r>
              <a:rPr lang="es-MX" dirty="0">
                <a:latin typeface="Ink Free" panose="03080402000500000000" pitchFamily="66" charset="0"/>
              </a:rPr>
              <a:t>. </a:t>
            </a:r>
          </a:p>
          <a:p>
            <a:r>
              <a:rPr lang="es-MX" dirty="0">
                <a:latin typeface="Ink Free" panose="03080402000500000000" pitchFamily="66" charset="0"/>
              </a:rPr>
              <a:t>Los nets poseen una asombrosa capacidad de adaptación en toda actividad que implica el empleo de las TIC.</a:t>
            </a:r>
          </a:p>
          <a:p>
            <a:r>
              <a:rPr lang="es-MX" dirty="0">
                <a:latin typeface="Ink Free" panose="03080402000500000000" pitchFamily="66" charset="0"/>
              </a:rPr>
              <a:t>Se caracterizan por procesos de atención con márgenes muy amplios.   Atienden de modo simultáneo a diversas tareas, poseen una capacidad de atención bien distinta a la de generaciones anteriores</a:t>
            </a:r>
          </a:p>
        </p:txBody>
      </p:sp>
    </p:spTree>
    <p:extLst>
      <p:ext uri="{BB962C8B-B14F-4D97-AF65-F5344CB8AC3E}">
        <p14:creationId xmlns:p14="http://schemas.microsoft.com/office/powerpoint/2010/main" val="478088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667677" y="-477078"/>
            <a:ext cx="5340626" cy="4588564"/>
          </a:xfrm>
        </p:spPr>
        <p:txBody>
          <a:bodyPr rtlCol="0">
            <a:noAutofit/>
          </a:bodyPr>
          <a:lstStyle/>
          <a:p>
            <a:r>
              <a:rPr lang="es-MX" sz="2400" dirty="0">
                <a:latin typeface="Ink Free" panose="03080402000500000000" pitchFamily="66" charset="0"/>
              </a:rPr>
              <a:t>IMPLICACION PEDAGOGICA: </a:t>
            </a:r>
            <a:br>
              <a:rPr lang="es-MX" sz="2400" dirty="0">
                <a:latin typeface="Ink Free" panose="03080402000500000000" pitchFamily="66" charset="0"/>
              </a:rPr>
            </a:br>
            <a:br>
              <a:rPr lang="es-MX" sz="2400" dirty="0">
                <a:latin typeface="Ink Free" panose="03080402000500000000" pitchFamily="66" charset="0"/>
              </a:rPr>
            </a:br>
            <a:r>
              <a:rPr lang="es-MX" sz="2400" dirty="0">
                <a:latin typeface="Ink Free" panose="03080402000500000000" pitchFamily="66" charset="0"/>
              </a:rPr>
              <a:t>Imposible mantenerlos atentos en un salón tradicional con un maestro sentado exponiendo un contenido que ellos bien pueden consultar en el internet, mientras que a su vez intercambian con otros, elaboran mapas, en otras palabras participan activamente en la</a:t>
            </a:r>
            <a:br>
              <a:rPr lang="es-MX" sz="2400" dirty="0">
                <a:latin typeface="Ink Free" panose="03080402000500000000" pitchFamily="66" charset="0"/>
              </a:rPr>
            </a:br>
            <a:r>
              <a:rPr lang="es-MX" sz="2400" dirty="0">
                <a:latin typeface="Ink Free" panose="03080402000500000000" pitchFamily="66" charset="0"/>
              </a:rPr>
              <a:t>construcción de su conocimiento.</a:t>
            </a:r>
            <a:br>
              <a:rPr lang="es-MX" sz="2400" dirty="0">
                <a:latin typeface="Ink Free" panose="03080402000500000000" pitchFamily="66" charset="0"/>
              </a:rPr>
            </a:br>
            <a:r>
              <a:rPr lang="es-MX" sz="2400" dirty="0">
                <a:latin typeface="Ink Free" panose="03080402000500000000" pitchFamily="66" charset="0"/>
              </a:rPr>
              <a:t>El empleo de las TIC puede ser condición y fuente del desarrollo.</a:t>
            </a:r>
            <a:endParaRPr lang="es-ES" sz="2400" dirty="0">
              <a:latin typeface="Ink Free" panose="03080402000500000000" pitchFamily="66" charset="0"/>
            </a:endParaRPr>
          </a:p>
        </p:txBody>
      </p:sp>
      <p:sp>
        <p:nvSpPr>
          <p:cNvPr id="6" name="Marcador de posición de imagen 5">
            <a:extLst>
              <a:ext uri="{FF2B5EF4-FFF2-40B4-BE49-F238E27FC236}">
                <a16:creationId xmlns:a16="http://schemas.microsoft.com/office/drawing/2014/main" id="{CC35FAE4-3DC9-401A-B892-4B628471FE66}"/>
              </a:ext>
            </a:extLst>
          </p:cNvPr>
          <p:cNvSpPr>
            <a:spLocks noGrp="1"/>
          </p:cNvSpPr>
          <p:nvPr>
            <p:ph type="pic" idx="1"/>
          </p:nvPr>
        </p:nvSpPr>
        <p:spPr/>
      </p:sp>
      <p:sp>
        <p:nvSpPr>
          <p:cNvPr id="7" name="Marcador de posición de imagen 5">
            <a:extLst>
              <a:ext uri="{FF2B5EF4-FFF2-40B4-BE49-F238E27FC236}">
                <a16:creationId xmlns:a16="http://schemas.microsoft.com/office/drawing/2014/main" id="{F12CD843-2ADF-4AEE-A89E-D02325DFA8F1}"/>
              </a:ext>
            </a:extLst>
          </p:cNvPr>
          <p:cNvSpPr txBox="1">
            <a:spLocks/>
          </p:cNvSpPr>
          <p:nvPr/>
        </p:nvSpPr>
        <p:spPr>
          <a:xfrm>
            <a:off x="0" y="0"/>
            <a:ext cx="6553318"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sp>
      <p:pic>
        <p:nvPicPr>
          <p:cNvPr id="10" name="Imagen 9">
            <a:extLst>
              <a:ext uri="{FF2B5EF4-FFF2-40B4-BE49-F238E27FC236}">
                <a16:creationId xmlns:a16="http://schemas.microsoft.com/office/drawing/2014/main" id="{8982F2B9-F044-4BBD-95F0-E362C04146B8}"/>
              </a:ext>
            </a:extLst>
          </p:cNvPr>
          <p:cNvPicPr>
            <a:picLocks noChangeAspect="1"/>
          </p:cNvPicPr>
          <p:nvPr/>
        </p:nvPicPr>
        <p:blipFill>
          <a:blip r:embed="rId3"/>
          <a:stretch>
            <a:fillRect/>
          </a:stretch>
        </p:blipFill>
        <p:spPr>
          <a:xfrm>
            <a:off x="114359" y="159025"/>
            <a:ext cx="6324600" cy="5406887"/>
          </a:xfrm>
          <a:prstGeom prst="rect">
            <a:avLst/>
          </a:prstGeom>
        </p:spPr>
      </p:pic>
    </p:spTree>
    <p:extLst>
      <p:ext uri="{BB962C8B-B14F-4D97-AF65-F5344CB8AC3E}">
        <p14:creationId xmlns:p14="http://schemas.microsoft.com/office/powerpoint/2010/main" val="40186751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dirty="0">
                <a:latin typeface="Ink Free" panose="03080402000500000000" pitchFamily="66" charset="0"/>
              </a:rPr>
              <a:t>GENERACION NET</a:t>
            </a:r>
          </a:p>
        </p:txBody>
      </p:sp>
      <p:sp>
        <p:nvSpPr>
          <p:cNvPr id="2" name="Marcador de contenido 1">
            <a:extLst>
              <a:ext uri="{FF2B5EF4-FFF2-40B4-BE49-F238E27FC236}">
                <a16:creationId xmlns:a16="http://schemas.microsoft.com/office/drawing/2014/main" id="{95E0E6D6-F3B7-4F7F-BB39-23DE254945D5}"/>
              </a:ext>
            </a:extLst>
          </p:cNvPr>
          <p:cNvSpPr>
            <a:spLocks noGrp="1"/>
          </p:cNvSpPr>
          <p:nvPr>
            <p:ph idx="1"/>
          </p:nvPr>
        </p:nvSpPr>
        <p:spPr/>
        <p:txBody>
          <a:bodyPr>
            <a:normAutofit/>
          </a:bodyPr>
          <a:lstStyle/>
          <a:p>
            <a:r>
              <a:rPr lang="es-MX" dirty="0">
                <a:latin typeface="Ink Free" panose="03080402000500000000" pitchFamily="66" charset="0"/>
              </a:rPr>
              <a:t>El empleo de la computadora y el internet propicia por ejemplo la actividad independiente, la observación, la exploración y la búsqueda, la comparación, la selección, el ordenamiento y la clasificación, todo esto como parte de un proceso:</a:t>
            </a:r>
          </a:p>
          <a:p>
            <a:r>
              <a:rPr lang="es-MX" dirty="0">
                <a:latin typeface="Ink Free" panose="03080402000500000000" pitchFamily="66" charset="0"/>
              </a:rPr>
              <a:t>el procesamiento de la información y con el toda una serie de operaciones mentales como el análisis y la síntesis. </a:t>
            </a:r>
          </a:p>
          <a:p>
            <a:r>
              <a:rPr lang="es-MX" dirty="0">
                <a:latin typeface="Ink Free" panose="03080402000500000000" pitchFamily="66" charset="0"/>
              </a:rPr>
              <a:t>La abstracción y la generalización. </a:t>
            </a:r>
            <a:endParaRPr lang="es-PA" dirty="0">
              <a:latin typeface="Ink Free" panose="03080402000500000000" pitchFamily="66" charset="0"/>
            </a:endParaRPr>
          </a:p>
        </p:txBody>
      </p:sp>
    </p:spTree>
    <p:extLst>
      <p:ext uri="{BB962C8B-B14F-4D97-AF65-F5344CB8AC3E}">
        <p14:creationId xmlns:p14="http://schemas.microsoft.com/office/powerpoint/2010/main" val="1578752368"/>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latin typeface="Ink Free" panose="03080402000500000000" pitchFamily="66" charset="0"/>
              </a:rPr>
              <a:t>GENERACION NET</a:t>
            </a:r>
          </a:p>
        </p:txBody>
      </p:sp>
      <p:sp>
        <p:nvSpPr>
          <p:cNvPr id="3" name="Marcador de posición de contenido 2"/>
          <p:cNvSpPr>
            <a:spLocks noGrp="1"/>
          </p:cNvSpPr>
          <p:nvPr>
            <p:ph sz="half" idx="1"/>
          </p:nvPr>
        </p:nvSpPr>
        <p:spPr/>
        <p:txBody>
          <a:bodyPr rtlCol="0">
            <a:normAutofit/>
          </a:bodyPr>
          <a:lstStyle/>
          <a:p>
            <a:r>
              <a:rPr lang="es-MX" dirty="0"/>
              <a:t> </a:t>
            </a:r>
            <a:r>
              <a:rPr lang="es-MX" dirty="0">
                <a:latin typeface="Ink Free" panose="03080402000500000000" pitchFamily="66" charset="0"/>
              </a:rPr>
              <a:t>El conocimiento declarativo (conceptos, leyes, modelos teóricos)  y toda una serie de habilidades intelectuales se prestan para el trabajo "en línea“.</a:t>
            </a:r>
          </a:p>
          <a:p>
            <a:r>
              <a:rPr lang="es-MX" dirty="0">
                <a:latin typeface="Ink Free" panose="03080402000500000000" pitchFamily="66" charset="0"/>
              </a:rPr>
              <a:t>El trabajo presencial hay que aprovecharlo didácticamente para el desarrollo del contenido procesal (habilidades psico motoras, sociales, actitudes).</a:t>
            </a:r>
            <a:endParaRPr lang="es-ES" dirty="0">
              <a:latin typeface="Ink Free" panose="03080402000500000000" pitchFamily="66" charset="0"/>
            </a:endParaRPr>
          </a:p>
          <a:p>
            <a:pPr rtl="0"/>
            <a:endParaRPr lang="es-ES" dirty="0"/>
          </a:p>
        </p:txBody>
      </p:sp>
      <p:pic>
        <p:nvPicPr>
          <p:cNvPr id="7" name="Marcador de contenido 6">
            <a:extLst>
              <a:ext uri="{FF2B5EF4-FFF2-40B4-BE49-F238E27FC236}">
                <a16:creationId xmlns:a16="http://schemas.microsoft.com/office/drawing/2014/main" id="{C08CB6E9-43B1-406E-A4A3-E7CCEEAF6562}"/>
              </a:ext>
            </a:extLst>
          </p:cNvPr>
          <p:cNvPicPr>
            <a:picLocks noGrp="1" noChangeAspect="1"/>
          </p:cNvPicPr>
          <p:nvPr>
            <p:ph sz="half" idx="2"/>
          </p:nvPr>
        </p:nvPicPr>
        <p:blipFill>
          <a:blip r:embed="rId3"/>
          <a:stretch>
            <a:fillRect/>
          </a:stretch>
        </p:blipFill>
        <p:spPr>
          <a:xfrm>
            <a:off x="6475275" y="1569502"/>
            <a:ext cx="5345664" cy="4983698"/>
          </a:xfrm>
          <a:prstGeom prst="rect">
            <a:avLst/>
          </a:prstGeom>
        </p:spPr>
      </p:pic>
    </p:spTree>
    <p:extLst>
      <p:ext uri="{BB962C8B-B14F-4D97-AF65-F5344CB8AC3E}">
        <p14:creationId xmlns:p14="http://schemas.microsoft.com/office/powerpoint/2010/main" val="378562006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a:r>
              <a:rPr lang="es-MX" dirty="0">
                <a:latin typeface="Ink Free" panose="03080402000500000000" pitchFamily="66" charset="0"/>
              </a:rPr>
              <a:t>NUEVOS AMBIENTES DE APRENDIZAJE</a:t>
            </a:r>
            <a:endParaRPr lang="es-ES" dirty="0">
              <a:latin typeface="Ink Free" panose="03080402000500000000" pitchFamily="66" charset="0"/>
            </a:endParaRPr>
          </a:p>
        </p:txBody>
      </p:sp>
      <p:sp>
        <p:nvSpPr>
          <p:cNvPr id="3" name="Rectángulo 2">
            <a:extLst>
              <a:ext uri="{FF2B5EF4-FFF2-40B4-BE49-F238E27FC236}">
                <a16:creationId xmlns:a16="http://schemas.microsoft.com/office/drawing/2014/main" id="{B698C604-1004-4F4B-9E6F-035DD3B3BA15}"/>
              </a:ext>
            </a:extLst>
          </p:cNvPr>
          <p:cNvSpPr/>
          <p:nvPr/>
        </p:nvSpPr>
        <p:spPr>
          <a:xfrm>
            <a:off x="1152939" y="1720840"/>
            <a:ext cx="8825948" cy="4401205"/>
          </a:xfrm>
          <a:prstGeom prst="rect">
            <a:avLst/>
          </a:prstGeom>
        </p:spPr>
        <p:txBody>
          <a:bodyPr wrap="square">
            <a:spAutoFit/>
          </a:bodyPr>
          <a:lstStyle/>
          <a:p>
            <a:r>
              <a:rPr lang="es-MX" sz="2400" dirty="0">
                <a:solidFill>
                  <a:srgbClr val="CC0099"/>
                </a:solidFill>
              </a:rPr>
              <a:t> </a:t>
            </a:r>
            <a:r>
              <a:rPr lang="es-MX" sz="2800" dirty="0">
                <a:solidFill>
                  <a:srgbClr val="CC0099"/>
                </a:solidFill>
                <a:latin typeface="Ink Free" panose="03080402000500000000" pitchFamily="66" charset="0"/>
              </a:rPr>
              <a:t>Son una forma de organizar el proceso de enseñanza presencial</a:t>
            </a:r>
          </a:p>
          <a:p>
            <a:r>
              <a:rPr lang="es-MX" sz="2800" dirty="0">
                <a:solidFill>
                  <a:srgbClr val="CC0099"/>
                </a:solidFill>
                <a:latin typeface="Ink Free" panose="03080402000500000000" pitchFamily="66" charset="0"/>
              </a:rPr>
              <a:t>y a distancia que implica el empleo de tecnología.</a:t>
            </a:r>
          </a:p>
          <a:p>
            <a:r>
              <a:rPr lang="es-MX" sz="2800" dirty="0">
                <a:solidFill>
                  <a:srgbClr val="CC0099"/>
                </a:solidFill>
                <a:latin typeface="Ink Free" panose="03080402000500000000" pitchFamily="66" charset="0"/>
              </a:rPr>
              <a:t> Forma de organización centrada en el alumno que fomenta su auto aprendizaje, la construcción social de su conocimiento, y como parte de este proceso, el desarrollo de su pensamiento crítico y creativo mediante el trabajo en equipo y con las TIC seleccionadas como idóneas por la naturaleza del contenido y los objetivo en </a:t>
            </a:r>
            <a:r>
              <a:rPr lang="es-MX" sz="2800" dirty="0" err="1">
                <a:solidFill>
                  <a:srgbClr val="CC0099"/>
                </a:solidFill>
                <a:latin typeface="Ink Free" panose="03080402000500000000" pitchFamily="66" charset="0"/>
              </a:rPr>
              <a:t>pos</a:t>
            </a:r>
            <a:r>
              <a:rPr lang="es-MX" sz="2800" dirty="0">
                <a:solidFill>
                  <a:srgbClr val="CC0099"/>
                </a:solidFill>
                <a:latin typeface="Ink Free" panose="03080402000500000000" pitchFamily="66" charset="0"/>
              </a:rPr>
              <a:t> de su formación como ciudadano.</a:t>
            </a:r>
            <a:endParaRPr lang="es-PA" sz="2800" dirty="0">
              <a:solidFill>
                <a:srgbClr val="CC0099"/>
              </a:solidFill>
              <a:latin typeface="Ink Free" panose="03080402000500000000" pitchFamily="66" charset="0"/>
            </a:endParaRPr>
          </a:p>
        </p:txBody>
      </p:sp>
      <mc:AlternateContent xmlns:mc="http://schemas.openxmlformats.org/markup-compatibility/2006">
        <mc:Choice xmlns:pslz="http://schemas.microsoft.com/office/powerpoint/2016/slidezoom" Requires="pslz">
          <p:graphicFrame>
            <p:nvGraphicFramePr>
              <p:cNvPr id="6" name="Vista general de diapositiva 5">
                <a:extLst>
                  <a:ext uri="{FF2B5EF4-FFF2-40B4-BE49-F238E27FC236}">
                    <a16:creationId xmlns:a16="http://schemas.microsoft.com/office/drawing/2014/main" id="{96F40BDE-A147-4E12-BB81-AC0D23DC92E2}"/>
                  </a:ext>
                </a:extLst>
              </p:cNvPr>
              <p:cNvGraphicFramePr>
                <a:graphicFrameLocks noChangeAspect="1"/>
              </p:cNvGraphicFramePr>
              <p:nvPr>
                <p:extLst>
                  <p:ext uri="{D42A27DB-BD31-4B8C-83A1-F6EECF244321}">
                    <p14:modId xmlns:p14="http://schemas.microsoft.com/office/powerpoint/2010/main" val="811004650"/>
                  </p:ext>
                </p:extLst>
              </p:nvPr>
            </p:nvGraphicFramePr>
            <p:xfrm>
              <a:off x="-2358887" y="-592462"/>
              <a:ext cx="3048000" cy="1714500"/>
            </p:xfrm>
            <a:graphic>
              <a:graphicData uri="http://schemas.microsoft.com/office/powerpoint/2016/slidezoom">
                <pslz:sldZm>
                  <pslz:sldZmObj sldId="269" cId="4159524753">
                    <pslz:zmPr id="{527618EA-BCC6-48B9-B364-785C23761D1C}"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6" name="Vista general de diapositiva 5">
                <a:hlinkClick r:id="rId4" action="ppaction://hlinksldjump"/>
                <a:extLst>
                  <a:ext uri="{FF2B5EF4-FFF2-40B4-BE49-F238E27FC236}">
                    <a16:creationId xmlns:a16="http://schemas.microsoft.com/office/drawing/2014/main" id="{96F40BDE-A147-4E12-BB81-AC0D23DC92E2}"/>
                  </a:ext>
                </a:extLst>
              </p:cNvPr>
              <p:cNvPicPr>
                <a:picLocks noGrp="1" noRot="1" noChangeAspect="1" noMove="1" noResize="1" noEditPoints="1" noAdjustHandles="1" noChangeArrowheads="1" noChangeShapeType="1"/>
              </p:cNvPicPr>
              <p:nvPr/>
            </p:nvPicPr>
            <p:blipFill>
              <a:blip r:embed="rId3"/>
              <a:stretch>
                <a:fillRect/>
              </a:stretch>
            </p:blipFill>
            <p:spPr>
              <a:xfrm>
                <a:off x="-2358887" y="-592462"/>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159524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1265583" y="198783"/>
            <a:ext cx="9601200" cy="1219200"/>
          </a:xfrm>
        </p:spPr>
        <p:txBody>
          <a:bodyPr rtlCol="0"/>
          <a:lstStyle/>
          <a:p>
            <a:pPr algn="ctr" rtl="0"/>
            <a:r>
              <a:rPr lang="es-ES" dirty="0">
                <a:latin typeface="Ink Free" panose="03080402000500000000" pitchFamily="66" charset="0"/>
              </a:rPr>
              <a:t>IMPLICACIONES EDUCATIVAS</a:t>
            </a:r>
          </a:p>
        </p:txBody>
      </p:sp>
      <p:graphicFrame>
        <p:nvGraphicFramePr>
          <p:cNvPr id="3" name="Marcador de posición de contenido 2" descr="Proceso de círculos en el que se muestran 3 pasos organizados de izquierda a derecha apuntando hacia el objetivo"/>
          <p:cNvGraphicFramePr>
            <a:graphicFrameLocks noGrp="1"/>
          </p:cNvGraphicFramePr>
          <p:nvPr>
            <p:ph idx="1"/>
            <p:extLst>
              <p:ext uri="{D42A27DB-BD31-4B8C-83A1-F6EECF244321}">
                <p14:modId xmlns:p14="http://schemas.microsoft.com/office/powerpoint/2010/main" val="3926994181"/>
              </p:ext>
            </p:extLst>
          </p:nvPr>
        </p:nvGraphicFramePr>
        <p:xfrm>
          <a:off x="636104" y="1417983"/>
          <a:ext cx="10258909" cy="4373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83038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4700" y="-63230"/>
            <a:ext cx="9601200" cy="1219200"/>
          </a:xfrm>
        </p:spPr>
        <p:txBody>
          <a:bodyPr rtlCol="0"/>
          <a:lstStyle/>
          <a:p>
            <a:pPr algn="ctr" rtl="0"/>
            <a:r>
              <a:rPr lang="es-ES" dirty="0">
                <a:latin typeface="Ink Free" panose="03080402000500000000" pitchFamily="66" charset="0"/>
              </a:rPr>
              <a:t>ENFOQUE “AEI”</a:t>
            </a:r>
          </a:p>
        </p:txBody>
      </p:sp>
      <p:sp>
        <p:nvSpPr>
          <p:cNvPr id="3" name="Rectángulo 2">
            <a:extLst>
              <a:ext uri="{FF2B5EF4-FFF2-40B4-BE49-F238E27FC236}">
                <a16:creationId xmlns:a16="http://schemas.microsoft.com/office/drawing/2014/main" id="{A7E8AC0F-EAE7-44F8-958D-1488F274A84F}"/>
              </a:ext>
            </a:extLst>
          </p:cNvPr>
          <p:cNvSpPr/>
          <p:nvPr/>
        </p:nvSpPr>
        <p:spPr>
          <a:xfrm>
            <a:off x="344557" y="1417983"/>
            <a:ext cx="11688417" cy="4893647"/>
          </a:xfrm>
          <a:prstGeom prst="rect">
            <a:avLst/>
          </a:prstGeom>
        </p:spPr>
        <p:txBody>
          <a:bodyPr wrap="square">
            <a:spAutoFit/>
          </a:bodyPr>
          <a:lstStyle/>
          <a:p>
            <a:r>
              <a:rPr lang="es-MX" sz="2400" dirty="0">
                <a:latin typeface="Ink Free" panose="03080402000500000000" pitchFamily="66" charset="0"/>
              </a:rPr>
              <a:t>Los retos que se confrontan en las escuelas con las TIC pueden sintetizarse en</a:t>
            </a:r>
          </a:p>
          <a:p>
            <a:r>
              <a:rPr lang="es-MX" sz="2400" dirty="0">
                <a:latin typeface="Ink Free" panose="03080402000500000000" pitchFamily="66" charset="0"/>
              </a:rPr>
              <a:t>tres, el del acceso, el empleo y la integración .</a:t>
            </a:r>
          </a:p>
          <a:p>
            <a:r>
              <a:rPr lang="es-MX" sz="2400" dirty="0">
                <a:latin typeface="Ink Free" panose="03080402000500000000" pitchFamily="66" charset="0"/>
              </a:rPr>
              <a:t>Las primeras vocales, la AEI. </a:t>
            </a:r>
          </a:p>
          <a:p>
            <a:r>
              <a:rPr lang="es-MX" sz="2400" dirty="0">
                <a:solidFill>
                  <a:srgbClr val="CC0099"/>
                </a:solidFill>
                <a:latin typeface="Ink Free" panose="03080402000500000000" pitchFamily="66" charset="0"/>
              </a:rPr>
              <a:t>La A</a:t>
            </a:r>
            <a:r>
              <a:rPr lang="es-MX" sz="2400" dirty="0">
                <a:latin typeface="Ink Free" panose="03080402000500000000" pitchFamily="66" charset="0"/>
              </a:rPr>
              <a:t>, referida a la necesidad de tener acceso a la tecnología,</a:t>
            </a:r>
          </a:p>
          <a:p>
            <a:r>
              <a:rPr lang="es-MX" sz="2400" dirty="0">
                <a:latin typeface="Ink Free" panose="03080402000500000000" pitchFamily="66" charset="0"/>
              </a:rPr>
              <a:t> </a:t>
            </a:r>
            <a:r>
              <a:rPr lang="es-MX" sz="2400" dirty="0">
                <a:solidFill>
                  <a:srgbClr val="CC0099"/>
                </a:solidFill>
                <a:latin typeface="Ink Free" panose="03080402000500000000" pitchFamily="66" charset="0"/>
              </a:rPr>
              <a:t>La E</a:t>
            </a:r>
            <a:r>
              <a:rPr lang="es-MX" sz="2400" dirty="0">
                <a:latin typeface="Ink Free" panose="03080402000500000000" pitchFamily="66" charset="0"/>
              </a:rPr>
              <a:t>, del empleo, la disposición y capacitación que tengamos para el</a:t>
            </a:r>
          </a:p>
          <a:p>
            <a:r>
              <a:rPr lang="es-MX" sz="2400" dirty="0">
                <a:latin typeface="Ink Free" panose="03080402000500000000" pitchFamily="66" charset="0"/>
              </a:rPr>
              <a:t>correcto uso de las tecnologías de la información y comunicación al proceso de</a:t>
            </a:r>
          </a:p>
          <a:p>
            <a:r>
              <a:rPr lang="es-MX" sz="2400" dirty="0">
                <a:latin typeface="Ink Free" panose="03080402000500000000" pitchFamily="66" charset="0"/>
              </a:rPr>
              <a:t>aprendizaje-enseñanza. </a:t>
            </a:r>
          </a:p>
          <a:p>
            <a:r>
              <a:rPr lang="es-MX" sz="2400" dirty="0">
                <a:solidFill>
                  <a:srgbClr val="CC0099"/>
                </a:solidFill>
                <a:latin typeface="Ink Free" panose="03080402000500000000" pitchFamily="66" charset="0"/>
              </a:rPr>
              <a:t>La I</a:t>
            </a:r>
            <a:r>
              <a:rPr lang="es-MX" sz="2400" dirty="0">
                <a:latin typeface="Ink Free" panose="03080402000500000000" pitchFamily="66" charset="0"/>
              </a:rPr>
              <a:t> alude a la integración de las tecnologías</a:t>
            </a:r>
          </a:p>
          <a:p>
            <a:r>
              <a:rPr lang="es-MX" sz="2400" dirty="0">
                <a:latin typeface="Ink Free" panose="03080402000500000000" pitchFamily="66" charset="0"/>
              </a:rPr>
              <a:t>al desarrollo de los contenidos curriculares. </a:t>
            </a:r>
          </a:p>
          <a:p>
            <a:r>
              <a:rPr lang="es-MX" sz="2400" dirty="0">
                <a:latin typeface="Ink Free" panose="03080402000500000000" pitchFamily="66" charset="0"/>
              </a:rPr>
              <a:t>Probablemente sea el de integrar tecnología-contenido el reto pedagógico más importante (Ferreiro, R. 2001, 2002).</a:t>
            </a:r>
          </a:p>
          <a:p>
            <a:r>
              <a:rPr lang="es-MX" sz="2400" dirty="0">
                <a:latin typeface="Ink Free" panose="03080402000500000000" pitchFamily="66" charset="0"/>
              </a:rPr>
              <a:t>Es necesario tener en la escuela la tecnología apropiada.</a:t>
            </a:r>
          </a:p>
          <a:p>
            <a:endParaRPr lang="es-PA" sz="2400" dirty="0">
              <a:latin typeface="Ink Free" panose="03080402000500000000" pitchFamily="66" charset="0"/>
            </a:endParaRPr>
          </a:p>
        </p:txBody>
      </p:sp>
    </p:spTree>
    <p:extLst>
      <p:ext uri="{BB962C8B-B14F-4D97-AF65-F5344CB8AC3E}">
        <p14:creationId xmlns:p14="http://schemas.microsoft.com/office/powerpoint/2010/main" val="31908338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702365" y="2903954"/>
            <a:ext cx="10444163" cy="2955235"/>
          </a:xfrm>
        </p:spPr>
        <p:txBody>
          <a:bodyPr rtlCol="0">
            <a:normAutofit fontScale="90000"/>
          </a:bodyPr>
          <a:lstStyle/>
          <a:p>
            <a:br>
              <a:rPr lang="es-MX" sz="1800" dirty="0"/>
            </a:br>
            <a:br>
              <a:rPr lang="es-MX" sz="1800" dirty="0"/>
            </a:br>
            <a:br>
              <a:rPr lang="es-MX" sz="1800" dirty="0"/>
            </a:br>
            <a:br>
              <a:rPr lang="es-MX" sz="1800" dirty="0"/>
            </a:br>
            <a:br>
              <a:rPr lang="es-MX" sz="3600" dirty="0"/>
            </a:br>
            <a:r>
              <a:rPr lang="es-MX" sz="3600" dirty="0">
                <a:latin typeface="Ink Free" panose="03080402000500000000" pitchFamily="66" charset="0"/>
              </a:rPr>
              <a:t>Una estrategia seguida con éxito a partir del Enfoque AEI por las instituciones</a:t>
            </a:r>
            <a:br>
              <a:rPr lang="es-MX" sz="3600" dirty="0">
                <a:latin typeface="Ink Free" panose="03080402000500000000" pitchFamily="66" charset="0"/>
              </a:rPr>
            </a:br>
            <a:r>
              <a:rPr lang="es-MX" sz="3600" dirty="0">
                <a:latin typeface="Ink Free" panose="03080402000500000000" pitchFamily="66" charset="0"/>
              </a:rPr>
              <a:t>educativas incluidas en la muestra experimental del estudio que realizamos incluye</a:t>
            </a:r>
            <a:br>
              <a:rPr lang="es-MX" sz="3600" dirty="0">
                <a:latin typeface="Ink Free" panose="03080402000500000000" pitchFamily="66" charset="0"/>
              </a:rPr>
            </a:br>
            <a:r>
              <a:rPr lang="es-MX" sz="3600" dirty="0">
                <a:latin typeface="Ink Free" panose="03080402000500000000" pitchFamily="66" charset="0"/>
              </a:rPr>
              <a:t>entre otras, las siguientes medidas (Ferreiro, R. 2005): </a:t>
            </a:r>
            <a:endParaRPr lang="es-ES" sz="3600" dirty="0">
              <a:latin typeface="Ink Free" panose="03080402000500000000" pitchFamily="66" charset="0"/>
            </a:endParaRPr>
          </a:p>
        </p:txBody>
      </p:sp>
      <p:sp>
        <p:nvSpPr>
          <p:cNvPr id="4" name="Rectángulo 3">
            <a:extLst>
              <a:ext uri="{FF2B5EF4-FFF2-40B4-BE49-F238E27FC236}">
                <a16:creationId xmlns:a16="http://schemas.microsoft.com/office/drawing/2014/main" id="{ADA49F9D-E67F-4444-AA3A-30B32E31E731}"/>
              </a:ext>
            </a:extLst>
          </p:cNvPr>
          <p:cNvSpPr/>
          <p:nvPr/>
        </p:nvSpPr>
        <p:spPr>
          <a:xfrm>
            <a:off x="1146313" y="411828"/>
            <a:ext cx="9899374" cy="2308324"/>
          </a:xfrm>
          <a:prstGeom prst="rect">
            <a:avLst/>
          </a:prstGeom>
        </p:spPr>
        <p:txBody>
          <a:bodyPr wrap="square">
            <a:spAutoFit/>
          </a:bodyPr>
          <a:lstStyle/>
          <a:p>
            <a:r>
              <a:rPr lang="es-MX" sz="2400" dirty="0">
                <a:solidFill>
                  <a:srgbClr val="CC0099"/>
                </a:solidFill>
                <a:latin typeface="Ink Free" panose="03080402000500000000" pitchFamily="66" charset="0"/>
              </a:rPr>
              <a:t>El reto más importante no sea el A, del acceso.</a:t>
            </a:r>
          </a:p>
          <a:p>
            <a:r>
              <a:rPr lang="es-MX" sz="2400" dirty="0">
                <a:solidFill>
                  <a:srgbClr val="CC0099"/>
                </a:solidFill>
                <a:latin typeface="Ink Free" panose="03080402000500000000" pitchFamily="66" charset="0"/>
              </a:rPr>
              <a:t>Ni el E, del empleo.</a:t>
            </a:r>
          </a:p>
          <a:p>
            <a:r>
              <a:rPr lang="es-MX" sz="2400" dirty="0">
                <a:solidFill>
                  <a:srgbClr val="CC0099"/>
                </a:solidFill>
                <a:latin typeface="Ink Free" panose="03080402000500000000" pitchFamily="66" charset="0"/>
              </a:rPr>
              <a:t>La I del diseño pedagógico de los contenidos, que no se debe limitar a brindar información, debe además contemplar el desarrollo de habilidades, tanto las predominantemente cognitivas como las socio afectivos, y por último  valores y actitudes. (Ferreiro, 2002, 2003). </a:t>
            </a:r>
            <a:endParaRPr lang="es-PA" sz="2400" dirty="0">
              <a:solidFill>
                <a:srgbClr val="CC0099"/>
              </a:solidFill>
              <a:latin typeface="Ink Free" panose="03080402000500000000" pitchFamily="66" charset="0"/>
            </a:endParaRPr>
          </a:p>
        </p:txBody>
      </p:sp>
    </p:spTree>
    <p:extLst>
      <p:ext uri="{BB962C8B-B14F-4D97-AF65-F5344CB8AC3E}">
        <p14:creationId xmlns:p14="http://schemas.microsoft.com/office/powerpoint/2010/main" val="14576777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Conchas marinas 16x9">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4321_TF02895255.potx" id="{E82AF607-9194-4CBE-AC01-50EBFC4CBF08}" vid="{ADB2D342-3092-4FEA-B20C-A43607F91F9A}"/>
    </a:ext>
  </a:extLst>
</a:theme>
</file>

<file path=ppt/theme/theme2.xml><?xml version="1.0" encoding="utf-8"?>
<a:theme xmlns:a="http://schemas.openxmlformats.org/drawingml/2006/main" name="Tema de Offic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Colección de conchas marinas multicolor</Template>
  <TotalTime>0</TotalTime>
  <Words>1143</Words>
  <Application>Microsoft Office PowerPoint</Application>
  <PresentationFormat>Panorámica</PresentationFormat>
  <Paragraphs>88</Paragraphs>
  <Slides>15</Slides>
  <Notes>11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Corbel</vt:lpstr>
      <vt:lpstr>Ink Free</vt:lpstr>
      <vt:lpstr>Conchas marinas 16x9</vt:lpstr>
      <vt:lpstr>Más allá del salón de clases:  Los nuevos ambientes de aprendizaje</vt:lpstr>
      <vt:lpstr>PECULIARIDADES DE LA GENERACION NET</vt:lpstr>
      <vt:lpstr>IMPLICACION PEDAGOGICA:   Imposible mantenerlos atentos en un salón tradicional con un maestro sentado exponiendo un contenido que ellos bien pueden consultar en el internet, mientras que a su vez intercambian con otros, elaboran mapas, en otras palabras participan activamente en la construcción de su conocimiento. El empleo de las TIC puede ser condición y fuente del desarrollo.</vt:lpstr>
      <vt:lpstr>GENERACION NET</vt:lpstr>
      <vt:lpstr>GENERACION NET</vt:lpstr>
      <vt:lpstr>NUEVOS AMBIENTES DE APRENDIZAJE</vt:lpstr>
      <vt:lpstr>IMPLICACIONES EDUCATIVAS</vt:lpstr>
      <vt:lpstr>ENFOQUE “AEI”</vt:lpstr>
      <vt:lpstr>     Una estrategia seguida con éxito a partir del Enfoque AEI por las instituciones educativas incluidas en la muestra experimental del estudio que realizamos incluye entre otras, las siguientes medidas (Ferreiro, R. 2005): </vt:lpstr>
      <vt:lpstr>Presentación de PowerPoint</vt:lpstr>
      <vt:lpstr>Presentación de PowerPoint</vt:lpstr>
      <vt:lpstr>DISEÑO DIDACTICO</vt:lpstr>
      <vt:lpstr>Presentación de PowerPoint</vt:lpstr>
      <vt:lpstr>CONCLUSION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Más allá del salón de clases:  Los nuevos ambientes de aprendizaje</dc:title>
  <dc:creator>aura e. cerrud villamonte</dc:creator>
  <cp:lastModifiedBy>aura e. cerrud villamonte</cp:lastModifiedBy>
  <cp:revision>16</cp:revision>
  <dcterms:created xsi:type="dcterms:W3CDTF">2018-08-22T01:22:06Z</dcterms:created>
  <dcterms:modified xsi:type="dcterms:W3CDTF">2018-08-22T03:38:06Z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