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0" r:id="rId4"/>
    <p:sldId id="261" r:id="rId5"/>
    <p:sldId id="259" r:id="rId6"/>
    <p:sldId id="257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0"/>
    <p:restoredTop sz="94707"/>
  </p:normalViewPr>
  <p:slideViewPr>
    <p:cSldViewPr snapToGrid="0" snapToObjects="1">
      <p:cViewPr>
        <p:scale>
          <a:sx n="92" d="100"/>
          <a:sy n="92" d="100"/>
        </p:scale>
        <p:origin x="1072" y="-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8/24/18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8/24/18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8/24/18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8/24/18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8/24/18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8/24/18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8/24/18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8/24/18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8/24/18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Relationship Id="rId3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ES_tradnl" sz="3200" dirty="0" smtClean="0">
                <a:latin typeface="Arial" charset="0"/>
                <a:ea typeface="Arial" charset="0"/>
                <a:cs typeface="Arial" charset="0"/>
              </a:rPr>
              <a:t>UNIVERSIDAD DEL ISTMO</a:t>
            </a:r>
            <a:br>
              <a:rPr lang="es-ES_tradnl" sz="3200" dirty="0" smtClean="0">
                <a:latin typeface="Arial" charset="0"/>
                <a:ea typeface="Arial" charset="0"/>
                <a:cs typeface="Arial" charset="0"/>
              </a:rPr>
            </a:br>
            <a:r>
              <a:rPr lang="es-ES_tradnl" sz="3200" dirty="0" smtClean="0">
                <a:latin typeface="Arial" charset="0"/>
                <a:ea typeface="Arial" charset="0"/>
                <a:cs typeface="Arial" charset="0"/>
              </a:rPr>
              <a:t>POST GRADO Y DOCENCIA</a:t>
            </a:r>
            <a:br>
              <a:rPr lang="es-ES_tradnl" sz="3200" dirty="0" smtClean="0">
                <a:latin typeface="Arial" charset="0"/>
                <a:ea typeface="Arial" charset="0"/>
                <a:cs typeface="Arial" charset="0"/>
              </a:rPr>
            </a:br>
            <a:r>
              <a:rPr lang="es-ES_tradnl" sz="3200" dirty="0" smtClean="0">
                <a:latin typeface="Arial" charset="0"/>
                <a:ea typeface="Arial" charset="0"/>
                <a:cs typeface="Arial" charset="0"/>
              </a:rPr>
              <a:t>COMUNICACIÓN Y TECNOLOGIA EDUCATIVA</a:t>
            </a:r>
            <a:br>
              <a:rPr lang="es-ES_tradnl" sz="3200" dirty="0" smtClean="0">
                <a:latin typeface="Arial" charset="0"/>
                <a:ea typeface="Arial" charset="0"/>
                <a:cs typeface="Arial" charset="0"/>
              </a:rPr>
            </a:br>
            <a:r>
              <a:rPr lang="es-ES_tradnl" sz="3200" dirty="0">
                <a:latin typeface="Arial" charset="0"/>
                <a:ea typeface="Arial" charset="0"/>
                <a:cs typeface="Arial" charset="0"/>
              </a:rPr>
              <a:t/>
            </a:r>
            <a:br>
              <a:rPr lang="es-ES_tradnl" sz="3200" dirty="0">
                <a:latin typeface="Arial" charset="0"/>
                <a:ea typeface="Arial" charset="0"/>
                <a:cs typeface="Arial" charset="0"/>
              </a:rPr>
            </a:br>
            <a:r>
              <a:rPr lang="es-ES_tradnl" sz="3200" dirty="0" smtClean="0">
                <a:latin typeface="Arial" charset="0"/>
                <a:ea typeface="Arial" charset="0"/>
                <a:cs typeface="Arial" charset="0"/>
              </a:rPr>
              <a:t>Coral L. </a:t>
            </a:r>
            <a:r>
              <a:rPr lang="es-ES_tradnl" sz="3200" dirty="0" err="1" smtClean="0">
                <a:latin typeface="Arial" charset="0"/>
                <a:ea typeface="Arial" charset="0"/>
                <a:cs typeface="Arial" charset="0"/>
              </a:rPr>
              <a:t>Araúz</a:t>
            </a:r>
            <a:r>
              <a:rPr lang="es-ES_tradnl" sz="3200" dirty="0" smtClean="0">
                <a:latin typeface="Arial" charset="0"/>
                <a:ea typeface="Arial" charset="0"/>
                <a:cs typeface="Arial" charset="0"/>
              </a:rPr>
              <a:t> G.</a:t>
            </a:r>
            <a:endParaRPr lang="es-ES_tradnl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ES_tradnl" sz="2400" dirty="0">
                <a:latin typeface="Arial" charset="0"/>
                <a:ea typeface="Arial" charset="0"/>
                <a:cs typeface="Arial" charset="0"/>
              </a:rPr>
              <a:t>Más allá del salón de clases: Los nuevos Ambientes de Aprendizajes de los autores: Ramón F. FERREIRO</a:t>
            </a:r>
            <a:endParaRPr lang="es-ES_tradnl" sz="2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8045" y="472210"/>
            <a:ext cx="1335809" cy="133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9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636" y="565150"/>
            <a:ext cx="10196946" cy="572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20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752642" cy="2456442"/>
          </a:xfrm>
        </p:spPr>
        <p:txBody>
          <a:bodyPr>
            <a:normAutofit/>
          </a:bodyPr>
          <a:lstStyle/>
          <a:p>
            <a:r>
              <a:rPr lang="es-ES_tradnl" sz="2800" dirty="0" smtClean="0">
                <a:latin typeface="Arial" charset="0"/>
                <a:ea typeface="Arial" charset="0"/>
                <a:cs typeface="Arial" charset="0"/>
              </a:rPr>
              <a:t>PECUALIARIDADES DE LA GENERACIÓN NET</a:t>
            </a:r>
            <a:endParaRPr lang="es-ES_tradnl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ES_tradnl" sz="1600" dirty="0" smtClean="0">
                <a:latin typeface="Arial" charset="0"/>
                <a:ea typeface="Arial" charset="0"/>
                <a:cs typeface="Arial" charset="0"/>
              </a:rPr>
              <a:t>Los </a:t>
            </a:r>
            <a:r>
              <a:rPr lang="es-ES_tradnl" sz="1600" dirty="0">
                <a:latin typeface="Arial" charset="0"/>
                <a:ea typeface="Arial" charset="0"/>
                <a:cs typeface="Arial" charset="0"/>
              </a:rPr>
              <a:t>miembros de esta </a:t>
            </a:r>
            <a:r>
              <a:rPr lang="es-ES_tradnl" sz="1600" dirty="0" err="1">
                <a:latin typeface="Arial" charset="0"/>
                <a:ea typeface="Arial" charset="0"/>
                <a:cs typeface="Arial" charset="0"/>
              </a:rPr>
              <a:t>generación</a:t>
            </a:r>
            <a:r>
              <a:rPr lang="es-ES_tradnl" sz="1600" dirty="0">
                <a:latin typeface="Arial" charset="0"/>
                <a:ea typeface="Arial" charset="0"/>
                <a:cs typeface="Arial" charset="0"/>
              </a:rPr>
              <a:t> son </a:t>
            </a:r>
            <a:r>
              <a:rPr lang="es-ES_tradnl" sz="1600" dirty="0" err="1">
                <a:latin typeface="Arial" charset="0"/>
                <a:ea typeface="Arial" charset="0"/>
                <a:cs typeface="Arial" charset="0"/>
              </a:rPr>
              <a:t>tecnofílicos</a:t>
            </a:r>
            <a:r>
              <a:rPr lang="es-ES_tradnl" sz="1600" dirty="0">
                <a:latin typeface="Arial" charset="0"/>
                <a:ea typeface="Arial" charset="0"/>
                <a:cs typeface="Arial" charset="0"/>
              </a:rPr>
              <a:t>. Siente una </a:t>
            </a:r>
            <a:r>
              <a:rPr lang="es-ES_tradnl" sz="1600" dirty="0" err="1">
                <a:latin typeface="Arial" charset="0"/>
                <a:ea typeface="Arial" charset="0"/>
                <a:cs typeface="Arial" charset="0"/>
              </a:rPr>
              <a:t>atracción</a:t>
            </a:r>
            <a:r>
              <a:rPr lang="es-ES_tradnl" sz="1600" dirty="0">
                <a:latin typeface="Arial" charset="0"/>
                <a:ea typeface="Arial" charset="0"/>
                <a:cs typeface="Arial" charset="0"/>
              </a:rPr>
              <a:t> a veces sin medida por todo lo relacionado con las nuevas </a:t>
            </a:r>
            <a:r>
              <a:rPr lang="es-ES_tradnl" sz="1600" dirty="0" err="1">
                <a:latin typeface="Arial" charset="0"/>
                <a:ea typeface="Arial" charset="0"/>
                <a:cs typeface="Arial" charset="0"/>
              </a:rPr>
              <a:t>tecnologías</a:t>
            </a:r>
            <a:r>
              <a:rPr lang="es-ES_tradnl" sz="1600" dirty="0">
                <a:latin typeface="Arial" charset="0"/>
                <a:ea typeface="Arial" charset="0"/>
                <a:cs typeface="Arial" charset="0"/>
              </a:rPr>
              <a:t>, por conocer- las, emplearlas y poseerlas. Los nets perciben que con las TIC es posible la satis- </a:t>
            </a:r>
            <a:r>
              <a:rPr lang="es-ES_tradnl" sz="1600" dirty="0" err="1">
                <a:latin typeface="Arial" charset="0"/>
                <a:ea typeface="Arial" charset="0"/>
                <a:cs typeface="Arial" charset="0"/>
              </a:rPr>
              <a:t>facción</a:t>
            </a:r>
            <a:r>
              <a:rPr lang="es-ES_tradnl" sz="1600" dirty="0">
                <a:latin typeface="Arial" charset="0"/>
                <a:ea typeface="Arial" charset="0"/>
                <a:cs typeface="Arial" charset="0"/>
              </a:rPr>
              <a:t> de sus necesidades de entretenimiento y </a:t>
            </a:r>
            <a:r>
              <a:rPr lang="es-ES_tradnl" sz="1600" dirty="0" err="1">
                <a:latin typeface="Arial" charset="0"/>
                <a:ea typeface="Arial" charset="0"/>
                <a:cs typeface="Arial" charset="0"/>
              </a:rPr>
              <a:t>diversión</a:t>
            </a:r>
            <a:r>
              <a:rPr lang="es-ES_tradnl" sz="16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s-ES_tradnl" sz="1600" dirty="0" err="1">
                <a:latin typeface="Arial" charset="0"/>
                <a:ea typeface="Arial" charset="0"/>
                <a:cs typeface="Arial" charset="0"/>
              </a:rPr>
              <a:t>comunicación</a:t>
            </a:r>
            <a:r>
              <a:rPr lang="es-ES_tradnl" sz="16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s-ES_tradnl" sz="1600" dirty="0" err="1">
                <a:latin typeface="Arial" charset="0"/>
                <a:ea typeface="Arial" charset="0"/>
                <a:cs typeface="Arial" charset="0"/>
              </a:rPr>
              <a:t>infor</a:t>
            </a:r>
            <a:r>
              <a:rPr lang="es-ES_tradnl" sz="1600" dirty="0">
                <a:latin typeface="Arial" charset="0"/>
                <a:ea typeface="Arial" charset="0"/>
                <a:cs typeface="Arial" charset="0"/>
              </a:rPr>
              <a:t>- </a:t>
            </a:r>
            <a:r>
              <a:rPr lang="es-ES_tradnl" sz="1600" dirty="0" err="1">
                <a:latin typeface="Arial" charset="0"/>
                <a:ea typeface="Arial" charset="0"/>
                <a:cs typeface="Arial" charset="0"/>
              </a:rPr>
              <a:t>mación</a:t>
            </a:r>
            <a:r>
              <a:rPr lang="es-ES_tradnl" sz="1600" dirty="0">
                <a:latin typeface="Arial" charset="0"/>
                <a:ea typeface="Arial" charset="0"/>
                <a:cs typeface="Arial" charset="0"/>
              </a:rPr>
              <a:t> y por qué no lo </a:t>
            </a:r>
            <a:r>
              <a:rPr lang="es-ES_tradnl" sz="1600" dirty="0" err="1">
                <a:latin typeface="Arial" charset="0"/>
                <a:ea typeface="Arial" charset="0"/>
                <a:cs typeface="Arial" charset="0"/>
              </a:rPr>
              <a:t>sería</a:t>
            </a:r>
            <a:r>
              <a:rPr lang="es-ES_tradnl" sz="1600" dirty="0">
                <a:latin typeface="Arial" charset="0"/>
                <a:ea typeface="Arial" charset="0"/>
                <a:cs typeface="Arial" charset="0"/>
              </a:rPr>
              <a:t> posible </a:t>
            </a:r>
            <a:r>
              <a:rPr lang="es-ES_tradnl" sz="1600" dirty="0" err="1">
                <a:latin typeface="Arial" charset="0"/>
                <a:ea typeface="Arial" charset="0"/>
                <a:cs typeface="Arial" charset="0"/>
              </a:rPr>
              <a:t>también</a:t>
            </a:r>
            <a:r>
              <a:rPr lang="es-ES_tradnl" sz="1600" dirty="0">
                <a:latin typeface="Arial" charset="0"/>
                <a:ea typeface="Arial" charset="0"/>
                <a:cs typeface="Arial" charset="0"/>
              </a:rPr>
              <a:t>, de </a:t>
            </a:r>
            <a:r>
              <a:rPr lang="es-ES_tradnl" sz="1600" dirty="0" err="1">
                <a:latin typeface="Arial" charset="0"/>
                <a:ea typeface="Arial" charset="0"/>
                <a:cs typeface="Arial" charset="0"/>
              </a:rPr>
              <a:t>formación</a:t>
            </a:r>
            <a:r>
              <a:rPr lang="es-ES_tradnl" sz="1600" dirty="0">
                <a:latin typeface="Arial" charset="0"/>
                <a:ea typeface="Arial" charset="0"/>
                <a:cs typeface="Arial" charset="0"/>
              </a:rPr>
              <a:t> (Bernal, </a:t>
            </a:r>
            <a:r>
              <a:rPr lang="es-ES_tradnl" sz="1600" dirty="0" err="1">
                <a:latin typeface="Arial" charset="0"/>
                <a:ea typeface="Arial" charset="0"/>
                <a:cs typeface="Arial" charset="0"/>
              </a:rPr>
              <a:t>M.c</a:t>
            </a:r>
            <a:r>
              <a:rPr lang="es-ES_tradnl" sz="1600" dirty="0">
                <a:latin typeface="Arial" charset="0"/>
                <a:ea typeface="Arial" charset="0"/>
                <a:cs typeface="Arial" charset="0"/>
              </a:rPr>
              <a:t>. 2006; Villalobos, M. 2006). </a:t>
            </a:r>
            <a:endParaRPr lang="es-ES_tradnl" sz="1600" dirty="0" smtClean="0">
              <a:latin typeface="Arial" charset="0"/>
              <a:ea typeface="Arial" charset="0"/>
              <a:cs typeface="Arial" charset="0"/>
            </a:endParaRPr>
          </a:p>
          <a:p>
            <a:pPr algn="just"/>
            <a:endParaRPr lang="es-ES_tradnl" sz="1600" dirty="0">
              <a:latin typeface="Arial" charset="0"/>
              <a:ea typeface="Arial" charset="0"/>
              <a:cs typeface="Arial" charset="0"/>
            </a:endParaRPr>
          </a:p>
          <a:p>
            <a:pPr algn="just"/>
            <a:endParaRPr lang="es-ES_tradnl" sz="1600" dirty="0" smtClean="0">
              <a:latin typeface="Arial" charset="0"/>
              <a:ea typeface="Arial" charset="0"/>
              <a:cs typeface="Arial" charset="0"/>
            </a:endParaRPr>
          </a:p>
          <a:p>
            <a:pPr algn="just"/>
            <a:endParaRPr lang="es-ES_tradnl" sz="1600" dirty="0">
              <a:latin typeface="Arial" charset="0"/>
              <a:ea typeface="Arial" charset="0"/>
              <a:cs typeface="Arial" charset="0"/>
            </a:endParaRPr>
          </a:p>
          <a:p>
            <a:pPr algn="just"/>
            <a:endParaRPr lang="es-ES_tradnl" sz="1600" dirty="0" smtClean="0">
              <a:latin typeface="Arial" charset="0"/>
              <a:ea typeface="Arial" charset="0"/>
              <a:cs typeface="Arial" charset="0"/>
            </a:endParaRPr>
          </a:p>
          <a:p>
            <a:pPr algn="just"/>
            <a:endParaRPr lang="es-ES_tradnl" sz="1600" dirty="0" smtClean="0">
              <a:latin typeface="Arial" charset="0"/>
              <a:ea typeface="Arial" charset="0"/>
              <a:cs typeface="Arial" charset="0"/>
            </a:endParaRPr>
          </a:p>
          <a:p>
            <a:endParaRPr lang="es-ES_tradnl" dirty="0"/>
          </a:p>
          <a:p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418" y="3255818"/>
            <a:ext cx="5749637" cy="279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895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5019" y="2349925"/>
            <a:ext cx="3962400" cy="2456442"/>
          </a:xfrm>
        </p:spPr>
        <p:txBody>
          <a:bodyPr>
            <a:normAutofit/>
          </a:bodyPr>
          <a:lstStyle/>
          <a:p>
            <a:r>
              <a:rPr lang="es-ES_tradnl" sz="3600" dirty="0" smtClean="0">
                <a:latin typeface="Arial" charset="0"/>
                <a:ea typeface="Arial" charset="0"/>
                <a:cs typeface="Arial" charset="0"/>
              </a:rPr>
              <a:t>IMPLICACIONES EDUCATIVAS</a:t>
            </a:r>
            <a:endParaRPr lang="es-ES_tradnl" sz="3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ES_tradnl" sz="1600" dirty="0" smtClean="0">
                <a:latin typeface="Arial" charset="0"/>
                <a:ea typeface="Arial" charset="0"/>
                <a:cs typeface="Arial" charset="0"/>
              </a:rPr>
              <a:t>Se </a:t>
            </a:r>
            <a:r>
              <a:rPr lang="es-ES_tradnl" sz="1600" dirty="0">
                <a:latin typeface="Arial" charset="0"/>
                <a:ea typeface="Arial" charset="0"/>
                <a:cs typeface="Arial" charset="0"/>
              </a:rPr>
              <a:t>requiere del empleo de las TIC en la </a:t>
            </a:r>
            <a:r>
              <a:rPr lang="es-ES_tradnl" sz="1600" dirty="0" smtClean="0">
                <a:latin typeface="Arial" charset="0"/>
                <a:ea typeface="Arial" charset="0"/>
                <a:cs typeface="Arial" charset="0"/>
              </a:rPr>
              <a:t>educación </a:t>
            </a:r>
            <a:r>
              <a:rPr lang="es-ES_tradnl" sz="1600" dirty="0">
                <a:latin typeface="Arial" charset="0"/>
                <a:ea typeface="Arial" charset="0"/>
                <a:cs typeface="Arial" charset="0"/>
              </a:rPr>
              <a:t>de la </a:t>
            </a:r>
            <a:r>
              <a:rPr lang="es-ES_tradnl" sz="1600" dirty="0" smtClean="0">
                <a:latin typeface="Arial" charset="0"/>
                <a:ea typeface="Arial" charset="0"/>
                <a:cs typeface="Arial" charset="0"/>
              </a:rPr>
              <a:t>generación </a:t>
            </a:r>
            <a:r>
              <a:rPr lang="es-ES_tradnl" sz="1600" dirty="0">
                <a:latin typeface="Arial" charset="0"/>
                <a:ea typeface="Arial" charset="0"/>
                <a:cs typeface="Arial" charset="0"/>
              </a:rPr>
              <a:t>net. No es posible educarlos sin el uso de las </a:t>
            </a:r>
            <a:r>
              <a:rPr lang="es-ES_tradnl" sz="1600" dirty="0" smtClean="0">
                <a:latin typeface="Arial" charset="0"/>
                <a:ea typeface="Arial" charset="0"/>
                <a:cs typeface="Arial" charset="0"/>
              </a:rPr>
              <a:t>tecnologías </a:t>
            </a:r>
            <a:r>
              <a:rPr lang="es-ES_tradnl" sz="1600" dirty="0">
                <a:latin typeface="Arial" charset="0"/>
                <a:ea typeface="Arial" charset="0"/>
                <a:cs typeface="Arial" charset="0"/>
              </a:rPr>
              <a:t>que los unen y marcan como gene- </a:t>
            </a:r>
            <a:r>
              <a:rPr lang="es-ES_tradnl" sz="1600" dirty="0" smtClean="0">
                <a:latin typeface="Arial" charset="0"/>
                <a:ea typeface="Arial" charset="0"/>
                <a:cs typeface="Arial" charset="0"/>
              </a:rPr>
              <a:t>ración. </a:t>
            </a:r>
            <a:r>
              <a:rPr lang="es-ES_tradnl" sz="1600" dirty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s-ES_tradnl" sz="1600" dirty="0" err="1">
                <a:latin typeface="Arial" charset="0"/>
                <a:ea typeface="Arial" charset="0"/>
                <a:cs typeface="Arial" charset="0"/>
              </a:rPr>
              <a:t>Guiloff</a:t>
            </a:r>
            <a:r>
              <a:rPr lang="es-ES_tradnl" sz="1600" dirty="0">
                <a:latin typeface="Arial" charset="0"/>
                <a:ea typeface="Arial" charset="0"/>
                <a:cs typeface="Arial" charset="0"/>
              </a:rPr>
              <a:t>, A. et al. 2007; </a:t>
            </a:r>
            <a:r>
              <a:rPr lang="es-ES_tradnl" sz="1600" dirty="0" err="1">
                <a:latin typeface="Arial" charset="0"/>
                <a:ea typeface="Arial" charset="0"/>
                <a:cs typeface="Arial" charset="0"/>
              </a:rPr>
              <a:t>Moratalla</a:t>
            </a:r>
            <a:r>
              <a:rPr lang="es-ES_tradnl" sz="1600" dirty="0">
                <a:latin typeface="Arial" charset="0"/>
                <a:ea typeface="Arial" charset="0"/>
                <a:cs typeface="Arial" charset="0"/>
              </a:rPr>
              <a:t>, D. et al. 2002; </a:t>
            </a:r>
            <a:r>
              <a:rPr lang="es-ES_tradnl" sz="1600" dirty="0" err="1">
                <a:latin typeface="Arial" charset="0"/>
                <a:ea typeface="Arial" charset="0"/>
                <a:cs typeface="Arial" charset="0"/>
              </a:rPr>
              <a:t>Negroponte</a:t>
            </a:r>
            <a:r>
              <a:rPr lang="es-ES_tradnl" sz="1600" dirty="0">
                <a:latin typeface="Arial" charset="0"/>
                <a:ea typeface="Arial" charset="0"/>
                <a:cs typeface="Arial" charset="0"/>
              </a:rPr>
              <a:t>, N. 1996). </a:t>
            </a:r>
            <a:endParaRPr lang="es-ES_tradnl" sz="1600" dirty="0" smtClean="0">
              <a:latin typeface="Arial" charset="0"/>
              <a:ea typeface="Arial" charset="0"/>
              <a:cs typeface="Arial" charset="0"/>
            </a:endParaRPr>
          </a:p>
          <a:p>
            <a:pPr algn="just"/>
            <a:endParaRPr lang="es-ES_tradnl" sz="1600" dirty="0">
              <a:latin typeface="Arial" charset="0"/>
              <a:ea typeface="Arial" charset="0"/>
              <a:cs typeface="Arial" charset="0"/>
            </a:endParaRPr>
          </a:p>
          <a:p>
            <a:pPr algn="just"/>
            <a:endParaRPr lang="es-ES_tradnl" sz="1600" dirty="0" smtClean="0">
              <a:latin typeface="Arial" charset="0"/>
              <a:ea typeface="Arial" charset="0"/>
              <a:cs typeface="Arial" charset="0"/>
            </a:endParaRPr>
          </a:p>
          <a:p>
            <a:pPr algn="just"/>
            <a:endParaRPr lang="es-ES_tradnl" sz="1600" dirty="0">
              <a:latin typeface="Arial" charset="0"/>
              <a:ea typeface="Arial" charset="0"/>
              <a:cs typeface="Arial" charset="0"/>
            </a:endParaRPr>
          </a:p>
          <a:p>
            <a:pPr algn="just"/>
            <a:endParaRPr lang="es-ES_tradnl" sz="1600" dirty="0" smtClean="0">
              <a:latin typeface="Arial" charset="0"/>
              <a:ea typeface="Arial" charset="0"/>
              <a:cs typeface="Arial" charset="0"/>
            </a:endParaRPr>
          </a:p>
          <a:p>
            <a:pPr algn="just"/>
            <a:endParaRPr lang="es-ES_tradnl" sz="1600" dirty="0">
              <a:latin typeface="Arial" charset="0"/>
              <a:ea typeface="Arial" charset="0"/>
              <a:cs typeface="Arial" charset="0"/>
            </a:endParaRPr>
          </a:p>
          <a:p>
            <a:pPr algn="just"/>
            <a:endParaRPr lang="es-ES_tradnl" sz="1600" dirty="0" smtClean="0">
              <a:latin typeface="Arial" charset="0"/>
              <a:ea typeface="Arial" charset="0"/>
              <a:cs typeface="Arial" charset="0"/>
            </a:endParaRPr>
          </a:p>
          <a:p>
            <a:pPr algn="just"/>
            <a:endParaRPr lang="es-ES_tradnl" sz="16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1412" y="2881745"/>
            <a:ext cx="4355941" cy="336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048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EL ENFOQUE"AEI</a:t>
            </a:r>
            <a:r>
              <a:rPr lang="es-ES_tradnl" dirty="0"/>
              <a:t>" 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ES_tradnl" sz="1600" dirty="0">
                <a:latin typeface="Arial" charset="0"/>
                <a:ea typeface="Arial" charset="0"/>
                <a:cs typeface="Arial" charset="0"/>
              </a:rPr>
              <a:t>Algunos maestros rechazan el empleo de las TIC con argumentos a veces poco fundamentados o sencillamente por desconocimiento. Otros sienten temor por la posibilidad de ser remplazados por ella, cosa imposible de suceder por la </a:t>
            </a:r>
            <a:r>
              <a:rPr lang="es-ES_tradnl" sz="1600" dirty="0" err="1">
                <a:latin typeface="Arial" charset="0"/>
                <a:ea typeface="Arial" charset="0"/>
                <a:cs typeface="Arial" charset="0"/>
              </a:rPr>
              <a:t>naturale</a:t>
            </a:r>
            <a:r>
              <a:rPr lang="es-ES_tradnl" sz="1600" dirty="0">
                <a:latin typeface="Arial" charset="0"/>
                <a:ea typeface="Arial" charset="0"/>
                <a:cs typeface="Arial" charset="0"/>
              </a:rPr>
              <a:t>- </a:t>
            </a:r>
            <a:r>
              <a:rPr lang="es-ES_tradnl" sz="1600" dirty="0" err="1">
                <a:latin typeface="Arial" charset="0"/>
                <a:ea typeface="Arial" charset="0"/>
                <a:cs typeface="Arial" charset="0"/>
              </a:rPr>
              <a:t>za</a:t>
            </a:r>
            <a:r>
              <a:rPr lang="es-ES_tradnl" sz="1600" dirty="0">
                <a:latin typeface="Arial" charset="0"/>
                <a:ea typeface="Arial" charset="0"/>
                <a:cs typeface="Arial" charset="0"/>
              </a:rPr>
              <a:t> misma del proceso de aprendizaje formal. Pero existe una brecha entre las habilidades para el trabajo en la computadora y en Internet entre los maestros y los estudiantes a favor de estos </a:t>
            </a:r>
            <a:r>
              <a:rPr lang="es-ES_tradnl" sz="1600" dirty="0" smtClean="0">
                <a:latin typeface="Arial" charset="0"/>
                <a:ea typeface="Arial" charset="0"/>
                <a:cs typeface="Arial" charset="0"/>
              </a:rPr>
              <a:t>últimos. </a:t>
            </a:r>
          </a:p>
          <a:p>
            <a:pPr algn="just"/>
            <a:endParaRPr lang="es-ES_tradnl" sz="1600" dirty="0" smtClean="0">
              <a:latin typeface="Arial" charset="0"/>
              <a:ea typeface="Arial" charset="0"/>
              <a:cs typeface="Arial" charset="0"/>
            </a:endParaRPr>
          </a:p>
          <a:p>
            <a:pPr algn="just"/>
            <a:endParaRPr lang="es-ES_tradnl" sz="1600" dirty="0">
              <a:latin typeface="Arial" charset="0"/>
              <a:ea typeface="Arial" charset="0"/>
              <a:cs typeface="Arial" charset="0"/>
            </a:endParaRPr>
          </a:p>
          <a:p>
            <a:pPr algn="just"/>
            <a:endParaRPr lang="es-ES_tradnl" sz="1600" dirty="0" smtClean="0">
              <a:latin typeface="Arial" charset="0"/>
              <a:ea typeface="Arial" charset="0"/>
              <a:cs typeface="Arial" charset="0"/>
            </a:endParaRPr>
          </a:p>
          <a:p>
            <a:pPr algn="just"/>
            <a:endParaRPr lang="es-ES_tradnl" sz="1600" dirty="0">
              <a:latin typeface="Arial" charset="0"/>
              <a:ea typeface="Arial" charset="0"/>
              <a:cs typeface="Arial" charset="0"/>
            </a:endParaRPr>
          </a:p>
          <a:p>
            <a:pPr algn="just"/>
            <a:endParaRPr lang="es-ES_tradnl" sz="1600" dirty="0" smtClean="0">
              <a:latin typeface="Arial" charset="0"/>
              <a:ea typeface="Arial" charset="0"/>
              <a:cs typeface="Arial" charset="0"/>
            </a:endParaRPr>
          </a:p>
          <a:p>
            <a:pPr algn="just"/>
            <a:endParaRPr lang="es-ES_tradnl" sz="1600" dirty="0">
              <a:latin typeface="Arial" charset="0"/>
              <a:ea typeface="Arial" charset="0"/>
              <a:cs typeface="Arial" charset="0"/>
            </a:endParaRPr>
          </a:p>
          <a:p>
            <a:pPr algn="just"/>
            <a:endParaRPr lang="es-ES_tradnl" sz="16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7890" y="2989367"/>
            <a:ext cx="3732645" cy="280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7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EL DISEÑO DIDÁCTICO</a:t>
            </a:r>
            <a:endParaRPr lang="es-ES_tradnl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60474" y="2816378"/>
            <a:ext cx="4336472" cy="332118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211383" y="1000496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S_tradnl" sz="1600" dirty="0" smtClean="0">
                <a:latin typeface="Arial" charset="0"/>
                <a:ea typeface="Arial" charset="0"/>
                <a:cs typeface="Arial" charset="0"/>
              </a:rPr>
              <a:t>El diseño </a:t>
            </a:r>
            <a:r>
              <a:rPr lang="es-ES_tradnl" sz="1600" dirty="0">
                <a:latin typeface="Arial" charset="0"/>
                <a:ea typeface="Arial" charset="0"/>
                <a:cs typeface="Arial" charset="0"/>
              </a:rPr>
              <a:t>de nuevos ambientes de aprendizaje debe contemplar el empleo de las TIC acorde de las potencialidades de estos recursos para lograr mayor </a:t>
            </a:r>
            <a:r>
              <a:rPr lang="es-ES_tradnl" sz="1600" dirty="0" smtClean="0">
                <a:latin typeface="Arial" charset="0"/>
                <a:ea typeface="Arial" charset="0"/>
                <a:cs typeface="Arial" charset="0"/>
              </a:rPr>
              <a:t>participación, </a:t>
            </a:r>
            <a:r>
              <a:rPr lang="es-ES_tradnl" sz="1600" dirty="0">
                <a:latin typeface="Arial" charset="0"/>
                <a:ea typeface="Arial" charset="0"/>
                <a:cs typeface="Arial" charset="0"/>
              </a:rPr>
              <a:t>interactividad alumno-contenido de </a:t>
            </a:r>
            <a:r>
              <a:rPr lang="es-ES_tradnl" sz="1600" dirty="0" smtClean="0">
                <a:latin typeface="Arial" charset="0"/>
                <a:ea typeface="Arial" charset="0"/>
                <a:cs typeface="Arial" charset="0"/>
              </a:rPr>
              <a:t>enseñanza </a:t>
            </a:r>
            <a:r>
              <a:rPr lang="es-ES_tradnl" sz="1600" dirty="0">
                <a:latin typeface="Arial" charset="0"/>
                <a:ea typeface="Arial" charset="0"/>
                <a:cs typeface="Arial" charset="0"/>
              </a:rPr>
              <a:t>e </a:t>
            </a:r>
            <a:r>
              <a:rPr lang="es-ES_tradnl" sz="1600" dirty="0" smtClean="0">
                <a:latin typeface="Arial" charset="0"/>
                <a:ea typeface="Arial" charset="0"/>
                <a:cs typeface="Arial" charset="0"/>
              </a:rPr>
              <a:t>interacciona </a:t>
            </a:r>
            <a:r>
              <a:rPr lang="es-ES_tradnl" sz="1600" dirty="0">
                <a:latin typeface="Arial" charset="0"/>
                <a:ea typeface="Arial" charset="0"/>
                <a:cs typeface="Arial" charset="0"/>
              </a:rPr>
              <a:t>alumno-alum- no y alumno-maestro, relaciones de </a:t>
            </a:r>
            <a:r>
              <a:rPr lang="es-ES_tradnl" sz="1600" dirty="0" smtClean="0">
                <a:latin typeface="Arial" charset="0"/>
                <a:ea typeface="Arial" charset="0"/>
                <a:cs typeface="Arial" charset="0"/>
              </a:rPr>
              <a:t>colaboración </a:t>
            </a:r>
            <a:r>
              <a:rPr lang="es-ES_tradnl" sz="1600" dirty="0">
                <a:latin typeface="Arial" charset="0"/>
                <a:ea typeface="Arial" charset="0"/>
                <a:cs typeface="Arial" charset="0"/>
              </a:rPr>
              <a:t>y una </a:t>
            </a:r>
            <a:r>
              <a:rPr lang="es-ES_tradnl" sz="1600" dirty="0" smtClean="0">
                <a:latin typeface="Arial" charset="0"/>
                <a:ea typeface="Arial" charset="0"/>
                <a:cs typeface="Arial" charset="0"/>
              </a:rPr>
              <a:t>función </a:t>
            </a:r>
            <a:r>
              <a:rPr lang="es-ES_tradnl" sz="1600" dirty="0">
                <a:latin typeface="Arial" charset="0"/>
                <a:ea typeface="Arial" charset="0"/>
                <a:cs typeface="Arial" charset="0"/>
              </a:rPr>
              <a:t>del maestro como mediador (Ferreiro, R.2003). </a:t>
            </a:r>
            <a:endParaRPr lang="es-ES_tradnl" sz="1600" dirty="0" smtClean="0">
              <a:latin typeface="Arial" charset="0"/>
              <a:ea typeface="Arial" charset="0"/>
              <a:cs typeface="Arial" charset="0"/>
            </a:endParaRPr>
          </a:p>
          <a:p>
            <a:pPr algn="just"/>
            <a:endParaRPr lang="es-ES_tradnl" sz="16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250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61997" y="3685309"/>
            <a:ext cx="10848109" cy="285403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" y="540327"/>
            <a:ext cx="10848108" cy="326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81396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TotalTime>55</TotalTime>
  <Words>301</Words>
  <Application>Microsoft Macintosh PowerPoint</Application>
  <PresentationFormat>Panorámica</PresentationFormat>
  <Paragraphs>25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2" baseType="lpstr">
      <vt:lpstr>Calibri Light</vt:lpstr>
      <vt:lpstr>Rockwell</vt:lpstr>
      <vt:lpstr>Wingdings</vt:lpstr>
      <vt:lpstr>Arial</vt:lpstr>
      <vt:lpstr>Atlas</vt:lpstr>
      <vt:lpstr>UNIVERSIDAD DEL ISTMO POST GRADO Y DOCENCIA COMUNICACIÓN Y TECNOLOGIA EDUCATIVA  Coral L. Araúz G.</vt:lpstr>
      <vt:lpstr>Presentación de PowerPoint</vt:lpstr>
      <vt:lpstr>PECUALIARIDADES DE LA GENERACIÓN NET</vt:lpstr>
      <vt:lpstr>IMPLICACIONES EDUCATIVAS</vt:lpstr>
      <vt:lpstr>EL ENFOQUE"AEI" </vt:lpstr>
      <vt:lpstr>EL DISEÑO DIDÁCTICO</vt:lpstr>
      <vt:lpstr>Presentación de PowerPoint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coral arauz</dc:creator>
  <cp:lastModifiedBy>coral arauz</cp:lastModifiedBy>
  <cp:revision>5</cp:revision>
  <dcterms:created xsi:type="dcterms:W3CDTF">2018-08-24T17:32:15Z</dcterms:created>
  <dcterms:modified xsi:type="dcterms:W3CDTF">2018-08-24T18:28:06Z</dcterms:modified>
</cp:coreProperties>
</file>