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6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9205-FE79-469D-A08E-AB992E2CCD75}" type="datetimeFigureOut">
              <a:rPr lang="es-PA" smtClean="0"/>
              <a:t>08/24/2018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EF682-CF99-4493-8348-B641202C2AC1}" type="slidenum">
              <a:rPr lang="es-PA" smtClean="0"/>
              <a:t>‹Nº›</a:t>
            </a:fld>
            <a:endParaRPr lang="es-P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289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9205-FE79-469D-A08E-AB992E2CCD75}" type="datetimeFigureOut">
              <a:rPr lang="es-PA" smtClean="0"/>
              <a:t>08/24/2018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EF682-CF99-4493-8348-B641202C2AC1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15399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9205-FE79-469D-A08E-AB992E2CCD75}" type="datetimeFigureOut">
              <a:rPr lang="es-PA" smtClean="0"/>
              <a:t>08/24/2018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EF682-CF99-4493-8348-B641202C2AC1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37124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9205-FE79-469D-A08E-AB992E2CCD75}" type="datetimeFigureOut">
              <a:rPr lang="es-PA" smtClean="0"/>
              <a:t>08/24/2018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EF682-CF99-4493-8348-B641202C2AC1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717157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9205-FE79-469D-A08E-AB992E2CCD75}" type="datetimeFigureOut">
              <a:rPr lang="es-PA" smtClean="0"/>
              <a:t>08/24/2018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EF682-CF99-4493-8348-B641202C2AC1}" type="slidenum">
              <a:rPr lang="es-PA" smtClean="0"/>
              <a:t>‹Nº›</a:t>
            </a:fld>
            <a:endParaRPr lang="es-P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578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9205-FE79-469D-A08E-AB992E2CCD75}" type="datetimeFigureOut">
              <a:rPr lang="es-PA" smtClean="0"/>
              <a:t>08/24/2018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EF682-CF99-4493-8348-B641202C2AC1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974039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9205-FE79-469D-A08E-AB992E2CCD75}" type="datetimeFigureOut">
              <a:rPr lang="es-PA" smtClean="0"/>
              <a:t>08/24/2018</a:t>
            </a:fld>
            <a:endParaRPr lang="es-P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EF682-CF99-4493-8348-B641202C2AC1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999937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9205-FE79-469D-A08E-AB992E2CCD75}" type="datetimeFigureOut">
              <a:rPr lang="es-PA" smtClean="0"/>
              <a:t>08/24/2018</a:t>
            </a:fld>
            <a:endParaRPr lang="es-P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EF682-CF99-4493-8348-B641202C2AC1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047452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9205-FE79-469D-A08E-AB992E2CCD75}" type="datetimeFigureOut">
              <a:rPr lang="es-PA" smtClean="0"/>
              <a:t>08/24/2018</a:t>
            </a:fld>
            <a:endParaRPr lang="es-P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P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EF682-CF99-4493-8348-B641202C2AC1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17315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6359205-FE79-469D-A08E-AB992E2CCD75}" type="datetimeFigureOut">
              <a:rPr lang="es-PA" smtClean="0"/>
              <a:t>08/24/2018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2EF682-CF99-4493-8348-B641202C2AC1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247502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9205-FE79-469D-A08E-AB992E2CCD75}" type="datetimeFigureOut">
              <a:rPr lang="es-PA" smtClean="0"/>
              <a:t>08/24/2018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EF682-CF99-4493-8348-B641202C2AC1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799253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6359205-FE79-469D-A08E-AB992E2CCD75}" type="datetimeFigureOut">
              <a:rPr lang="es-PA" smtClean="0"/>
              <a:t>08/24/2018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F2EF682-CF99-4493-8348-B641202C2AC1}" type="slidenum">
              <a:rPr lang="es-PA" smtClean="0"/>
              <a:t>‹Nº›</a:t>
            </a:fld>
            <a:endParaRPr lang="es-P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3763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588397"/>
            <a:ext cx="9144000" cy="2921566"/>
          </a:xfrm>
        </p:spPr>
        <p:txBody>
          <a:bodyPr>
            <a:normAutofit fontScale="90000"/>
          </a:bodyPr>
          <a:lstStyle/>
          <a:p>
            <a:pPr algn="ctr"/>
            <a:r>
              <a:rPr lang="es-US" sz="5400" b="1" dirty="0" smtClean="0"/>
              <a:t/>
            </a:r>
            <a:br>
              <a:rPr lang="es-US" sz="5400" b="1" dirty="0" smtClean="0"/>
            </a:br>
            <a:r>
              <a:rPr lang="es-US" b="1" dirty="0"/>
              <a:t/>
            </a:r>
            <a:br>
              <a:rPr lang="es-US" b="1" dirty="0"/>
            </a:br>
            <a:r>
              <a:rPr lang="es-US" b="1" dirty="0" smtClean="0"/>
              <a:t/>
            </a:r>
            <a:br>
              <a:rPr lang="es-US" b="1" dirty="0" smtClean="0"/>
            </a:br>
            <a:r>
              <a:rPr lang="es-US" b="1" dirty="0"/>
              <a:t/>
            </a:r>
            <a:br>
              <a:rPr lang="es-US" b="1" dirty="0"/>
            </a:br>
            <a:r>
              <a:rPr lang="es-US" b="1" dirty="0" smtClean="0"/>
              <a:t/>
            </a:r>
            <a:br>
              <a:rPr lang="es-US" b="1" dirty="0" smtClean="0"/>
            </a:br>
            <a:r>
              <a:rPr lang="es-US" b="1" dirty="0"/>
              <a:t/>
            </a:r>
            <a:br>
              <a:rPr lang="es-US" b="1" dirty="0"/>
            </a:br>
            <a:r>
              <a:rPr lang="es-US" b="1" dirty="0" smtClean="0"/>
              <a:t/>
            </a:r>
            <a:br>
              <a:rPr lang="es-US" b="1" dirty="0" smtClean="0"/>
            </a:br>
            <a:r>
              <a:rPr lang="es-US" b="1" dirty="0" smtClean="0"/>
              <a:t/>
            </a:r>
            <a:br>
              <a:rPr lang="es-US" b="1" dirty="0" smtClean="0"/>
            </a:br>
            <a:r>
              <a:rPr lang="es-US" b="1" dirty="0"/>
              <a:t/>
            </a:r>
            <a:br>
              <a:rPr lang="es-US" b="1" dirty="0"/>
            </a:br>
            <a:r>
              <a:rPr lang="es-US" b="1" dirty="0" smtClean="0"/>
              <a:t/>
            </a:r>
            <a:br>
              <a:rPr lang="es-US" b="1" dirty="0" smtClean="0"/>
            </a:br>
            <a:r>
              <a:rPr lang="es-US" b="1" dirty="0"/>
              <a:t/>
            </a:r>
            <a:br>
              <a:rPr lang="es-US" b="1" dirty="0"/>
            </a:br>
            <a:r>
              <a:rPr lang="es-US" b="1" dirty="0" smtClean="0"/>
              <a:t/>
            </a:r>
            <a:br>
              <a:rPr lang="es-US" b="1" dirty="0" smtClean="0"/>
            </a:br>
            <a:r>
              <a:rPr lang="es-US" b="1" dirty="0" smtClean="0"/>
              <a:t/>
            </a:r>
            <a:br>
              <a:rPr lang="es-US" b="1" dirty="0" smtClean="0"/>
            </a:br>
            <a:r>
              <a:rPr lang="es-US" b="1" dirty="0" smtClean="0"/>
              <a:t/>
            </a:r>
            <a:br>
              <a:rPr lang="es-US" b="1" dirty="0" smtClean="0"/>
            </a:br>
            <a:r>
              <a:rPr lang="es-US" b="1" dirty="0"/>
              <a:t/>
            </a:r>
            <a:br>
              <a:rPr lang="es-US" b="1" dirty="0"/>
            </a:br>
            <a:r>
              <a:rPr lang="es-US" b="1" dirty="0" smtClean="0"/>
              <a:t/>
            </a:r>
            <a:br>
              <a:rPr lang="es-US" b="1" dirty="0" smtClean="0"/>
            </a:br>
            <a:r>
              <a:rPr lang="es-US" b="1" dirty="0"/>
              <a:t/>
            </a:r>
            <a:br>
              <a:rPr lang="es-US" b="1" dirty="0"/>
            </a:br>
            <a:r>
              <a:rPr lang="es-US" b="1" dirty="0" smtClean="0"/>
              <a:t/>
            </a:r>
            <a:br>
              <a:rPr lang="es-US" b="1" dirty="0" smtClean="0"/>
            </a:br>
            <a:r>
              <a:rPr lang="es-US" b="1" dirty="0"/>
              <a:t/>
            </a:r>
            <a:br>
              <a:rPr lang="es-US" b="1" dirty="0"/>
            </a:br>
            <a:r>
              <a:rPr lang="es-US" b="1" dirty="0" smtClean="0"/>
              <a:t/>
            </a:r>
            <a:br>
              <a:rPr lang="es-US" b="1" dirty="0" smtClean="0"/>
            </a:br>
            <a:r>
              <a:rPr lang="es-US" b="1" dirty="0"/>
              <a:t/>
            </a:r>
            <a:br>
              <a:rPr lang="es-US" b="1" dirty="0"/>
            </a:br>
            <a:r>
              <a:rPr lang="es-US" b="1" dirty="0" smtClean="0"/>
              <a:t/>
            </a:r>
            <a:br>
              <a:rPr lang="es-US" b="1" dirty="0" smtClean="0"/>
            </a:br>
            <a:r>
              <a:rPr lang="es-US" b="1" dirty="0"/>
              <a:t/>
            </a:r>
            <a:br>
              <a:rPr lang="es-US" b="1" dirty="0"/>
            </a:br>
            <a:r>
              <a:rPr lang="es-US" b="1" dirty="0" smtClean="0">
                <a:latin typeface="Brush Script Std" panose="03060802040607070404" pitchFamily="66" charset="0"/>
              </a:rPr>
              <a:t>M</a:t>
            </a:r>
            <a:r>
              <a:rPr lang="es-US" sz="4900" b="1" dirty="0" smtClean="0">
                <a:latin typeface="Brush Script Std" panose="03060802040607070404" pitchFamily="66" charset="0"/>
              </a:rPr>
              <a:t>as Allá del Salón de Clases : los nuevos momentos de aprendizaje</a:t>
            </a:r>
            <a:r>
              <a:rPr lang="es-US" b="1" dirty="0" smtClean="0">
                <a:solidFill>
                  <a:srgbClr val="C00000"/>
                </a:solidFill>
                <a:latin typeface="Brush Script Std" panose="03060802040607070404" pitchFamily="66" charset="0"/>
              </a:rPr>
              <a:t/>
            </a:r>
            <a:br>
              <a:rPr lang="es-US" b="1" dirty="0" smtClean="0">
                <a:solidFill>
                  <a:srgbClr val="C00000"/>
                </a:solidFill>
                <a:latin typeface="Brush Script Std" panose="03060802040607070404" pitchFamily="66" charset="0"/>
              </a:rPr>
            </a:br>
            <a:r>
              <a:rPr lang="es-US" b="1" dirty="0">
                <a:latin typeface="Brush Script Std" panose="03060802040607070404" pitchFamily="66" charset="0"/>
              </a:rPr>
              <a:t/>
            </a:r>
            <a:br>
              <a:rPr lang="es-US" b="1" dirty="0">
                <a:latin typeface="Brush Script Std" panose="03060802040607070404" pitchFamily="66" charset="0"/>
              </a:rPr>
            </a:br>
            <a:endParaRPr lang="es-PA" sz="3600" b="1" dirty="0">
              <a:latin typeface="Brush Script Std" panose="03060802040607070404" pitchFamily="66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US" b="1" dirty="0" smtClean="0">
                <a:latin typeface="Brush Script Std" panose="03060802040607070404" pitchFamily="66" charset="0"/>
              </a:rPr>
              <a:t>    por </a:t>
            </a:r>
            <a:r>
              <a:rPr lang="es-US" b="1" dirty="0">
                <a:latin typeface="Brush Script Std" panose="03060802040607070404" pitchFamily="66" charset="0"/>
              </a:rPr>
              <a:t>Ana Velarde</a:t>
            </a:r>
            <a:endParaRPr lang="es-PA" dirty="0"/>
          </a:p>
        </p:txBody>
      </p:sp>
      <p:pic>
        <p:nvPicPr>
          <p:cNvPr id="7" name="Picture 10" descr="Resultado de imagen para generacion n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043" y="2250219"/>
            <a:ext cx="3363402" cy="3792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7745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A" b="1" dirty="0" smtClean="0"/>
              <a:t>LA PRUEBA "AEI"</a:t>
            </a:r>
            <a:endParaRPr lang="es-PA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06631" y="2686639"/>
            <a:ext cx="10407302" cy="4802957"/>
          </a:xfrm>
        </p:spPr>
        <p:txBody>
          <a:bodyPr/>
          <a:lstStyle/>
          <a:p>
            <a:pPr algn="just"/>
            <a:r>
              <a:rPr lang="es-US" dirty="0"/>
              <a:t>Las respuestas a las preguntas de la Prueba AEI, nos pueden ayudar a </a:t>
            </a:r>
            <a:r>
              <a:rPr lang="es-US" dirty="0" smtClean="0"/>
              <a:t>crear una </a:t>
            </a:r>
            <a:r>
              <a:rPr lang="es-US" dirty="0"/>
              <a:t>situación de aprendizaje centrada en el alumno, en su estudio independiente </a:t>
            </a:r>
            <a:r>
              <a:rPr lang="es-US" dirty="0" smtClean="0"/>
              <a:t>yen </a:t>
            </a:r>
            <a:r>
              <a:rPr lang="es-US" dirty="0"/>
              <a:t>un aprendizaje cooperativo empleando tecnología. De hecho la Prueba </a:t>
            </a:r>
            <a:r>
              <a:rPr lang="es-US" dirty="0" smtClean="0"/>
              <a:t>consiste en </a:t>
            </a:r>
            <a:r>
              <a:rPr lang="es-US" dirty="0"/>
              <a:t>un conjunto de preguntas a contestarse a partir del Enfoque AEI que </a:t>
            </a:r>
            <a:r>
              <a:rPr lang="es-US" dirty="0" smtClean="0"/>
              <a:t>promueve una </a:t>
            </a:r>
            <a:r>
              <a:rPr lang="es-US" dirty="0"/>
              <a:t>reflexión para una mejor práctica educativa. Entre otros aspectos la </a:t>
            </a:r>
            <a:r>
              <a:rPr lang="es-US" dirty="0" smtClean="0"/>
              <a:t>Prueba </a:t>
            </a:r>
            <a:r>
              <a:rPr lang="es-PA" dirty="0" smtClean="0"/>
              <a:t>contempla:</a:t>
            </a:r>
          </a:p>
          <a:p>
            <a:pPr algn="just"/>
            <a:r>
              <a:rPr lang="es-US" dirty="0"/>
              <a:t>El diseño de nuevos ambientes de </a:t>
            </a:r>
            <a:r>
              <a:rPr lang="es-US" dirty="0" smtClean="0"/>
              <a:t>aprendizaje</a:t>
            </a:r>
          </a:p>
          <a:p>
            <a:r>
              <a:rPr lang="es-US" dirty="0"/>
              <a:t>La finalidad es optimizar todos los componentes del proceso de</a:t>
            </a:r>
          </a:p>
          <a:p>
            <a:r>
              <a:rPr lang="es-US" dirty="0"/>
              <a:t>aprendizaje-enseñanza, en aras de la formación del estudiante.</a:t>
            </a:r>
            <a:endParaRPr lang="es-PA" dirty="0"/>
          </a:p>
        </p:txBody>
      </p:sp>
      <p:pic>
        <p:nvPicPr>
          <p:cNvPr id="11266" name="Picture 2" descr="Resultado de imagen para las tics en la educac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28" y="790239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5451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A"/>
          </a:p>
        </p:txBody>
      </p:sp>
      <p:pic>
        <p:nvPicPr>
          <p:cNvPr id="10242" name="Picture 2" descr="Resultado de imagen para las tics en la educaci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516" y="0"/>
            <a:ext cx="11346511" cy="6066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823274" y="3182714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US" dirty="0">
                <a:latin typeface="TimesNewRoman"/>
              </a:rPr>
              <a:t>Los retos son varios, más de índole pedagógico que tecnológico. El reto </a:t>
            </a:r>
            <a:r>
              <a:rPr lang="es-US" dirty="0" smtClean="0">
                <a:latin typeface="TimesNewRoman"/>
              </a:rPr>
              <a:t>mayores </a:t>
            </a:r>
            <a:r>
              <a:rPr lang="es-US" dirty="0">
                <a:latin typeface="TimesNewRoman"/>
              </a:rPr>
              <a:t>hacer posible que ese producto del ingenio humano, lejos de convertirse en un</a:t>
            </a:r>
          </a:p>
          <a:p>
            <a:pPr algn="just"/>
            <a:r>
              <a:rPr lang="es-US" dirty="0">
                <a:latin typeface="TimesNewRoman"/>
              </a:rPr>
              <a:t>boomerang contra su propia inteligencia y creatividad, permita el despliegue </a:t>
            </a:r>
            <a:r>
              <a:rPr lang="es-US" dirty="0" smtClean="0">
                <a:latin typeface="TimesNewRoman"/>
              </a:rPr>
              <a:t>de sus </a:t>
            </a:r>
            <a:r>
              <a:rPr lang="es-US" dirty="0">
                <a:latin typeface="TimesNewRoman"/>
              </a:rPr>
              <a:t>potencialidades primordiales: la de pensar y sentir, crear e innovar, descubrir </a:t>
            </a:r>
            <a:r>
              <a:rPr lang="es-US" dirty="0" smtClean="0">
                <a:latin typeface="TimesNewRoman"/>
              </a:rPr>
              <a:t>y</a:t>
            </a:r>
            <a:r>
              <a:rPr lang="es-PA" dirty="0" smtClean="0">
                <a:latin typeface="TimesNewRoman"/>
              </a:rPr>
              <a:t>transformar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3776983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US" dirty="0" smtClean="0">
                <a:latin typeface="Brush Script Std" panose="03060802040607070404" pitchFamily="66" charset="0"/>
              </a:rPr>
              <a:t>CONOCEREMOS ACERCA DE :</a:t>
            </a:r>
            <a:endParaRPr lang="es-PA" dirty="0">
              <a:latin typeface="Brush Script Std" panose="03060802040607070404" pitchFamily="66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41705" y="1573346"/>
            <a:ext cx="10058400" cy="4023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US" dirty="0" smtClean="0"/>
              <a:t>Aspectos conceptuales implicados en una investigación dedicada a probar en la práctica escolar las ventajas de los nuevos ambientes de aprendizajes como forma de organizar el proceso de enseñanza para educar a la generación net.</a:t>
            </a:r>
          </a:p>
          <a:p>
            <a:pPr algn="just"/>
            <a:endParaRPr lang="es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US" dirty="0" smtClean="0"/>
              <a:t>Se </a:t>
            </a:r>
            <a:r>
              <a:rPr lang="es-US" dirty="0"/>
              <a:t>enfatizan los retos que se presentan al </a:t>
            </a:r>
            <a:r>
              <a:rPr lang="es-US" dirty="0" smtClean="0"/>
              <a:t>emplear las </a:t>
            </a:r>
            <a:r>
              <a:rPr lang="es-US" dirty="0"/>
              <a:t>TIC en la educación y se presenta el Enfoque y Prueba AEI como instrumentos en que se </a:t>
            </a:r>
            <a:r>
              <a:rPr lang="es-US" dirty="0" err="1" smtClean="0"/>
              <a:t>operacionalizan,las</a:t>
            </a:r>
            <a:r>
              <a:rPr lang="es-US" dirty="0" smtClean="0"/>
              <a:t> </a:t>
            </a:r>
            <a:r>
              <a:rPr lang="es-US" dirty="0"/>
              <a:t>variables más importantes a tener presentes, y que constituyen en la práctica un instrumento </a:t>
            </a:r>
            <a:r>
              <a:rPr lang="es-US" dirty="0" smtClean="0"/>
              <a:t>de acción </a:t>
            </a:r>
            <a:r>
              <a:rPr lang="es-US" dirty="0"/>
              <a:t>para la introducción e integración de las TIC en los procesos de enseñanza y aprendizaje</a:t>
            </a:r>
            <a:endParaRPr lang="es-PA" dirty="0"/>
          </a:p>
        </p:txBody>
      </p:sp>
      <p:sp>
        <p:nvSpPr>
          <p:cNvPr id="6" name="AutoShape 2" descr="Resultado de imagen para generacion net"/>
          <p:cNvSpPr>
            <a:spLocks noChangeAspect="1" noChangeArrowheads="1"/>
          </p:cNvSpPr>
          <p:nvPr/>
        </p:nvSpPr>
        <p:spPr bwMode="auto">
          <a:xfrm>
            <a:off x="5745342" y="325074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A"/>
          </a:p>
        </p:txBody>
      </p:sp>
      <p:sp>
        <p:nvSpPr>
          <p:cNvPr id="7" name="AutoShape 4" descr="Resultado de imagen para generacion ne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A"/>
          </a:p>
        </p:txBody>
      </p:sp>
      <p:sp>
        <p:nvSpPr>
          <p:cNvPr id="12" name="AutoShape 8" descr="Resultado de imagen para generacion 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677010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generacion ne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844" y="689951"/>
            <a:ext cx="8876134" cy="5678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3793958" y="32840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US" dirty="0">
                <a:latin typeface="TimesNewRoman"/>
              </a:rPr>
              <a:t>Generación net, nuevos ambientes de aprendizajes, TIC, internet, software educativo, hipermedia,</a:t>
            </a:r>
          </a:p>
          <a:p>
            <a:r>
              <a:rPr lang="es-PA" dirty="0">
                <a:latin typeface="TimesNewRoman"/>
              </a:rPr>
              <a:t>hipertexto, simuladores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1447859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Resultado de imagen para las tics en la educac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234" y="2313829"/>
            <a:ext cx="8554492" cy="285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37037" y="-96354"/>
            <a:ext cx="10058400" cy="1450757"/>
          </a:xfrm>
        </p:spPr>
        <p:txBody>
          <a:bodyPr/>
          <a:lstStyle/>
          <a:p>
            <a:pPr algn="ctr"/>
            <a:r>
              <a:rPr lang="es-US" b="1" dirty="0" smtClean="0"/>
              <a:t>La sociedad contemporánea se caracteriza por la tecnología</a:t>
            </a:r>
            <a:endParaRPr lang="es-PA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37037" y="1354403"/>
            <a:ext cx="10058400" cy="467268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PA" dirty="0" smtClean="0"/>
              <a:t>El</a:t>
            </a:r>
            <a:r>
              <a:rPr lang="es-US" dirty="0" smtClean="0"/>
              <a:t>siglo </a:t>
            </a:r>
            <a:r>
              <a:rPr lang="es-US" dirty="0"/>
              <a:t>XX le aportó a la sociedad entre otras cosas la aceleración del cambio tecnológico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US" dirty="0"/>
              <a:t>y como parte del mismo, la extraordinaria revolución en la informática 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PA" dirty="0"/>
              <a:t>en las comunicaciones</a:t>
            </a:r>
            <a:r>
              <a:rPr lang="es-PA" dirty="0" smtClean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s-US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s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s-US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s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s-US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s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s-US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s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s-US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US" dirty="0" smtClean="0"/>
              <a:t>Las </a:t>
            </a:r>
            <a:r>
              <a:rPr lang="es-US" dirty="0"/>
              <a:t>tecnologías de la información y de las comunicaciones conocidas como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PA" dirty="0" smtClean="0"/>
              <a:t>TIC, promueve una influencia trascendental en sus vidas y  forma ciudadanos en avanzada.</a:t>
            </a:r>
            <a:endParaRPr lang="es-PA" dirty="0"/>
          </a:p>
        </p:txBody>
      </p:sp>
      <p:sp>
        <p:nvSpPr>
          <p:cNvPr id="8" name="AutoShape 2" descr="Resultado de imagen para las tics en la educac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961131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US" b="1" dirty="0" smtClean="0"/>
              <a:t>PECULIARIDADES DE LA GENERACIÓN NET</a:t>
            </a:r>
            <a:endParaRPr lang="es-PA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6720304"/>
              </p:ext>
            </p:extLst>
          </p:nvPr>
        </p:nvGraphicFramePr>
        <p:xfrm>
          <a:off x="1096963" y="1846263"/>
          <a:ext cx="10058400" cy="4345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8400"/>
              </a:tblGrid>
              <a:tr h="400072">
                <a:tc>
                  <a:txBody>
                    <a:bodyPr/>
                    <a:lstStyle/>
                    <a:p>
                      <a:r>
                        <a:rPr lang="es-US" dirty="0" smtClean="0"/>
                        <a:t>Los miembros de esta generación:</a:t>
                      </a:r>
                      <a:endParaRPr lang="es-PA" dirty="0"/>
                    </a:p>
                  </a:txBody>
                  <a:tcPr/>
                </a:tc>
              </a:tr>
              <a:tr h="3945918">
                <a:tc>
                  <a:txBody>
                    <a:bodyPr/>
                    <a:lstStyle/>
                    <a:p>
                      <a:r>
                        <a:rPr lang="es-P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 tecnofílicos.</a:t>
                      </a:r>
                    </a:p>
                    <a:p>
                      <a:r>
                        <a:rPr lang="es-P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Siente una atracción a</a:t>
                      </a:r>
                      <a:r>
                        <a:rPr lang="es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veces sin medida por todo lo relacionado con las nuevas tecnologías, por conocerlas,</a:t>
                      </a:r>
                      <a:r>
                        <a:rPr lang="es-P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emplearlas y poseerlas.</a:t>
                      </a:r>
                    </a:p>
                    <a:p>
                      <a:r>
                        <a:rPr lang="es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perciben que con las TIC es posible la satisfacción de sus necesidades de entretenimiento y diversión, comunicación, información por qué no lo sería posible también, de formación.</a:t>
                      </a:r>
                    </a:p>
                    <a:p>
                      <a:r>
                        <a:rPr lang="es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poseen una asombrosa capacidad de adaptación en toda actividad que implica el empleo de las TIC, en particular la computadora y el internet.</a:t>
                      </a:r>
                    </a:p>
                    <a:p>
                      <a:r>
                        <a:rPr lang="es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los nets se caracteriza por un desbordante "apetito</a:t>
                      </a:r>
                    </a:p>
                    <a:p>
                      <a:r>
                        <a:rPr lang="es-P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por lo nuevo".</a:t>
                      </a:r>
                    </a:p>
                    <a:p>
                      <a:r>
                        <a:rPr lang="es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 empleo de la computadora y el internet propicia por ejemplo la actividad independiente, la </a:t>
                      </a:r>
                      <a:r>
                        <a:rPr lang="es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bservación</a:t>
                      </a:r>
                      <a:r>
                        <a:rPr lang="es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la exploración y la búsqueda, la comparación, la selección, el ordenamiento y la clasificación, todo esto como parte de un proceso: el procesamiento de la información y con el toda una serie de operaciones mentales como el análisis y la síntesis, y la abstracción y la generalización.</a:t>
                      </a:r>
                      <a:endParaRPr lang="es-P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5655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Resultado de imagen para las tics en la educaci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89" y="1570383"/>
            <a:ext cx="2626233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A" dirty="0" smtClean="0"/>
              <a:t>IMPLICACIONES EDUCATIVAS</a:t>
            </a:r>
            <a:endParaRPr lang="es-PA" dirty="0"/>
          </a:p>
        </p:txBody>
      </p:sp>
      <p:sp>
        <p:nvSpPr>
          <p:cNvPr id="4" name="Rectángulo 3"/>
          <p:cNvSpPr/>
          <p:nvPr/>
        </p:nvSpPr>
        <p:spPr>
          <a:xfrm>
            <a:off x="2886323" y="2194560"/>
            <a:ext cx="625767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US" dirty="0">
                <a:latin typeface="Arial" panose="020B0604020202020204" pitchFamily="34" charset="0"/>
                <a:cs typeface="Arial" panose="020B0604020202020204" pitchFamily="34" charset="0"/>
              </a:rPr>
              <a:t>Se requiere del empleo de las TIC en la educación de la generación </a:t>
            </a:r>
            <a:r>
              <a:rPr lang="es-US" dirty="0" smtClean="0">
                <a:latin typeface="Arial" panose="020B0604020202020204" pitchFamily="34" charset="0"/>
                <a:cs typeface="Arial" panose="020B0604020202020204" pitchFamily="34" charset="0"/>
              </a:rPr>
              <a:t>net.</a:t>
            </a:r>
          </a:p>
          <a:p>
            <a:pPr algn="just"/>
            <a:r>
              <a:rPr lang="es-US" dirty="0">
                <a:latin typeface="Arial" panose="020B0604020202020204" pitchFamily="34" charset="0"/>
                <a:cs typeface="Arial" panose="020B0604020202020204" pitchFamily="34" charset="0"/>
              </a:rPr>
              <a:t>Las TIC propician nuevas formas de aprender que, por </a:t>
            </a:r>
            <a:r>
              <a:rPr lang="es-US" dirty="0" smtClean="0">
                <a:latin typeface="Arial" panose="020B0604020202020204" pitchFamily="34" charset="0"/>
                <a:cs typeface="Arial" panose="020B0604020202020204" pitchFamily="34" charset="0"/>
              </a:rPr>
              <a:t>supuesto</a:t>
            </a:r>
            <a:r>
              <a:rPr lang="es-US" dirty="0">
                <a:latin typeface="Arial" panose="020B0604020202020204" pitchFamily="34" charset="0"/>
                <a:cs typeface="Arial" panose="020B0604020202020204" pitchFamily="34" charset="0"/>
              </a:rPr>
              <a:t>, no </a:t>
            </a:r>
            <a:r>
              <a:rPr lang="es-US" dirty="0" smtClean="0">
                <a:latin typeface="Arial" panose="020B0604020202020204" pitchFamily="34" charset="0"/>
                <a:cs typeface="Arial" panose="020B0604020202020204" pitchFamily="34" charset="0"/>
              </a:rPr>
              <a:t>sustituyen a </a:t>
            </a:r>
            <a:r>
              <a:rPr lang="es-US" dirty="0">
                <a:latin typeface="Arial" panose="020B0604020202020204" pitchFamily="34" charset="0"/>
                <a:cs typeface="Arial" panose="020B0604020202020204" pitchFamily="34" charset="0"/>
              </a:rPr>
              <a:t>las tradicionales, lo que hacen es ampliar y enriquecer las posibilidades de </a:t>
            </a:r>
            <a:r>
              <a:rPr lang="es-US" dirty="0" smtClean="0">
                <a:latin typeface="Arial" panose="020B0604020202020204" pitchFamily="34" charset="0"/>
                <a:cs typeface="Arial" panose="020B0604020202020204" pitchFamily="34" charset="0"/>
              </a:rPr>
              <a:t>educación.</a:t>
            </a:r>
          </a:p>
          <a:p>
            <a:endParaRPr lang="es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US" dirty="0" smtClean="0">
                <a:latin typeface="Arial" panose="020B0604020202020204" pitchFamily="34" charset="0"/>
                <a:cs typeface="Arial" panose="020B0604020202020204" pitchFamily="34" charset="0"/>
              </a:rPr>
              <a:t>Usamos </a:t>
            </a:r>
            <a:r>
              <a:rPr lang="es-US" dirty="0">
                <a:latin typeface="Arial" panose="020B0604020202020204" pitchFamily="34" charset="0"/>
                <a:cs typeface="Arial" panose="020B0604020202020204" pitchFamily="34" charset="0"/>
              </a:rPr>
              <a:t>los recursos, tanto los </a:t>
            </a:r>
            <a:r>
              <a:rPr lang="es-US" dirty="0" smtClean="0">
                <a:latin typeface="Arial" panose="020B0604020202020204" pitchFamily="34" charset="0"/>
                <a:cs typeface="Arial" panose="020B0604020202020204" pitchFamily="34" charset="0"/>
              </a:rPr>
              <a:t>recientes como </a:t>
            </a:r>
            <a:r>
              <a:rPr lang="es-US" dirty="0">
                <a:latin typeface="Arial" panose="020B0604020202020204" pitchFamily="34" charset="0"/>
                <a:cs typeface="Arial" panose="020B0604020202020204" pitchFamily="34" charset="0"/>
              </a:rPr>
              <a:t>los que no lo son, en su combinación e integración, en el respeto a su </a:t>
            </a:r>
            <a:r>
              <a:rPr lang="es-US" dirty="0" smtClean="0">
                <a:latin typeface="Arial" panose="020B0604020202020204" pitchFamily="34" charset="0"/>
                <a:cs typeface="Arial" panose="020B0604020202020204" pitchFamily="34" charset="0"/>
              </a:rPr>
              <a:t>código propio </a:t>
            </a:r>
            <a:r>
              <a:rPr lang="es-US" dirty="0">
                <a:latin typeface="Arial" panose="020B0604020202020204" pitchFamily="34" charset="0"/>
                <a:cs typeface="Arial" panose="020B0604020202020204" pitchFamily="34" charset="0"/>
              </a:rPr>
              <a:t>de comunicación y sobre todo en el empleo pedagógico, didáctico, </a:t>
            </a:r>
            <a:r>
              <a:rPr lang="es-US" dirty="0" smtClean="0">
                <a:latin typeface="Arial" panose="020B0604020202020204" pitchFamily="34" charset="0"/>
                <a:cs typeface="Arial" panose="020B0604020202020204" pitchFamily="34" charset="0"/>
              </a:rPr>
              <a:t>que hacemos </a:t>
            </a:r>
            <a:r>
              <a:rPr lang="es-US" dirty="0">
                <a:latin typeface="Arial" panose="020B0604020202020204" pitchFamily="34" charset="0"/>
                <a:cs typeface="Arial" panose="020B0604020202020204" pitchFamily="34" charset="0"/>
              </a:rPr>
              <a:t>de cada uno y de todos, integrados como un sistema.</a:t>
            </a:r>
            <a:endParaRPr lang="es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4281568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b="1" dirty="0"/>
              <a:t>Los nuevos ambientes de aprendizajes</a:t>
            </a:r>
            <a:endParaRPr lang="es-PA" dirty="0"/>
          </a:p>
        </p:txBody>
      </p:sp>
      <p:pic>
        <p:nvPicPr>
          <p:cNvPr id="7170" name="Picture 2" descr="Resultado de imagen para las tics en la educaci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550" y="1923299"/>
            <a:ext cx="2489450" cy="1651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4211053" y="1989221"/>
            <a:ext cx="6801852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S" sz="2000" dirty="0">
                <a:latin typeface="TimesNewRoman"/>
              </a:rPr>
              <a:t>son una forma de organizar el proceso de enseñanza </a:t>
            </a:r>
            <a:r>
              <a:rPr lang="es-US" sz="2000" dirty="0" smtClean="0">
                <a:latin typeface="TimesNewRoman"/>
              </a:rPr>
              <a:t>presencial y </a:t>
            </a:r>
            <a:r>
              <a:rPr lang="es-US" sz="2000" dirty="0">
                <a:latin typeface="TimesNewRoman"/>
              </a:rPr>
              <a:t>a distancia que implica el empleo de </a:t>
            </a:r>
            <a:r>
              <a:rPr lang="es-US" sz="2000" dirty="0" smtClean="0">
                <a:latin typeface="TimesNewRoman"/>
              </a:rPr>
              <a:t>tecnología.</a:t>
            </a:r>
          </a:p>
          <a:p>
            <a:endParaRPr lang="es-US" sz="2000" dirty="0">
              <a:latin typeface="TimesNewRoman"/>
            </a:endParaRPr>
          </a:p>
          <a:p>
            <a:endParaRPr lang="es-US" sz="2000" dirty="0" smtClean="0">
              <a:latin typeface="TimesNewRoman"/>
            </a:endParaRPr>
          </a:p>
          <a:p>
            <a:endParaRPr lang="es-US" sz="2000" dirty="0">
              <a:latin typeface="TimesNewRoman"/>
            </a:endParaRPr>
          </a:p>
          <a:p>
            <a:pPr algn="just"/>
            <a:r>
              <a:rPr lang="es-PA" sz="2000" dirty="0"/>
              <a:t>Forma de organización </a:t>
            </a:r>
            <a:r>
              <a:rPr lang="es-PA" sz="2000" dirty="0" smtClean="0"/>
              <a:t>centrada</a:t>
            </a:r>
            <a:r>
              <a:rPr lang="es-US" sz="2000" dirty="0" smtClean="0"/>
              <a:t>en </a:t>
            </a:r>
            <a:r>
              <a:rPr lang="es-US" sz="2000" dirty="0"/>
              <a:t>el alumno que fomenta su auto aprendizaje, la construcción social de </a:t>
            </a:r>
            <a:r>
              <a:rPr lang="es-US" sz="2000" dirty="0" smtClean="0"/>
              <a:t>su conocimiento</a:t>
            </a:r>
            <a:r>
              <a:rPr lang="es-US" sz="2000" dirty="0"/>
              <a:t>, y como parte de este proceso, el desarrollo de su pensamiento </a:t>
            </a:r>
            <a:r>
              <a:rPr lang="es-US" sz="2000" dirty="0" smtClean="0"/>
              <a:t>crítico y </a:t>
            </a:r>
            <a:r>
              <a:rPr lang="es-US" sz="2000" dirty="0"/>
              <a:t>creativo mediante el trabajo en equipo y con las TIC seleccionadas como </a:t>
            </a:r>
            <a:r>
              <a:rPr lang="es-US" sz="2000" dirty="0" smtClean="0"/>
              <a:t>idóneas por </a:t>
            </a:r>
            <a:r>
              <a:rPr lang="es-US" sz="2000" dirty="0"/>
              <a:t>la naturaleza del contenido y los objetivo en pos de su formación </a:t>
            </a:r>
            <a:r>
              <a:rPr lang="es-US" sz="2000" dirty="0" smtClean="0"/>
              <a:t>como</a:t>
            </a:r>
            <a:r>
              <a:rPr lang="es-PA" sz="2000" dirty="0" smtClean="0"/>
              <a:t>ciudadano</a:t>
            </a:r>
            <a:r>
              <a:rPr lang="es-PA" sz="2000" dirty="0"/>
              <a:t>.</a:t>
            </a:r>
            <a:endParaRPr lang="es-US" sz="2000" dirty="0" smtClean="0">
              <a:latin typeface="TimesNewRoman"/>
            </a:endParaRPr>
          </a:p>
          <a:p>
            <a:endParaRPr lang="es-US" dirty="0">
              <a:latin typeface="TimesNewRoman"/>
            </a:endParaRPr>
          </a:p>
          <a:p>
            <a:endParaRPr lang="es-US" dirty="0" smtClean="0">
              <a:latin typeface="TimesNewRoman"/>
            </a:endParaRPr>
          </a:p>
          <a:p>
            <a:endParaRPr lang="es-US" dirty="0">
              <a:latin typeface="TimesNewRoman"/>
            </a:endParaRPr>
          </a:p>
          <a:p>
            <a:endParaRPr lang="es-US" dirty="0" smtClean="0">
              <a:latin typeface="TimesNewRoman"/>
            </a:endParaRPr>
          </a:p>
          <a:p>
            <a:endParaRPr lang="es-US" dirty="0">
              <a:latin typeface="TimesNewRoman"/>
            </a:endParaRPr>
          </a:p>
          <a:p>
            <a:endParaRPr lang="es-US" dirty="0" smtClean="0">
              <a:latin typeface="TimesNewRoman"/>
            </a:endParaRPr>
          </a:p>
          <a:p>
            <a:endParaRPr lang="es-US" dirty="0">
              <a:latin typeface="TimesNewRoman"/>
            </a:endParaRPr>
          </a:p>
          <a:p>
            <a:endParaRPr lang="es-US" dirty="0" smtClean="0">
              <a:latin typeface="TimesNewRoman"/>
            </a:endParaRPr>
          </a:p>
          <a:p>
            <a:endParaRPr lang="es-US" dirty="0">
              <a:latin typeface="TimesNewRoman"/>
            </a:endParaRPr>
          </a:p>
          <a:p>
            <a:endParaRPr lang="es-US" dirty="0" smtClean="0">
              <a:latin typeface="TimesNewRoman"/>
            </a:endParaRPr>
          </a:p>
          <a:p>
            <a:endParaRPr lang="es-US" dirty="0">
              <a:latin typeface="TimesNewRoman"/>
            </a:endParaRPr>
          </a:p>
          <a:p>
            <a:endParaRPr lang="es-US" dirty="0" smtClean="0">
              <a:latin typeface="TimesNewRoman"/>
            </a:endParaRPr>
          </a:p>
          <a:p>
            <a:endParaRPr lang="es-US" dirty="0">
              <a:latin typeface="TimesNewRoman"/>
            </a:endParaRPr>
          </a:p>
          <a:p>
            <a:endParaRPr lang="es-US" dirty="0" smtClean="0">
              <a:latin typeface="TimesNewRoman"/>
            </a:endParaRPr>
          </a:p>
          <a:p>
            <a:endParaRPr lang="es-PA" dirty="0"/>
          </a:p>
        </p:txBody>
      </p:sp>
      <p:pic>
        <p:nvPicPr>
          <p:cNvPr id="7172" name="Picture 4" descr="Resultado de imagen para las tics en la educac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601" y="4227095"/>
            <a:ext cx="2789333" cy="15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5402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Resultado de imagen para las tics en la educac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77" y="3205615"/>
            <a:ext cx="10257182" cy="3237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A" b="1" dirty="0" smtClean="0"/>
              <a:t>EL ENFOQUE "AEI"</a:t>
            </a:r>
            <a:endParaRPr lang="es-PA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4442" y="1860605"/>
            <a:ext cx="10098156" cy="7872888"/>
          </a:xfrm>
        </p:spPr>
        <p:txBody>
          <a:bodyPr/>
          <a:lstStyle/>
          <a:p>
            <a:r>
              <a:rPr lang="es-PA" dirty="0">
                <a:latin typeface="TimesNewRoman"/>
              </a:rPr>
              <a:t>Saber integrar </a:t>
            </a:r>
            <a:r>
              <a:rPr lang="es-PA" dirty="0" smtClean="0">
                <a:latin typeface="TimesNewRoman"/>
              </a:rPr>
              <a:t>las </a:t>
            </a:r>
            <a:r>
              <a:rPr lang="es-US" dirty="0" smtClean="0">
                <a:latin typeface="TimesNewRoman"/>
              </a:rPr>
              <a:t>tecnologías </a:t>
            </a:r>
            <a:r>
              <a:rPr lang="es-US" dirty="0">
                <a:latin typeface="TimesNewRoman"/>
              </a:rPr>
              <a:t>de manera natural al proceso de aprendizaje de una asignatura. La </a:t>
            </a:r>
            <a:r>
              <a:rPr lang="es-US" dirty="0" smtClean="0">
                <a:latin typeface="TimesNewRoman"/>
              </a:rPr>
              <a:t>tecnología no </a:t>
            </a:r>
            <a:r>
              <a:rPr lang="es-US" dirty="0">
                <a:latin typeface="TimesNewRoman"/>
              </a:rPr>
              <a:t>es algo que deba ser añadido, extra, o de "moda". Se debe justificar </a:t>
            </a:r>
            <a:r>
              <a:rPr lang="es-US" dirty="0" smtClean="0">
                <a:latin typeface="TimesNewRoman"/>
              </a:rPr>
              <a:t>su empleo </a:t>
            </a:r>
            <a:r>
              <a:rPr lang="es-US" dirty="0">
                <a:latin typeface="TimesNewRoman"/>
              </a:rPr>
              <a:t>para el logro de objetivos de </a:t>
            </a:r>
            <a:r>
              <a:rPr lang="es-US" dirty="0" smtClean="0">
                <a:latin typeface="TimesNewRoman"/>
              </a:rPr>
              <a:t>aprendizaje.</a:t>
            </a:r>
          </a:p>
          <a:p>
            <a:pPr algn="just"/>
            <a:r>
              <a:rPr lang="es-US" dirty="0"/>
              <a:t>el reto más importante no sea el A, del acceso, </a:t>
            </a:r>
            <a:r>
              <a:rPr lang="es-US" dirty="0" smtClean="0"/>
              <a:t>niel </a:t>
            </a:r>
            <a:r>
              <a:rPr lang="es-US" dirty="0"/>
              <a:t>E, del empleo, sino la I del diseño pedagógico de los contenidos, que no se </a:t>
            </a:r>
            <a:r>
              <a:rPr lang="es-US" dirty="0" smtClean="0"/>
              <a:t>debe imitar </a:t>
            </a:r>
            <a:r>
              <a:rPr lang="es-US" dirty="0"/>
              <a:t>a brindar información, debe además contemplar el desarrollo de </a:t>
            </a:r>
            <a:r>
              <a:rPr lang="es-US" dirty="0" smtClean="0"/>
              <a:t>habilidades, tanto </a:t>
            </a:r>
            <a:r>
              <a:rPr lang="es-US" dirty="0"/>
              <a:t>las predominantemente cognitivas como las socio afectivos, y por </a:t>
            </a:r>
            <a:r>
              <a:rPr lang="es-US" dirty="0" smtClean="0"/>
              <a:t>último y </a:t>
            </a:r>
            <a:r>
              <a:rPr lang="es-US" dirty="0"/>
              <a:t>no </a:t>
            </a:r>
            <a:r>
              <a:rPr lang="es-US" dirty="0" smtClean="0"/>
              <a:t>menos </a:t>
            </a:r>
            <a:r>
              <a:rPr lang="es-US" dirty="0"/>
              <a:t>importante, valores y </a:t>
            </a:r>
            <a:r>
              <a:rPr lang="es-US" dirty="0" smtClean="0"/>
              <a:t>actitudes.</a:t>
            </a:r>
          </a:p>
          <a:p>
            <a:pPr algn="just"/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2623509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Resultado de imagen para las tics en la educac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848" y="610444"/>
            <a:ext cx="8101263" cy="556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737360"/>
            <a:ext cx="20227952" cy="10053170"/>
          </a:xfrm>
        </p:spPr>
        <p:txBody>
          <a:bodyPr/>
          <a:lstStyle/>
          <a:p>
            <a:pPr algn="just"/>
            <a:r>
              <a:rPr lang="es-US" dirty="0"/>
              <a:t>El diseño de nuevos ambientes de aprendizaje debe contemplar el empleo </a:t>
            </a:r>
            <a:r>
              <a:rPr lang="es-US" dirty="0" smtClean="0"/>
              <a:t>delas </a:t>
            </a:r>
            <a:r>
              <a:rPr lang="es-US" dirty="0"/>
              <a:t>TIC acorde de las potencialidades </a:t>
            </a:r>
            <a:endParaRPr lang="es-US" dirty="0" smtClean="0"/>
          </a:p>
          <a:p>
            <a:pPr algn="just"/>
            <a:r>
              <a:rPr lang="es-US" dirty="0" smtClean="0"/>
              <a:t>de </a:t>
            </a:r>
            <a:r>
              <a:rPr lang="es-US" dirty="0"/>
              <a:t>estos recursos para lograr mayor </a:t>
            </a:r>
            <a:r>
              <a:rPr lang="es-US" dirty="0" smtClean="0"/>
              <a:t>participación, interactividad </a:t>
            </a:r>
            <a:r>
              <a:rPr lang="es-US" dirty="0"/>
              <a:t>alumno-contenido de enseñanza </a:t>
            </a:r>
            <a:r>
              <a:rPr lang="es-US" dirty="0" smtClean="0"/>
              <a:t>e</a:t>
            </a:r>
          </a:p>
          <a:p>
            <a:pPr algn="just"/>
            <a:r>
              <a:rPr lang="es-US" dirty="0" smtClean="0"/>
              <a:t> interacción alumno-alumno y </a:t>
            </a:r>
            <a:r>
              <a:rPr lang="es-US" dirty="0"/>
              <a:t>alumno-maestro, relaciones de </a:t>
            </a:r>
            <a:r>
              <a:rPr lang="es-US" dirty="0" smtClean="0"/>
              <a:t>colaboración </a:t>
            </a:r>
            <a:r>
              <a:rPr lang="es-US" dirty="0"/>
              <a:t>y una función del maestro </a:t>
            </a:r>
            <a:r>
              <a:rPr lang="es-US" dirty="0" smtClean="0"/>
              <a:t>como</a:t>
            </a:r>
            <a:r>
              <a:rPr lang="es-PA" dirty="0" smtClean="0"/>
              <a:t>mediador. </a:t>
            </a:r>
          </a:p>
          <a:p>
            <a:pPr algn="just"/>
            <a:r>
              <a:rPr lang="es-US" dirty="0"/>
              <a:t>L</a:t>
            </a:r>
            <a:r>
              <a:rPr lang="es-US" dirty="0" smtClean="0"/>
              <a:t>os </a:t>
            </a:r>
            <a:r>
              <a:rPr lang="es-US" i="1" dirty="0"/>
              <a:t>hipertextos e hipermedia </a:t>
            </a:r>
            <a:r>
              <a:rPr lang="es-US" dirty="0"/>
              <a:t>son idóneos para el </a:t>
            </a:r>
            <a:r>
              <a:rPr lang="es-US" dirty="0" smtClean="0"/>
              <a:t>procesamiento </a:t>
            </a:r>
            <a:r>
              <a:rPr lang="es-PA" dirty="0" smtClean="0"/>
              <a:t>de </a:t>
            </a:r>
            <a:r>
              <a:rPr lang="es-PA" dirty="0"/>
              <a:t>la información</a:t>
            </a:r>
            <a:r>
              <a:rPr lang="es-PA" dirty="0" smtClean="0"/>
              <a:t>.</a:t>
            </a:r>
            <a:r>
              <a:rPr lang="es-US" dirty="0"/>
              <a:t> el Internet y el </a:t>
            </a:r>
            <a:r>
              <a:rPr lang="es-US" dirty="0" smtClean="0"/>
              <a:t>correo</a:t>
            </a:r>
          </a:p>
          <a:p>
            <a:pPr algn="just"/>
            <a:r>
              <a:rPr lang="es-US" dirty="0" smtClean="0"/>
              <a:t> </a:t>
            </a:r>
            <a:r>
              <a:rPr lang="es-US" dirty="0"/>
              <a:t>electrónico </a:t>
            </a:r>
            <a:r>
              <a:rPr lang="es-US" dirty="0" smtClean="0"/>
              <a:t>propicia la </a:t>
            </a:r>
            <a:r>
              <a:rPr lang="es-US" dirty="0"/>
              <a:t>comunicación entre el que enseña y el que aprende y entre estos </a:t>
            </a:r>
            <a:r>
              <a:rPr lang="es-US" dirty="0" smtClean="0"/>
              <a:t>últimos.</a:t>
            </a:r>
          </a:p>
          <a:p>
            <a:pPr algn="just"/>
            <a:r>
              <a:rPr lang="es-PA" dirty="0"/>
              <a:t>sus ventajas </a:t>
            </a:r>
            <a:r>
              <a:rPr lang="es-PA" dirty="0" smtClean="0"/>
              <a:t>competitivas</a:t>
            </a:r>
            <a:r>
              <a:rPr lang="es-US" dirty="0" smtClean="0"/>
              <a:t>para </a:t>
            </a:r>
            <a:r>
              <a:rPr lang="es-US" dirty="0"/>
              <a:t>enseñar mejor determinados temas, dados entre otros </a:t>
            </a:r>
            <a:r>
              <a:rPr lang="es-US" dirty="0" smtClean="0"/>
              <a:t>factores</a:t>
            </a:r>
          </a:p>
          <a:p>
            <a:pPr algn="just"/>
            <a:r>
              <a:rPr lang="es-US" dirty="0" smtClean="0"/>
              <a:t> los </a:t>
            </a:r>
            <a:r>
              <a:rPr lang="es-PA" dirty="0" smtClean="0"/>
              <a:t>objetivos </a:t>
            </a:r>
            <a:r>
              <a:rPr lang="es-PA" dirty="0"/>
              <a:t>de aprendizajes planteados.</a:t>
            </a:r>
            <a:endParaRPr lang="es-PA" dirty="0" smtClean="0"/>
          </a:p>
          <a:p>
            <a:endParaRPr lang="es-PA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A" b="1" dirty="0" smtClean="0"/>
              <a:t>EL DISEÑO DIDÁCTICO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215949661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168</TotalTime>
  <Words>937</Words>
  <Application>Microsoft Office PowerPoint</Application>
  <PresentationFormat>Panorámica</PresentationFormat>
  <Paragraphs>74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Brush Script Std</vt:lpstr>
      <vt:lpstr>Calibri</vt:lpstr>
      <vt:lpstr>Calibri Light</vt:lpstr>
      <vt:lpstr>TimesNewRoman</vt:lpstr>
      <vt:lpstr>Retrospección</vt:lpstr>
      <vt:lpstr>                       Mas Allá del Salón de Clases : los nuevos momentos de aprendizaje  </vt:lpstr>
      <vt:lpstr>CONOCEREMOS ACERCA DE :</vt:lpstr>
      <vt:lpstr>Presentación de PowerPoint</vt:lpstr>
      <vt:lpstr>La sociedad contemporánea se caracteriza por la tecnología</vt:lpstr>
      <vt:lpstr>PECULIARIDADES DE LA GENERACIÓN NET</vt:lpstr>
      <vt:lpstr>IMPLICACIONES EDUCATIVAS</vt:lpstr>
      <vt:lpstr>Los nuevos ambientes de aprendizajes</vt:lpstr>
      <vt:lpstr>EL ENFOQUE "AEI"</vt:lpstr>
      <vt:lpstr>EL DISEÑO DIDÁCTICO</vt:lpstr>
      <vt:lpstr>LA PRUEBA "AEI"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Características de ¿Como aprenden los adolescentes? y ¿Como Aprenden los Adultos?</dc:title>
  <dc:creator>INTERPOL PASO CANOA</dc:creator>
  <cp:lastModifiedBy>INTERPOL PASO CANOA</cp:lastModifiedBy>
  <cp:revision>17</cp:revision>
  <dcterms:created xsi:type="dcterms:W3CDTF">2018-04-16T14:24:03Z</dcterms:created>
  <dcterms:modified xsi:type="dcterms:W3CDTF">2018-08-24T17:03:59Z</dcterms:modified>
</cp:coreProperties>
</file>