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sldIdLst>
    <p:sldId id="267" r:id="rId2"/>
    <p:sldId id="270" r:id="rId3"/>
    <p:sldId id="268" r:id="rId4"/>
    <p:sldId id="269" r:id="rId5"/>
    <p:sldId id="273" r:id="rId6"/>
    <p:sldId id="275" r:id="rId7"/>
    <p:sldId id="276" r:id="rId8"/>
    <p:sldId id="277" r:id="rId9"/>
    <p:sldId id="278" r:id="rId10"/>
    <p:sldId id="279" r:id="rId11"/>
    <p:sldId id="280" r:id="rId12"/>
    <p:sldId id="281" r:id="rId13"/>
    <p:sldId id="282" r:id="rId14"/>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57" autoAdjust="0"/>
    <p:restoredTop sz="94660"/>
  </p:normalViewPr>
  <p:slideViewPr>
    <p:cSldViewPr snapToGrid="0">
      <p:cViewPr varScale="1">
        <p:scale>
          <a:sx n="103" d="100"/>
          <a:sy n="103" d="100"/>
        </p:scale>
        <p:origin x="13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4FFD0-98C2-4D60-84C5-9E4F5D19DFF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PA"/>
        </a:p>
      </dgm:t>
    </dgm:pt>
    <dgm:pt modelId="{653B81C0-34B2-47CA-A9D5-F95265A46D19}">
      <dgm:prSet phldrT="[Texto]"/>
      <dgm:spPr/>
      <dgm:t>
        <a:bodyPr/>
        <a:lstStyle/>
        <a:p>
          <a:r>
            <a:rPr lang="es-US" dirty="0" smtClean="0"/>
            <a:t>Los estudiantes del Siglo XXI han experimentado un cambio radical con respecto a sus inmediatos predecesores</a:t>
          </a:r>
          <a:endParaRPr lang="es-PA" dirty="0"/>
        </a:p>
      </dgm:t>
    </dgm:pt>
    <dgm:pt modelId="{11EE5564-6C15-438F-A694-B8796AF77538}" type="parTrans" cxnId="{8D2C9A09-6384-447F-B9CE-4B2C91FE5784}">
      <dgm:prSet/>
      <dgm:spPr/>
      <dgm:t>
        <a:bodyPr/>
        <a:lstStyle/>
        <a:p>
          <a:endParaRPr lang="es-PA"/>
        </a:p>
      </dgm:t>
    </dgm:pt>
    <dgm:pt modelId="{9A60D861-3B88-4E0B-BB15-5B7D2ED1CFFD}" type="sibTrans" cxnId="{8D2C9A09-6384-447F-B9CE-4B2C91FE5784}">
      <dgm:prSet/>
      <dgm:spPr/>
      <dgm:t>
        <a:bodyPr/>
        <a:lstStyle/>
        <a:p>
          <a:endParaRPr lang="es-PA"/>
        </a:p>
      </dgm:t>
    </dgm:pt>
    <dgm:pt modelId="{E5002DB6-263F-4B8C-BCF3-AA92AD69112D}">
      <dgm:prSet phldrT="[Texto]"/>
      <dgm:spPr/>
      <dgm:t>
        <a:bodyPr/>
        <a:lstStyle/>
        <a:p>
          <a:r>
            <a:rPr lang="es-US" dirty="0" smtClean="0"/>
            <a:t>una discontinuidad motivada, sin duda, por la veloz e ininterrumpida difusión de la tecnología digital, que aparece en las últimas décadas del Siglo XX</a:t>
          </a:r>
          <a:endParaRPr lang="es-PA" dirty="0"/>
        </a:p>
      </dgm:t>
    </dgm:pt>
    <dgm:pt modelId="{35C992EF-2442-45B6-A4C7-07ABEDC614F2}" type="parTrans" cxnId="{F33CDA35-7D00-45D6-A8CF-7B5937302755}">
      <dgm:prSet/>
      <dgm:spPr/>
      <dgm:t>
        <a:bodyPr/>
        <a:lstStyle/>
        <a:p>
          <a:endParaRPr lang="es-PA"/>
        </a:p>
      </dgm:t>
    </dgm:pt>
    <dgm:pt modelId="{5D59A67C-8301-4713-96A7-7EF65B848B06}" type="sibTrans" cxnId="{F33CDA35-7D00-45D6-A8CF-7B5937302755}">
      <dgm:prSet/>
      <dgm:spPr/>
      <dgm:t>
        <a:bodyPr/>
        <a:lstStyle/>
        <a:p>
          <a:endParaRPr lang="es-PA"/>
        </a:p>
      </dgm:t>
    </dgm:pt>
    <dgm:pt modelId="{6A9525A9-D393-4A9A-87F8-B1BE9BE4FF0C}" type="pres">
      <dgm:prSet presAssocID="{9174FFD0-98C2-4D60-84C5-9E4F5D19DFF0}" presName="diagram" presStyleCnt="0">
        <dgm:presLayoutVars>
          <dgm:dir/>
          <dgm:resizeHandles val="exact"/>
        </dgm:presLayoutVars>
      </dgm:prSet>
      <dgm:spPr/>
      <dgm:t>
        <a:bodyPr/>
        <a:lstStyle/>
        <a:p>
          <a:endParaRPr lang="es-PA"/>
        </a:p>
      </dgm:t>
    </dgm:pt>
    <dgm:pt modelId="{4B6639DE-6411-4826-B0E9-5E48824EFC60}" type="pres">
      <dgm:prSet presAssocID="{653B81C0-34B2-47CA-A9D5-F95265A46D19}" presName="arrow" presStyleLbl="node1" presStyleIdx="0" presStyleCnt="2">
        <dgm:presLayoutVars>
          <dgm:bulletEnabled val="1"/>
        </dgm:presLayoutVars>
      </dgm:prSet>
      <dgm:spPr/>
      <dgm:t>
        <a:bodyPr/>
        <a:lstStyle/>
        <a:p>
          <a:endParaRPr lang="es-PA"/>
        </a:p>
      </dgm:t>
    </dgm:pt>
    <dgm:pt modelId="{F0A12DEC-D3BC-4049-BDB8-D4E3DA840434}" type="pres">
      <dgm:prSet presAssocID="{E5002DB6-263F-4B8C-BCF3-AA92AD69112D}" presName="arrow" presStyleLbl="node1" presStyleIdx="1" presStyleCnt="2">
        <dgm:presLayoutVars>
          <dgm:bulletEnabled val="1"/>
        </dgm:presLayoutVars>
      </dgm:prSet>
      <dgm:spPr/>
      <dgm:t>
        <a:bodyPr/>
        <a:lstStyle/>
        <a:p>
          <a:endParaRPr lang="es-PA"/>
        </a:p>
      </dgm:t>
    </dgm:pt>
  </dgm:ptLst>
  <dgm:cxnLst>
    <dgm:cxn modelId="{8D2C9A09-6384-447F-B9CE-4B2C91FE5784}" srcId="{9174FFD0-98C2-4D60-84C5-9E4F5D19DFF0}" destId="{653B81C0-34B2-47CA-A9D5-F95265A46D19}" srcOrd="0" destOrd="0" parTransId="{11EE5564-6C15-438F-A694-B8796AF77538}" sibTransId="{9A60D861-3B88-4E0B-BB15-5B7D2ED1CFFD}"/>
    <dgm:cxn modelId="{F33CDA35-7D00-45D6-A8CF-7B5937302755}" srcId="{9174FFD0-98C2-4D60-84C5-9E4F5D19DFF0}" destId="{E5002DB6-263F-4B8C-BCF3-AA92AD69112D}" srcOrd="1" destOrd="0" parTransId="{35C992EF-2442-45B6-A4C7-07ABEDC614F2}" sibTransId="{5D59A67C-8301-4713-96A7-7EF65B848B06}"/>
    <dgm:cxn modelId="{111E2F5E-67E7-47C3-85D3-DA863E087A3D}" type="presOf" srcId="{653B81C0-34B2-47CA-A9D5-F95265A46D19}" destId="{4B6639DE-6411-4826-B0E9-5E48824EFC60}" srcOrd="0" destOrd="0" presId="urn:microsoft.com/office/officeart/2005/8/layout/arrow5"/>
    <dgm:cxn modelId="{DF5FF5D5-54D2-4B53-81A0-F963F9A54C44}" type="presOf" srcId="{E5002DB6-263F-4B8C-BCF3-AA92AD69112D}" destId="{F0A12DEC-D3BC-4049-BDB8-D4E3DA840434}" srcOrd="0" destOrd="0" presId="urn:microsoft.com/office/officeart/2005/8/layout/arrow5"/>
    <dgm:cxn modelId="{A18DF53C-8C15-45CC-938E-E4A3C23AAD3D}" type="presOf" srcId="{9174FFD0-98C2-4D60-84C5-9E4F5D19DFF0}" destId="{6A9525A9-D393-4A9A-87F8-B1BE9BE4FF0C}" srcOrd="0" destOrd="0" presId="urn:microsoft.com/office/officeart/2005/8/layout/arrow5"/>
    <dgm:cxn modelId="{1368D1D8-EC6A-48E4-B99B-BDC909880DC2}" type="presParOf" srcId="{6A9525A9-D393-4A9A-87F8-B1BE9BE4FF0C}" destId="{4B6639DE-6411-4826-B0E9-5E48824EFC60}" srcOrd="0" destOrd="0" presId="urn:microsoft.com/office/officeart/2005/8/layout/arrow5"/>
    <dgm:cxn modelId="{2F797F06-7801-4976-A0B9-D0A9AD45046F}" type="presParOf" srcId="{6A9525A9-D393-4A9A-87F8-B1BE9BE4FF0C}" destId="{F0A12DEC-D3BC-4049-BDB8-D4E3DA84043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3DC8F-8A7D-4CF9-B5D0-812B443F949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PA"/>
        </a:p>
      </dgm:t>
    </dgm:pt>
    <dgm:pt modelId="{04E9706E-C814-4865-9C9A-0413B771F656}">
      <dgm:prSet phldrT="[Texto]"/>
      <dgm:spPr/>
      <dgm:t>
        <a:bodyPr/>
        <a:lstStyle/>
        <a:p>
          <a:r>
            <a:rPr lang="es-US" dirty="0" smtClean="0"/>
            <a:t>rodeados de ordenadores, vídeos y videojuegos, música digital, telefonía móvil y otros entretenimientos y herramientas afines. </a:t>
          </a:r>
          <a:endParaRPr lang="es-PA" dirty="0"/>
        </a:p>
      </dgm:t>
    </dgm:pt>
    <dgm:pt modelId="{281F79F9-DC29-4433-BD3E-9847F7C3B3C5}" type="parTrans" cxnId="{0EF94ED1-A37A-4007-BD8C-8F29F86ACA7D}">
      <dgm:prSet/>
      <dgm:spPr/>
      <dgm:t>
        <a:bodyPr/>
        <a:lstStyle/>
        <a:p>
          <a:endParaRPr lang="es-PA"/>
        </a:p>
      </dgm:t>
    </dgm:pt>
    <dgm:pt modelId="{0B1ED01E-EF7D-4983-A2D7-A6012D3D3FAB}" type="sibTrans" cxnId="{0EF94ED1-A37A-4007-BD8C-8F29F86ACA7D}">
      <dgm:prSet/>
      <dgm:spPr/>
      <dgm:t>
        <a:bodyPr/>
        <a:lstStyle/>
        <a:p>
          <a:endParaRPr lang="es-PA"/>
        </a:p>
      </dgm:t>
    </dgm:pt>
    <dgm:pt modelId="{46FC1D94-20E7-45FD-9103-E9F9BDE58B35}">
      <dgm:prSet phldrT="[Texto]"/>
      <dgm:spPr/>
      <dgm:t>
        <a:bodyPr/>
        <a:lstStyle/>
        <a:p>
          <a:r>
            <a:rPr lang="es-US" dirty="0" smtClean="0"/>
            <a:t>la mensajería inmediata, el teléfono móvil, Internet, el correo electrónico, los juegos de ordenador... son inseparables de sus vidas. </a:t>
          </a:r>
          <a:endParaRPr lang="es-PA" dirty="0"/>
        </a:p>
      </dgm:t>
    </dgm:pt>
    <dgm:pt modelId="{F08EE9BF-3F64-4CC7-A479-69490E3166AB}" type="parTrans" cxnId="{913D994A-ED8E-4D18-B293-8C7704E1068C}">
      <dgm:prSet/>
      <dgm:spPr/>
      <dgm:t>
        <a:bodyPr/>
        <a:lstStyle/>
        <a:p>
          <a:endParaRPr lang="es-PA"/>
        </a:p>
      </dgm:t>
    </dgm:pt>
    <dgm:pt modelId="{B34E0851-F240-48E1-B185-230CA41F52F4}" type="sibTrans" cxnId="{913D994A-ED8E-4D18-B293-8C7704E1068C}">
      <dgm:prSet/>
      <dgm:spPr/>
      <dgm:t>
        <a:bodyPr/>
        <a:lstStyle/>
        <a:p>
          <a:endParaRPr lang="es-PA"/>
        </a:p>
      </dgm:t>
    </dgm:pt>
    <dgm:pt modelId="{38238D40-3BD4-4C68-981A-7A0ADF592191}">
      <dgm:prSet phldrT="[Texto]"/>
      <dgm:spPr/>
      <dgm:t>
        <a:bodyPr/>
        <a:lstStyle/>
        <a:p>
          <a:r>
            <a:rPr lang="es-US" dirty="0" smtClean="0"/>
            <a:t>su destreza en el manejo y utilización de la tecnología es superior a la de sus profesores y educadores</a:t>
          </a:r>
          <a:endParaRPr lang="es-PA" dirty="0"/>
        </a:p>
      </dgm:t>
    </dgm:pt>
    <dgm:pt modelId="{83E3B966-E7DF-45A4-AC1C-D66B35EADC83}" type="parTrans" cxnId="{59DAF510-DDDE-4538-80AB-1EDD78D80F6D}">
      <dgm:prSet/>
      <dgm:spPr/>
      <dgm:t>
        <a:bodyPr/>
        <a:lstStyle/>
        <a:p>
          <a:endParaRPr lang="es-PA"/>
        </a:p>
      </dgm:t>
    </dgm:pt>
    <dgm:pt modelId="{F16946CE-CB7B-40FB-A6EC-1D58D38DC27B}" type="sibTrans" cxnId="{59DAF510-DDDE-4538-80AB-1EDD78D80F6D}">
      <dgm:prSet/>
      <dgm:spPr/>
      <dgm:t>
        <a:bodyPr/>
        <a:lstStyle/>
        <a:p>
          <a:endParaRPr lang="es-PA"/>
        </a:p>
      </dgm:t>
    </dgm:pt>
    <dgm:pt modelId="{F4F0EE78-D7DB-4891-A3C4-00BA61A16F3C}">
      <dgm:prSet phldrT="[Texto]"/>
      <dgm:spPr/>
      <dgm:t>
        <a:bodyPr/>
        <a:lstStyle/>
        <a:p>
          <a:r>
            <a:rPr lang="es-US" dirty="0" smtClean="0"/>
            <a:t>debido a dicha instrucción tecnológica, los cerebros de nuestros jóvenes experimenten cambios que los convierten en diferentes a los nuestros.</a:t>
          </a:r>
          <a:endParaRPr lang="es-PA" dirty="0"/>
        </a:p>
      </dgm:t>
    </dgm:pt>
    <dgm:pt modelId="{15360F96-AE13-406D-B715-AAD790AD48E7}" type="parTrans" cxnId="{370CC59B-DBAB-4CF8-9418-2AE16A2188A3}">
      <dgm:prSet/>
      <dgm:spPr/>
      <dgm:t>
        <a:bodyPr/>
        <a:lstStyle/>
        <a:p>
          <a:endParaRPr lang="es-PA"/>
        </a:p>
      </dgm:t>
    </dgm:pt>
    <dgm:pt modelId="{54ED7036-B35F-479C-97F3-6BAF64847D4F}" type="sibTrans" cxnId="{370CC59B-DBAB-4CF8-9418-2AE16A2188A3}">
      <dgm:prSet/>
      <dgm:spPr/>
      <dgm:t>
        <a:bodyPr/>
        <a:lstStyle/>
        <a:p>
          <a:endParaRPr lang="es-PA"/>
        </a:p>
      </dgm:t>
    </dgm:pt>
    <dgm:pt modelId="{4A619637-D27A-412D-B704-A57B43A9D4CE}" type="pres">
      <dgm:prSet presAssocID="{35D3DC8F-8A7D-4CF9-B5D0-812B443F9490}" presName="matrix" presStyleCnt="0">
        <dgm:presLayoutVars>
          <dgm:chMax val="1"/>
          <dgm:dir/>
          <dgm:resizeHandles val="exact"/>
        </dgm:presLayoutVars>
      </dgm:prSet>
      <dgm:spPr/>
      <dgm:t>
        <a:bodyPr/>
        <a:lstStyle/>
        <a:p>
          <a:endParaRPr lang="es-PA"/>
        </a:p>
      </dgm:t>
    </dgm:pt>
    <dgm:pt modelId="{4E56ED62-9F2B-401C-97E0-0972633B4E8C}" type="pres">
      <dgm:prSet presAssocID="{35D3DC8F-8A7D-4CF9-B5D0-812B443F9490}" presName="diamond" presStyleLbl="bgShp" presStyleIdx="0" presStyleCnt="1" custScaleX="158462" custLinFactNeighborX="-9" custLinFactNeighborY="205"/>
      <dgm:spPr/>
    </dgm:pt>
    <dgm:pt modelId="{A13993BF-2550-4BC6-8AC7-78DEF7BAD18D}" type="pres">
      <dgm:prSet presAssocID="{35D3DC8F-8A7D-4CF9-B5D0-812B443F9490}" presName="quad1" presStyleLbl="node1" presStyleIdx="0" presStyleCnt="4" custLinFactNeighborX="-1576" custLinFactNeighborY="1050">
        <dgm:presLayoutVars>
          <dgm:chMax val="0"/>
          <dgm:chPref val="0"/>
          <dgm:bulletEnabled val="1"/>
        </dgm:presLayoutVars>
      </dgm:prSet>
      <dgm:spPr/>
      <dgm:t>
        <a:bodyPr/>
        <a:lstStyle/>
        <a:p>
          <a:endParaRPr lang="es-PA"/>
        </a:p>
      </dgm:t>
    </dgm:pt>
    <dgm:pt modelId="{76A616CE-F572-442E-9C09-0FF5ACA5A368}" type="pres">
      <dgm:prSet presAssocID="{35D3DC8F-8A7D-4CF9-B5D0-812B443F9490}" presName="quad2" presStyleLbl="node1" presStyleIdx="1" presStyleCnt="4">
        <dgm:presLayoutVars>
          <dgm:chMax val="0"/>
          <dgm:chPref val="0"/>
          <dgm:bulletEnabled val="1"/>
        </dgm:presLayoutVars>
      </dgm:prSet>
      <dgm:spPr/>
      <dgm:t>
        <a:bodyPr/>
        <a:lstStyle/>
        <a:p>
          <a:endParaRPr lang="es-PA"/>
        </a:p>
      </dgm:t>
    </dgm:pt>
    <dgm:pt modelId="{2BBC9A0B-0C4E-40DA-AF63-5F222F7A4BAE}" type="pres">
      <dgm:prSet presAssocID="{35D3DC8F-8A7D-4CF9-B5D0-812B443F9490}" presName="quad3" presStyleLbl="node1" presStyleIdx="2" presStyleCnt="4">
        <dgm:presLayoutVars>
          <dgm:chMax val="0"/>
          <dgm:chPref val="0"/>
          <dgm:bulletEnabled val="1"/>
        </dgm:presLayoutVars>
      </dgm:prSet>
      <dgm:spPr/>
      <dgm:t>
        <a:bodyPr/>
        <a:lstStyle/>
        <a:p>
          <a:endParaRPr lang="es-PA"/>
        </a:p>
      </dgm:t>
    </dgm:pt>
    <dgm:pt modelId="{16F091D9-5D7A-4F2A-8049-BAF9849E5708}" type="pres">
      <dgm:prSet presAssocID="{35D3DC8F-8A7D-4CF9-B5D0-812B443F9490}" presName="quad4" presStyleLbl="node1" presStyleIdx="3" presStyleCnt="4">
        <dgm:presLayoutVars>
          <dgm:chMax val="0"/>
          <dgm:chPref val="0"/>
          <dgm:bulletEnabled val="1"/>
        </dgm:presLayoutVars>
      </dgm:prSet>
      <dgm:spPr/>
      <dgm:t>
        <a:bodyPr/>
        <a:lstStyle/>
        <a:p>
          <a:endParaRPr lang="es-PA"/>
        </a:p>
      </dgm:t>
    </dgm:pt>
  </dgm:ptLst>
  <dgm:cxnLst>
    <dgm:cxn modelId="{0EF94ED1-A37A-4007-BD8C-8F29F86ACA7D}" srcId="{35D3DC8F-8A7D-4CF9-B5D0-812B443F9490}" destId="{04E9706E-C814-4865-9C9A-0413B771F656}" srcOrd="0" destOrd="0" parTransId="{281F79F9-DC29-4433-BD3E-9847F7C3B3C5}" sibTransId="{0B1ED01E-EF7D-4983-A2D7-A6012D3D3FAB}"/>
    <dgm:cxn modelId="{FF586AE1-3F46-4E8A-9B44-DEB789C8DF48}" type="presOf" srcId="{04E9706E-C814-4865-9C9A-0413B771F656}" destId="{A13993BF-2550-4BC6-8AC7-78DEF7BAD18D}" srcOrd="0" destOrd="0" presId="urn:microsoft.com/office/officeart/2005/8/layout/matrix3"/>
    <dgm:cxn modelId="{40E464E8-B217-4716-8380-116503C3C8BD}" type="presOf" srcId="{35D3DC8F-8A7D-4CF9-B5D0-812B443F9490}" destId="{4A619637-D27A-412D-B704-A57B43A9D4CE}" srcOrd="0" destOrd="0" presId="urn:microsoft.com/office/officeart/2005/8/layout/matrix3"/>
    <dgm:cxn modelId="{59DAF510-DDDE-4538-80AB-1EDD78D80F6D}" srcId="{35D3DC8F-8A7D-4CF9-B5D0-812B443F9490}" destId="{38238D40-3BD4-4C68-981A-7A0ADF592191}" srcOrd="2" destOrd="0" parTransId="{83E3B966-E7DF-45A4-AC1C-D66B35EADC83}" sibTransId="{F16946CE-CB7B-40FB-A6EC-1D58D38DC27B}"/>
    <dgm:cxn modelId="{370CC59B-DBAB-4CF8-9418-2AE16A2188A3}" srcId="{35D3DC8F-8A7D-4CF9-B5D0-812B443F9490}" destId="{F4F0EE78-D7DB-4891-A3C4-00BA61A16F3C}" srcOrd="3" destOrd="0" parTransId="{15360F96-AE13-406D-B715-AAD790AD48E7}" sibTransId="{54ED7036-B35F-479C-97F3-6BAF64847D4F}"/>
    <dgm:cxn modelId="{3C6BED1A-8A8E-4FA7-B752-F059196A77E2}" type="presOf" srcId="{38238D40-3BD4-4C68-981A-7A0ADF592191}" destId="{2BBC9A0B-0C4E-40DA-AF63-5F222F7A4BAE}" srcOrd="0" destOrd="0" presId="urn:microsoft.com/office/officeart/2005/8/layout/matrix3"/>
    <dgm:cxn modelId="{913D994A-ED8E-4D18-B293-8C7704E1068C}" srcId="{35D3DC8F-8A7D-4CF9-B5D0-812B443F9490}" destId="{46FC1D94-20E7-45FD-9103-E9F9BDE58B35}" srcOrd="1" destOrd="0" parTransId="{F08EE9BF-3F64-4CC7-A479-69490E3166AB}" sibTransId="{B34E0851-F240-48E1-B185-230CA41F52F4}"/>
    <dgm:cxn modelId="{F58C3085-1244-4B2D-AFDE-DC357A2D0D2A}" type="presOf" srcId="{46FC1D94-20E7-45FD-9103-E9F9BDE58B35}" destId="{76A616CE-F572-442E-9C09-0FF5ACA5A368}" srcOrd="0" destOrd="0" presId="urn:microsoft.com/office/officeart/2005/8/layout/matrix3"/>
    <dgm:cxn modelId="{6B30DF24-6D56-48B5-8F52-AB38DB84B031}" type="presOf" srcId="{F4F0EE78-D7DB-4891-A3C4-00BA61A16F3C}" destId="{16F091D9-5D7A-4F2A-8049-BAF9849E5708}" srcOrd="0" destOrd="0" presId="urn:microsoft.com/office/officeart/2005/8/layout/matrix3"/>
    <dgm:cxn modelId="{4679F0BD-B5B4-416B-A2E4-ACD7DD029863}" type="presParOf" srcId="{4A619637-D27A-412D-B704-A57B43A9D4CE}" destId="{4E56ED62-9F2B-401C-97E0-0972633B4E8C}" srcOrd="0" destOrd="0" presId="urn:microsoft.com/office/officeart/2005/8/layout/matrix3"/>
    <dgm:cxn modelId="{85BEC217-590D-4F5C-AF0D-EFCF71399898}" type="presParOf" srcId="{4A619637-D27A-412D-B704-A57B43A9D4CE}" destId="{A13993BF-2550-4BC6-8AC7-78DEF7BAD18D}" srcOrd="1" destOrd="0" presId="urn:microsoft.com/office/officeart/2005/8/layout/matrix3"/>
    <dgm:cxn modelId="{82D0DC25-FBCF-43AE-A8D1-EC890EFB80A9}" type="presParOf" srcId="{4A619637-D27A-412D-B704-A57B43A9D4CE}" destId="{76A616CE-F572-442E-9C09-0FF5ACA5A368}" srcOrd="2" destOrd="0" presId="urn:microsoft.com/office/officeart/2005/8/layout/matrix3"/>
    <dgm:cxn modelId="{301E8CEA-44E1-4092-AF4C-E7E072D6F97A}" type="presParOf" srcId="{4A619637-D27A-412D-B704-A57B43A9D4CE}" destId="{2BBC9A0B-0C4E-40DA-AF63-5F222F7A4BAE}" srcOrd="3" destOrd="0" presId="urn:microsoft.com/office/officeart/2005/8/layout/matrix3"/>
    <dgm:cxn modelId="{2CEC3314-DD9F-45BD-B535-231C950E42F0}" type="presParOf" srcId="{4A619637-D27A-412D-B704-A57B43A9D4CE}" destId="{16F091D9-5D7A-4F2A-8049-BAF9849E570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359205-FE79-469D-A08E-AB992E2CCD75}" type="datetimeFigureOut">
              <a:rPr lang="es-PA" smtClean="0"/>
              <a:t>08/17/2018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209858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359205-FE79-469D-A08E-AB992E2CCD75}" type="datetimeFigureOut">
              <a:rPr lang="es-PA" smtClean="0"/>
              <a:t>08/17/2018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187622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359205-FE79-469D-A08E-AB992E2CCD75}" type="datetimeFigureOut">
              <a:rPr lang="es-PA" smtClean="0"/>
              <a:t>08/17/2018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2F2EF682-CF99-4493-8348-B641202C2AC1}" type="slidenum">
              <a:rPr lang="es-PA" smtClean="0"/>
              <a:t>‹Nº›</a:t>
            </a:fld>
            <a:endParaRPr lang="es-P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9009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359205-FE79-469D-A08E-AB992E2CCD75}" type="datetimeFigureOut">
              <a:rPr lang="es-PA" smtClean="0"/>
              <a:t>08/17/2018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211088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359205-FE79-469D-A08E-AB992E2CCD75}" type="datetimeFigureOut">
              <a:rPr lang="es-PA" smtClean="0"/>
              <a:t>08/17/2018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2F2EF682-CF99-4493-8348-B641202C2AC1}" type="slidenum">
              <a:rPr lang="es-PA" smtClean="0"/>
              <a:t>‹Nº›</a:t>
            </a:fld>
            <a:endParaRPr lang="es-P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2846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359205-FE79-469D-A08E-AB992E2CCD75}" type="datetimeFigureOut">
              <a:rPr lang="es-PA" smtClean="0"/>
              <a:t>08/17/2018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1804578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359205-FE79-469D-A08E-AB992E2CCD75}" type="datetimeFigureOut">
              <a:rPr lang="es-PA" smtClean="0"/>
              <a:t>08/17/2018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570703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359205-FE79-469D-A08E-AB992E2CCD75}" type="datetimeFigureOut">
              <a:rPr lang="es-PA" smtClean="0"/>
              <a:t>08/17/2018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327576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359205-FE79-469D-A08E-AB992E2CCD75}" type="datetimeFigureOut">
              <a:rPr lang="es-PA" smtClean="0"/>
              <a:t>08/17/2018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240716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359205-FE79-469D-A08E-AB992E2CCD75}" type="datetimeFigureOut">
              <a:rPr lang="es-PA" smtClean="0"/>
              <a:t>08/17/2018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50345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6359205-FE79-469D-A08E-AB992E2CCD75}" type="datetimeFigureOut">
              <a:rPr lang="es-PA" smtClean="0"/>
              <a:t>08/17/2018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271017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6359205-FE79-469D-A08E-AB992E2CCD75}" type="datetimeFigureOut">
              <a:rPr lang="es-PA" smtClean="0"/>
              <a:t>08/17/2018</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376161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6359205-FE79-469D-A08E-AB992E2CCD75}" type="datetimeFigureOut">
              <a:rPr lang="es-PA" smtClean="0"/>
              <a:t>08/17/2018</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166421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9205-FE79-469D-A08E-AB992E2CCD75}" type="datetimeFigureOut">
              <a:rPr lang="es-PA" smtClean="0"/>
              <a:t>08/17/2018</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298748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359205-FE79-469D-A08E-AB992E2CCD75}" type="datetimeFigureOut">
              <a:rPr lang="es-PA" smtClean="0"/>
              <a:t>08/17/2018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354394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359205-FE79-469D-A08E-AB992E2CCD75}" type="datetimeFigureOut">
              <a:rPr lang="es-PA" smtClean="0"/>
              <a:t>08/17/2018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2F2EF682-CF99-4493-8348-B641202C2AC1}" type="slidenum">
              <a:rPr lang="es-PA" smtClean="0"/>
              <a:t>‹Nº›</a:t>
            </a:fld>
            <a:endParaRPr lang="es-PA"/>
          </a:p>
        </p:txBody>
      </p:sp>
    </p:spTree>
    <p:extLst>
      <p:ext uri="{BB962C8B-B14F-4D97-AF65-F5344CB8AC3E}">
        <p14:creationId xmlns:p14="http://schemas.microsoft.com/office/powerpoint/2010/main" val="53420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359205-FE79-469D-A08E-AB992E2CCD75}" type="datetimeFigureOut">
              <a:rPr lang="es-PA" smtClean="0"/>
              <a:t>08/17/2018</a:t>
            </a:fld>
            <a:endParaRPr lang="es-P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2EF682-CF99-4493-8348-B641202C2AC1}" type="slidenum">
              <a:rPr lang="es-PA" smtClean="0"/>
              <a:t>‹Nº›</a:t>
            </a:fld>
            <a:endParaRPr lang="es-PA"/>
          </a:p>
        </p:txBody>
      </p:sp>
    </p:spTree>
    <p:extLst>
      <p:ext uri="{BB962C8B-B14F-4D97-AF65-F5344CB8AC3E}">
        <p14:creationId xmlns:p14="http://schemas.microsoft.com/office/powerpoint/2010/main" val="256660613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es-US" sz="4000" dirty="0" smtClean="0">
                <a:latin typeface="Arial" panose="020B0604020202020204" pitchFamily="34" charset="0"/>
                <a:cs typeface="Arial" panose="020B0604020202020204" pitchFamily="34" charset="0"/>
              </a:rPr>
              <a:t>NATIVOS </a:t>
            </a:r>
            <a:r>
              <a:rPr lang="es-US" sz="4000" dirty="0" smtClean="0">
                <a:latin typeface="Arial" panose="020B0604020202020204" pitchFamily="34" charset="0"/>
                <a:cs typeface="Arial" panose="020B0604020202020204" pitchFamily="34" charset="0"/>
              </a:rPr>
              <a:t>E INMIGRANTES DIGITALES</a:t>
            </a:r>
            <a:endParaRPr lang="es-PA" sz="40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lstStyle/>
          <a:p>
            <a:r>
              <a:rPr lang="es-US" dirty="0" smtClean="0"/>
              <a:t>por: ANA CECILIA VELARDE MARTINEZ</a:t>
            </a:r>
            <a:endParaRPr lang="es-PA" dirty="0"/>
          </a:p>
        </p:txBody>
      </p:sp>
      <p:sp>
        <p:nvSpPr>
          <p:cNvPr id="4" name="AutoShape 2" descr="Resultado de imagen para profesor Marc Prensk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spTree>
    <p:extLst>
      <p:ext uri="{BB962C8B-B14F-4D97-AF65-F5344CB8AC3E}">
        <p14:creationId xmlns:p14="http://schemas.microsoft.com/office/powerpoint/2010/main" val="2461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smtClean="0"/>
              <a:t>LOS EDUCADORES </a:t>
            </a:r>
            <a:br>
              <a:rPr lang="es-US" dirty="0" smtClean="0"/>
            </a:br>
            <a:endParaRPr lang="es-PA" dirty="0"/>
          </a:p>
        </p:txBody>
      </p:sp>
      <p:sp>
        <p:nvSpPr>
          <p:cNvPr id="3" name="Marcador de contenido 2"/>
          <p:cNvSpPr>
            <a:spLocks noGrp="1"/>
          </p:cNvSpPr>
          <p:nvPr>
            <p:ph idx="1"/>
          </p:nvPr>
        </p:nvSpPr>
        <p:spPr/>
        <p:txBody>
          <a:bodyPr/>
          <a:lstStyle/>
          <a:p>
            <a:pPr algn="just"/>
            <a:r>
              <a:rPr lang="es-US" dirty="0" smtClean="0"/>
              <a:t>deberían </a:t>
            </a:r>
            <a:r>
              <a:rPr lang="es-US" dirty="0"/>
              <a:t>intentar abrirse a la realidad, sin </a:t>
            </a:r>
            <a:r>
              <a:rPr lang="es-US" dirty="0" smtClean="0"/>
              <a:t>calificar </a:t>
            </a:r>
            <a:r>
              <a:rPr lang="es-US" dirty="0"/>
              <a:t>a priori un método de </a:t>
            </a:r>
            <a:r>
              <a:rPr lang="es-US" dirty="0" smtClean="0"/>
              <a:t>ineficaz</a:t>
            </a:r>
            <a:r>
              <a:rPr lang="es-US" dirty="0"/>
              <a:t>, olvidando sus tradiciones y su tendencia a la repetición de fórmulas didácticas del pasado</a:t>
            </a:r>
            <a:r>
              <a:rPr lang="es-US" dirty="0" smtClean="0"/>
              <a:t>.</a:t>
            </a:r>
          </a:p>
          <a:p>
            <a:pPr algn="just"/>
            <a:r>
              <a:rPr lang="es-US" dirty="0" smtClean="0"/>
              <a:t>los </a:t>
            </a:r>
            <a:r>
              <a:rPr lang="es-US" dirty="0"/>
              <a:t>educadores y profesores Inmigrantes Digitales realmente desean contactar, comunicarse e interactuar con los estudiantes Nativos Digitales –que son todos los que constituyen nuestra actualidad– tendrán que someterse, de buen grado, al </a:t>
            </a:r>
            <a:r>
              <a:rPr lang="es-US" dirty="0" smtClean="0"/>
              <a:t>cambio.</a:t>
            </a:r>
            <a:endParaRPr lang="es-PA" dirty="0"/>
          </a:p>
        </p:txBody>
      </p:sp>
    </p:spTree>
    <p:extLst>
      <p:ext uri="{BB962C8B-B14F-4D97-AF65-F5344CB8AC3E}">
        <p14:creationId xmlns:p14="http://schemas.microsoft.com/office/powerpoint/2010/main" val="258545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sultado de imagen para nativos digit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532"/>
            <a:ext cx="11117766" cy="625374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pPr algn="ctr"/>
            <a:r>
              <a:rPr lang="es-PA" dirty="0"/>
              <a:t>¿Realmente piensan diferente?</a:t>
            </a:r>
          </a:p>
        </p:txBody>
      </p:sp>
      <p:sp>
        <p:nvSpPr>
          <p:cNvPr id="3" name="Marcador de contenido 2"/>
          <p:cNvSpPr>
            <a:spLocks noGrp="1"/>
          </p:cNvSpPr>
          <p:nvPr>
            <p:ph idx="1"/>
          </p:nvPr>
        </p:nvSpPr>
        <p:spPr>
          <a:xfrm>
            <a:off x="1680944" y="1270000"/>
            <a:ext cx="8596668" cy="3880773"/>
          </a:xfrm>
        </p:spPr>
        <p:txBody>
          <a:bodyPr/>
          <a:lstStyle/>
          <a:p>
            <a:r>
              <a:rPr lang="es-US" dirty="0"/>
              <a:t>Las cifras resultan abrumadoras: más de 10.000 h invertidas en videojuegos; más de 200.000 mensajes de correo electrónico gestionados –tanto recibidos como enviados instantáneamente-; más de 10.000 h empleadas hablando por el teléfono móvil; más de 20.000 h viendo televisión –de las cuales, un alto porcentaje se aplica a las MTV de alta velocidad-; más de 500.000 anuncios publicitarios vistos y, quizás, a lo sumo, 15.000 horas destinadas a la lectura de libros.</a:t>
            </a:r>
            <a:endParaRPr lang="es-PA" dirty="0"/>
          </a:p>
        </p:txBody>
      </p:sp>
      <p:sp>
        <p:nvSpPr>
          <p:cNvPr id="4" name="AutoShape 2" descr="Resultado de imagen para nativos digitales"/>
          <p:cNvSpPr>
            <a:spLocks noChangeAspect="1" noChangeArrowheads="1"/>
          </p:cNvSpPr>
          <p:nvPr/>
        </p:nvSpPr>
        <p:spPr bwMode="auto">
          <a:xfrm>
            <a:off x="3473810" y="31454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spTree>
    <p:extLst>
      <p:ext uri="{BB962C8B-B14F-4D97-AF65-F5344CB8AC3E}">
        <p14:creationId xmlns:p14="http://schemas.microsoft.com/office/powerpoint/2010/main" val="373889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28131" y="5111181"/>
            <a:ext cx="7573431" cy="438408"/>
          </a:xfrm>
        </p:spPr>
        <p:txBody>
          <a:bodyPr>
            <a:normAutofit fontScale="25000" lnSpcReduction="20000"/>
          </a:bodyPr>
          <a:lstStyle/>
          <a:p>
            <a:r>
              <a:rPr lang="es-US" dirty="0"/>
              <a:t>En tres pilares básicos: </a:t>
            </a:r>
            <a:endParaRPr lang="es-US" dirty="0" smtClean="0"/>
          </a:p>
          <a:p>
            <a:r>
              <a:rPr lang="es-US" dirty="0" smtClean="0"/>
              <a:t>en </a:t>
            </a:r>
            <a:r>
              <a:rPr lang="es-US" dirty="0"/>
              <a:t>la neurobiología, </a:t>
            </a:r>
            <a:endParaRPr lang="es-US" dirty="0" smtClean="0"/>
          </a:p>
          <a:p>
            <a:r>
              <a:rPr lang="es-US" dirty="0" smtClean="0"/>
              <a:t>en </a:t>
            </a:r>
            <a:r>
              <a:rPr lang="es-US" dirty="0"/>
              <a:t>la psicología social y</a:t>
            </a:r>
            <a:r>
              <a:rPr lang="es-US" dirty="0" smtClean="0"/>
              <a:t>,</a:t>
            </a:r>
          </a:p>
          <a:p>
            <a:r>
              <a:rPr lang="es-US" dirty="0" smtClean="0"/>
              <a:t> finalmente</a:t>
            </a:r>
            <a:r>
              <a:rPr lang="es-US" dirty="0"/>
              <a:t>, en función de los resultados de los estudios e investigaciones que se abordaron, en las que los sujetos eran niños que utilizaban en su formación juegos de aprendizaje. </a:t>
            </a:r>
            <a:endParaRPr lang="es-PA" dirty="0"/>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36" y="468351"/>
            <a:ext cx="9224241" cy="577867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pPr algn="ctr"/>
            <a:r>
              <a:rPr lang="es-US" dirty="0"/>
              <a:t>¿En qué nos basamos para sentar tales </a:t>
            </a:r>
            <a:r>
              <a:rPr lang="es-US" dirty="0" smtClean="0"/>
              <a:t>afirmaciones</a:t>
            </a:r>
            <a:r>
              <a:rPr lang="es-US" dirty="0"/>
              <a:t>? </a:t>
            </a:r>
            <a:endParaRPr lang="es-PA" dirty="0"/>
          </a:p>
        </p:txBody>
      </p:sp>
    </p:spTree>
    <p:extLst>
      <p:ext uri="{BB962C8B-B14F-4D97-AF65-F5344CB8AC3E}">
        <p14:creationId xmlns:p14="http://schemas.microsoft.com/office/powerpoint/2010/main" val="360133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smtClean="0"/>
              <a:t>LOS PROFESIONALES DE LA EDUCACIÓN</a:t>
            </a:r>
            <a:endParaRPr lang="es-PA" dirty="0"/>
          </a:p>
        </p:txBody>
      </p:sp>
      <p:sp>
        <p:nvSpPr>
          <p:cNvPr id="3" name="Marcador de contenido 2"/>
          <p:cNvSpPr>
            <a:spLocks noGrp="1"/>
          </p:cNvSpPr>
          <p:nvPr>
            <p:ph idx="1"/>
          </p:nvPr>
        </p:nvSpPr>
        <p:spPr>
          <a:xfrm>
            <a:off x="677334" y="1498863"/>
            <a:ext cx="8596668" cy="4542500"/>
          </a:xfrm>
        </p:spPr>
        <p:txBody>
          <a:bodyPr>
            <a:normAutofit lnSpcReduction="10000"/>
          </a:bodyPr>
          <a:lstStyle/>
          <a:p>
            <a:pPr algn="just"/>
            <a:r>
              <a:rPr lang="es-US" sz="1400" dirty="0" smtClean="0">
                <a:latin typeface="Arial" panose="020B0604020202020204" pitchFamily="34" charset="0"/>
                <a:cs typeface="Arial" panose="020B0604020202020204" pitchFamily="34" charset="0"/>
              </a:rPr>
              <a:t>saben </a:t>
            </a:r>
            <a:r>
              <a:rPr lang="es-US" sz="1400" dirty="0">
                <a:latin typeface="Arial" panose="020B0604020202020204" pitchFamily="34" charset="0"/>
                <a:cs typeface="Arial" panose="020B0604020202020204" pitchFamily="34" charset="0"/>
              </a:rPr>
              <a:t>que no contactan ni se comunican con sus alumnos, Nativos Digitales, como lo hacían con los estudiantes de otras generaciones. </a:t>
            </a:r>
            <a:endParaRPr lang="es-US" sz="1400" dirty="0" smtClean="0">
              <a:latin typeface="Arial" panose="020B0604020202020204" pitchFamily="34" charset="0"/>
              <a:cs typeface="Arial" panose="020B0604020202020204" pitchFamily="34" charset="0"/>
            </a:endParaRPr>
          </a:p>
          <a:p>
            <a:pPr algn="just"/>
            <a:r>
              <a:rPr lang="es-US" sz="1400" dirty="0" smtClean="0">
                <a:latin typeface="Arial" panose="020B0604020202020204" pitchFamily="34" charset="0"/>
                <a:cs typeface="Arial" panose="020B0604020202020204" pitchFamily="34" charset="0"/>
              </a:rPr>
              <a:t> </a:t>
            </a:r>
            <a:r>
              <a:rPr lang="es-US" sz="1400" dirty="0">
                <a:latin typeface="Arial" panose="020B0604020202020204" pitchFamily="34" charset="0"/>
                <a:cs typeface="Arial" panose="020B0604020202020204" pitchFamily="34" charset="0"/>
              </a:rPr>
              <a:t>no pueden cerrar los ojos ante esta realidad incuestionable, con lo que han de pronunciarse por una de estas opciones</a:t>
            </a:r>
            <a:r>
              <a:rPr lang="es-US" sz="1400" dirty="0" smtClean="0">
                <a:latin typeface="Arial" panose="020B0604020202020204" pitchFamily="34" charset="0"/>
                <a:cs typeface="Arial" panose="020B0604020202020204" pitchFamily="34" charset="0"/>
              </a:rPr>
              <a:t>:</a:t>
            </a:r>
          </a:p>
          <a:p>
            <a:pPr algn="just"/>
            <a:endParaRPr lang="es-US" sz="1400" dirty="0" smtClean="0">
              <a:latin typeface="Arial" panose="020B0604020202020204" pitchFamily="34" charset="0"/>
              <a:cs typeface="Arial" panose="020B0604020202020204" pitchFamily="34" charset="0"/>
            </a:endParaRPr>
          </a:p>
          <a:p>
            <a:pPr algn="just"/>
            <a:r>
              <a:rPr lang="es-US" sz="1400" dirty="0" smtClean="0">
                <a:latin typeface="Arial" panose="020B0604020202020204" pitchFamily="34" charset="0"/>
                <a:cs typeface="Arial" panose="020B0604020202020204" pitchFamily="34" charset="0"/>
              </a:rPr>
              <a:t> </a:t>
            </a:r>
            <a:r>
              <a:rPr lang="es-US" sz="1400" dirty="0">
                <a:latin typeface="Arial" panose="020B0604020202020204" pitchFamily="34" charset="0"/>
                <a:cs typeface="Arial" panose="020B0604020202020204" pitchFamily="34" charset="0"/>
              </a:rPr>
              <a:t>Por un lado, pueden elegir hacer caso omiso de lo que sus ojos ven, sus oídos oyen, y sus sentidos intuyen; pueden autosugestionarse convenciéndose de que la brecha Nativo Digital/Inmigrante Digital no existe, y seguir, así, utilizando sus métodos tradicionales en la ilusión falsa de que son </a:t>
            </a:r>
            <a:r>
              <a:rPr lang="es-US" sz="1400" dirty="0" err="1">
                <a:latin typeface="Arial" panose="020B0604020202020204" pitchFamily="34" charset="0"/>
                <a:cs typeface="Arial" panose="020B0604020202020204" pitchFamily="34" charset="0"/>
              </a:rPr>
              <a:t>efi</a:t>
            </a:r>
            <a:r>
              <a:rPr lang="es-US" sz="1400" dirty="0">
                <a:latin typeface="Arial" panose="020B0604020202020204" pitchFamily="34" charset="0"/>
                <a:cs typeface="Arial" panose="020B0604020202020204" pitchFamily="34" charset="0"/>
              </a:rPr>
              <a:t> caces, hasta que les llegue el momento de jubilarse y sean relevados por Nativos Digitales. </a:t>
            </a:r>
            <a:endParaRPr lang="es-US" sz="1400" dirty="0" smtClean="0">
              <a:latin typeface="Arial" panose="020B0604020202020204" pitchFamily="34" charset="0"/>
              <a:cs typeface="Arial" panose="020B0604020202020204" pitchFamily="34" charset="0"/>
            </a:endParaRPr>
          </a:p>
          <a:p>
            <a:pPr algn="just"/>
            <a:endParaRPr lang="es-US" sz="1400" dirty="0" smtClean="0">
              <a:latin typeface="Arial" panose="020B0604020202020204" pitchFamily="34" charset="0"/>
              <a:cs typeface="Arial" panose="020B0604020202020204" pitchFamily="34" charset="0"/>
            </a:endParaRPr>
          </a:p>
          <a:p>
            <a:pPr algn="just"/>
            <a:r>
              <a:rPr lang="es-US" sz="1400" dirty="0" smtClean="0">
                <a:latin typeface="Arial" panose="020B0604020202020204" pitchFamily="34" charset="0"/>
                <a:cs typeface="Arial" panose="020B0604020202020204" pitchFamily="34" charset="0"/>
              </a:rPr>
              <a:t>Por </a:t>
            </a:r>
            <a:r>
              <a:rPr lang="es-US" sz="1400" dirty="0">
                <a:latin typeface="Arial" panose="020B0604020202020204" pitchFamily="34" charset="0"/>
                <a:cs typeface="Arial" panose="020B0604020202020204" pitchFamily="34" charset="0"/>
              </a:rPr>
              <a:t>otro lado, pueden elegir aceptar con naturalidad el hecho de que se han convertido en Inmigrantes en un mundo digital, analizando su propia creatividad, a sus estudiantes Nativos Digitales y otras fuentes que les ayuden a comunicar con efectividad sus valiosos conocimientos y su sabiduría en ese nuevo lenguaje del mundo que les rodea</a:t>
            </a:r>
            <a:r>
              <a:rPr lang="es-US" sz="1400" dirty="0" smtClean="0">
                <a:latin typeface="Arial" panose="020B0604020202020204" pitchFamily="34" charset="0"/>
                <a:cs typeface="Arial" panose="020B0604020202020204" pitchFamily="34" charset="0"/>
              </a:rPr>
              <a:t>.</a:t>
            </a:r>
          </a:p>
          <a:p>
            <a:pPr algn="just"/>
            <a:endParaRPr lang="es-US" sz="1400" dirty="0" smtClean="0">
              <a:latin typeface="Arial" panose="020B0604020202020204" pitchFamily="34" charset="0"/>
              <a:cs typeface="Arial" panose="020B0604020202020204" pitchFamily="34" charset="0"/>
            </a:endParaRPr>
          </a:p>
          <a:p>
            <a:pPr algn="just"/>
            <a:r>
              <a:rPr lang="es-US" sz="1400" dirty="0" smtClean="0">
                <a:latin typeface="Arial" panose="020B0604020202020204" pitchFamily="34" charset="0"/>
                <a:cs typeface="Arial" panose="020B0604020202020204" pitchFamily="34" charset="0"/>
              </a:rPr>
              <a:t> </a:t>
            </a:r>
            <a:r>
              <a:rPr lang="es-US" sz="1400" dirty="0">
                <a:latin typeface="Arial" panose="020B0604020202020204" pitchFamily="34" charset="0"/>
                <a:cs typeface="Arial" panose="020B0604020202020204" pitchFamily="34" charset="0"/>
              </a:rPr>
              <a:t>La ruta que elijan, en última instancia, y la educación de sus alumnos Nativos Digitales dependen mucho de todos nosotros.</a:t>
            </a:r>
            <a:endParaRPr lang="es-P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61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para profesor Marc Prensk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0832" y="518985"/>
            <a:ext cx="9131644" cy="603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34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E</a:t>
            </a:r>
            <a:r>
              <a:rPr lang="es-US" dirty="0" smtClean="0"/>
              <a:t>l </a:t>
            </a:r>
            <a:r>
              <a:rPr lang="es-US" dirty="0"/>
              <a:t>profesor Marc Prensky</a:t>
            </a:r>
            <a:endParaRPr lang="es-PA" b="1" dirty="0"/>
          </a:p>
        </p:txBody>
      </p:sp>
      <p:sp>
        <p:nvSpPr>
          <p:cNvPr id="3" name="Marcador de contenido 2"/>
          <p:cNvSpPr>
            <a:spLocks noGrp="1"/>
          </p:cNvSpPr>
          <p:nvPr>
            <p:ph idx="1"/>
          </p:nvPr>
        </p:nvSpPr>
        <p:spPr>
          <a:xfrm>
            <a:off x="998610" y="1518037"/>
            <a:ext cx="8596668" cy="3880773"/>
          </a:xfrm>
        </p:spPr>
        <p:txBody>
          <a:bodyPr>
            <a:normAutofit lnSpcReduction="10000"/>
          </a:bodyPr>
          <a:lstStyle/>
          <a:p>
            <a:r>
              <a:rPr lang="es-US" dirty="0" smtClean="0"/>
              <a:t>-</a:t>
            </a:r>
            <a:r>
              <a:rPr lang="es-US" dirty="0"/>
              <a:t>D</a:t>
            </a:r>
            <a:r>
              <a:rPr lang="es-US" dirty="0" smtClean="0"/>
              <a:t>escribe </a:t>
            </a:r>
            <a:r>
              <a:rPr lang="es-US" dirty="0"/>
              <a:t>las diferencias insondables, la discontinuidad, que existe entre </a:t>
            </a:r>
            <a:r>
              <a:rPr lang="es-US" dirty="0" smtClean="0"/>
              <a:t>:</a:t>
            </a:r>
          </a:p>
          <a:p>
            <a:endParaRPr lang="es-US" dirty="0"/>
          </a:p>
          <a:p>
            <a:r>
              <a:rPr lang="es-US" dirty="0" smtClean="0"/>
              <a:t>la </a:t>
            </a:r>
            <a:r>
              <a:rPr lang="es-US" dirty="0"/>
              <a:t>generación actual de jóvenes -que ha nacido y crecido con la tecnología- para los que acuña el término “Nativos Digitales”, </a:t>
            </a:r>
            <a:r>
              <a:rPr lang="es-US" dirty="0" smtClean="0"/>
              <a:t>y</a:t>
            </a:r>
          </a:p>
          <a:p>
            <a:endParaRPr lang="es-US" dirty="0"/>
          </a:p>
          <a:p>
            <a:r>
              <a:rPr lang="es-US" dirty="0" smtClean="0"/>
              <a:t> </a:t>
            </a:r>
            <a:r>
              <a:rPr lang="es-US" dirty="0"/>
              <a:t>las generaciones anteriores -que adoptaron la tecnología más tarde en sus vidas- los Inmigrantes</a:t>
            </a:r>
            <a:r>
              <a:rPr lang="es-US" dirty="0" smtClean="0"/>
              <a:t>.</a:t>
            </a:r>
          </a:p>
          <a:p>
            <a:r>
              <a:rPr lang="es-US" dirty="0" smtClean="0"/>
              <a:t>Reclama </a:t>
            </a:r>
            <a:r>
              <a:rPr lang="es-US" dirty="0"/>
              <a:t>de los educadores nuevas formas de enseñar para conectar a los alumnos con su propio proceso de </a:t>
            </a:r>
            <a:r>
              <a:rPr lang="es-US" dirty="0" smtClean="0"/>
              <a:t>aprendizaje</a:t>
            </a:r>
          </a:p>
          <a:p>
            <a:r>
              <a:rPr lang="es-US" dirty="0"/>
              <a:t>¿Realmente piensan diferente?, </a:t>
            </a:r>
            <a:r>
              <a:rPr lang="es-US" dirty="0" err="1"/>
              <a:t>refl</a:t>
            </a:r>
            <a:r>
              <a:rPr lang="es-US" dirty="0"/>
              <a:t> </a:t>
            </a:r>
            <a:r>
              <a:rPr lang="es-US" dirty="0" err="1"/>
              <a:t>exiona</a:t>
            </a:r>
            <a:r>
              <a:rPr lang="es-US" dirty="0"/>
              <a:t>, apoyándose en los nuevos conocimientos de la neurobiología y la psicología social, sobre las diferencias entre el cerebro de los “Nativos Digitales” y el de los “Inmigrantes”.</a:t>
            </a:r>
            <a:endParaRPr lang="es-US" dirty="0" smtClean="0"/>
          </a:p>
          <a:p>
            <a:pPr>
              <a:buFont typeface="Wingdings" panose="05000000000000000000" pitchFamily="2" charset="2"/>
              <a:buChar char="§"/>
            </a:pPr>
            <a:endParaRPr lang="es-PA" dirty="0"/>
          </a:p>
        </p:txBody>
      </p:sp>
    </p:spTree>
    <p:extLst>
      <p:ext uri="{BB962C8B-B14F-4D97-AF65-F5344CB8AC3E}">
        <p14:creationId xmlns:p14="http://schemas.microsoft.com/office/powerpoint/2010/main" val="90052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014" y="387178"/>
            <a:ext cx="8596668" cy="1320800"/>
          </a:xfrm>
        </p:spPr>
        <p:txBody>
          <a:bodyPr/>
          <a:lstStyle/>
          <a:p>
            <a:r>
              <a:rPr lang="es-PA" dirty="0"/>
              <a:t>Para </a:t>
            </a:r>
            <a:r>
              <a:rPr lang="es-PA" dirty="0" err="1" smtClean="0"/>
              <a:t>Prensky</a:t>
            </a:r>
            <a:endParaRPr lang="es-PA" dirty="0"/>
          </a:p>
        </p:txBody>
      </p:sp>
      <p:sp>
        <p:nvSpPr>
          <p:cNvPr id="3" name="Marcador de contenido 2"/>
          <p:cNvSpPr>
            <a:spLocks noGrp="1"/>
          </p:cNvSpPr>
          <p:nvPr>
            <p:ph idx="1"/>
          </p:nvPr>
        </p:nvSpPr>
        <p:spPr>
          <a:xfrm>
            <a:off x="4337222" y="3952318"/>
            <a:ext cx="3459892" cy="2986747"/>
          </a:xfrm>
        </p:spPr>
        <p:txBody>
          <a:bodyPr>
            <a:normAutofit/>
          </a:bodyPr>
          <a:lstStyle/>
          <a:p>
            <a:pPr algn="just"/>
            <a:r>
              <a:rPr lang="es-US" dirty="0"/>
              <a:t>los jóvenes de hoy no pueden aprender como los jóvenes de ayer, porque son diferentes sus cerebros y su cultura</a:t>
            </a:r>
            <a:r>
              <a:rPr lang="es-US" dirty="0" smtClean="0"/>
              <a:t>.</a:t>
            </a:r>
          </a:p>
          <a:p>
            <a:pPr algn="just"/>
            <a:r>
              <a:rPr lang="es-US" dirty="0" smtClean="0"/>
              <a:t> </a:t>
            </a:r>
            <a:r>
              <a:rPr lang="es-US" dirty="0"/>
              <a:t>La escuela tradicional debe incorporar formatos educativos basados en el ocio y el entretenimiento.</a:t>
            </a:r>
            <a:endParaRPr lang="es-PA" dirty="0"/>
          </a:p>
        </p:txBody>
      </p:sp>
      <p:pic>
        <p:nvPicPr>
          <p:cNvPr id="3074" name="Picture 2" descr="Resultado de imagen para jovenes de 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37" y="3459892"/>
            <a:ext cx="3786231" cy="28214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jovenes de hoy caminando con celul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530" y="1297459"/>
            <a:ext cx="5115697" cy="205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47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95840644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944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US" sz="2400" dirty="0" smtClean="0"/>
              <a:t>LOS UNIVERSITARIOS DE HOY CONSTITUYEN LA PRIMERA GENERACIÓN FORMADA EN LOS NUEVOS AVANCES TECNOLÓGICOS</a:t>
            </a:r>
            <a:endParaRPr lang="es-PA"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77428758"/>
              </p:ext>
            </p:extLst>
          </p:nvPr>
        </p:nvGraphicFramePr>
        <p:xfrm>
          <a:off x="677863" y="1677726"/>
          <a:ext cx="8596312" cy="5041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52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smtClean="0"/>
              <a:t>LOS INMIGRANTES DIGITALES</a:t>
            </a:r>
            <a:endParaRPr lang="es-PA" dirty="0"/>
          </a:p>
        </p:txBody>
      </p:sp>
      <p:sp>
        <p:nvSpPr>
          <p:cNvPr id="3" name="Marcador de contenido 2"/>
          <p:cNvSpPr>
            <a:spLocks noGrp="1"/>
          </p:cNvSpPr>
          <p:nvPr>
            <p:ph idx="1"/>
          </p:nvPr>
        </p:nvSpPr>
        <p:spPr/>
        <p:txBody>
          <a:bodyPr>
            <a:normAutofit fontScale="92500" lnSpcReduction="20000"/>
          </a:bodyPr>
          <a:lstStyle/>
          <a:p>
            <a:r>
              <a:rPr lang="es-US" dirty="0" smtClean="0"/>
              <a:t>Aprende </a:t>
            </a:r>
            <a:r>
              <a:rPr lang="es-US" dirty="0"/>
              <a:t>–cada uno a su ritmo- a </a:t>
            </a:r>
            <a:r>
              <a:rPr lang="es-US" dirty="0" smtClean="0"/>
              <a:t>adaptarse </a:t>
            </a:r>
            <a:r>
              <a:rPr lang="es-US" dirty="0"/>
              <a:t>al entorno y al </a:t>
            </a:r>
            <a:r>
              <a:rPr lang="es-US" dirty="0" smtClean="0"/>
              <a:t>ambiente. </a:t>
            </a:r>
          </a:p>
          <a:p>
            <a:r>
              <a:rPr lang="es-US" dirty="0" smtClean="0"/>
              <a:t>pero </a:t>
            </a:r>
            <a:r>
              <a:rPr lang="es-US" dirty="0"/>
              <a:t>conservando siempre una cierta conexión (a la que denomino “acento”) con el pasado. ... </a:t>
            </a:r>
            <a:endParaRPr lang="es-US" dirty="0" smtClean="0"/>
          </a:p>
          <a:p>
            <a:r>
              <a:rPr lang="es-US" dirty="0" smtClean="0"/>
              <a:t>Dicho </a:t>
            </a:r>
            <a:r>
              <a:rPr lang="es-US" dirty="0"/>
              <a:t>“acento” del Inmigrante Digital se puede apreciar, por ejemplo, en que primero se lanza a navegar por Internet y a posteriori, se embarca en la lectura atenta de manuales para obtener más información y aprender</a:t>
            </a:r>
            <a:r>
              <a:rPr lang="es-US" dirty="0" smtClean="0"/>
              <a:t>.</a:t>
            </a:r>
          </a:p>
          <a:p>
            <a:r>
              <a:rPr lang="es-US" dirty="0" smtClean="0"/>
              <a:t> </a:t>
            </a:r>
            <a:r>
              <a:rPr lang="es-US" dirty="0"/>
              <a:t>Esto es: en primer lugar se decanta por la práctica y luego por la teoría, que le permite sobrevivir. </a:t>
            </a:r>
            <a:endParaRPr lang="es-US" dirty="0" smtClean="0"/>
          </a:p>
          <a:p>
            <a:r>
              <a:rPr lang="es-US" dirty="0" smtClean="0"/>
              <a:t>los </a:t>
            </a:r>
            <a:r>
              <a:rPr lang="es-US" dirty="0"/>
              <a:t>Inmigrantes Digitales se comunican de modo diferente con sus propios hijos, ya que se ven en la obligación de “aprender una nueva lengua” que sus vástagos no sólo no temen, sino que conocen y dominan como Nativos; lengua que, además, ha pasado a instalarse en su cerebro</a:t>
            </a:r>
            <a:r>
              <a:rPr lang="es-US" dirty="0" smtClean="0"/>
              <a:t>.</a:t>
            </a:r>
          </a:p>
          <a:p>
            <a:r>
              <a:rPr lang="es-US" dirty="0" smtClean="0"/>
              <a:t> Ejemplo, </a:t>
            </a:r>
            <a:r>
              <a:rPr lang="es-US" dirty="0"/>
              <a:t>como la impresión de un documento escrito para corregirlo, en lugar de hacerlo sobre la misma pantalla, y otras curiosas situaciones que revelarían cierta inseguridad o falta de </a:t>
            </a:r>
            <a:r>
              <a:rPr lang="es-US" dirty="0" smtClean="0"/>
              <a:t>hábito, en los inmigrantes.</a:t>
            </a:r>
            <a:endParaRPr lang="es-PA" dirty="0"/>
          </a:p>
        </p:txBody>
      </p:sp>
    </p:spTree>
    <p:extLst>
      <p:ext uri="{BB962C8B-B14F-4D97-AF65-F5344CB8AC3E}">
        <p14:creationId xmlns:p14="http://schemas.microsoft.com/office/powerpoint/2010/main" val="407554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98689"/>
          </a:xfrm>
        </p:spPr>
        <p:txBody>
          <a:bodyPr>
            <a:normAutofit/>
          </a:bodyPr>
          <a:lstStyle/>
          <a:p>
            <a:pPr algn="ctr"/>
            <a:r>
              <a:rPr lang="es-US" sz="2200" dirty="0" smtClean="0"/>
              <a:t>LAS DIFERENCIAS ENTRE NATIVOS DIGITALES E INMIGRANTES DIGITALES</a:t>
            </a:r>
            <a:endParaRPr lang="es-PA" sz="22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948085668"/>
              </p:ext>
            </p:extLst>
          </p:nvPr>
        </p:nvGraphicFramePr>
        <p:xfrm>
          <a:off x="677863" y="1508290"/>
          <a:ext cx="10756850" cy="6923151"/>
        </p:xfrm>
        <a:graphic>
          <a:graphicData uri="http://schemas.openxmlformats.org/drawingml/2006/table">
            <a:tbl>
              <a:tblPr firstRow="1" bandRow="1">
                <a:tableStyleId>{5C22544A-7EE6-4342-B048-85BDC9FD1C3A}</a:tableStyleId>
              </a:tblPr>
              <a:tblGrid>
                <a:gridCol w="5439075"/>
                <a:gridCol w="5317775"/>
              </a:tblGrid>
              <a:tr h="357109">
                <a:tc>
                  <a:txBody>
                    <a:bodyPr/>
                    <a:lstStyle/>
                    <a:p>
                      <a:r>
                        <a:rPr lang="es-US" dirty="0" smtClean="0"/>
                        <a:t>inmigrantes</a:t>
                      </a:r>
                      <a:endParaRPr lang="es-PA" dirty="0"/>
                    </a:p>
                  </a:txBody>
                  <a:tcPr/>
                </a:tc>
                <a:tc>
                  <a:txBody>
                    <a:bodyPr/>
                    <a:lstStyle/>
                    <a:p>
                      <a:r>
                        <a:rPr lang="es-US" dirty="0" smtClean="0"/>
                        <a:t>Nativos</a:t>
                      </a:r>
                      <a:endParaRPr lang="es-PA" dirty="0"/>
                    </a:p>
                  </a:txBody>
                  <a:tcPr/>
                </a:tc>
              </a:tr>
              <a:tr h="891100">
                <a:tc>
                  <a:txBody>
                    <a:bodyPr/>
                    <a:lstStyle/>
                    <a:p>
                      <a:r>
                        <a:rPr lang="es-US" sz="1400" dirty="0" smtClean="0"/>
                        <a:t>prefieren moverse dentro de lo que les es conocido en virtud de su forma de aprender -que es también la forma en que los enseñaron a ellos-. </a:t>
                      </a:r>
                      <a:endParaRPr lang="es-PA"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US" sz="1400" dirty="0" smtClean="0"/>
                        <a:t>Quieren recibir la información de forma ágil e inmediata.</a:t>
                      </a:r>
                      <a:endParaRPr lang="es-PA" sz="1400" dirty="0" smtClean="0"/>
                    </a:p>
                    <a:p>
                      <a:endParaRPr lang="es-PA" sz="1400" dirty="0"/>
                    </a:p>
                  </a:txBody>
                  <a:tcPr/>
                </a:tc>
              </a:tr>
              <a:tr h="623770">
                <a:tc>
                  <a:txBody>
                    <a:bodyPr/>
                    <a:lstStyle/>
                    <a:p>
                      <a:r>
                        <a:rPr lang="es-US" sz="1400" dirty="0" smtClean="0"/>
                        <a:t>se decantan por instruir lenta y seriamente, paso a paso, dentro de un orden.</a:t>
                      </a:r>
                      <a:endParaRPr lang="es-PA" sz="1400" dirty="0"/>
                    </a:p>
                  </a:txBody>
                  <a:tcPr/>
                </a:tc>
                <a:tc>
                  <a:txBody>
                    <a:bodyPr/>
                    <a:lstStyle/>
                    <a:p>
                      <a:r>
                        <a:rPr lang="es-US" sz="1400" dirty="0" smtClean="0"/>
                        <a:t>Se sienten atraídos por multitareas y procesos paralelos.</a:t>
                      </a:r>
                      <a:endParaRPr lang="es-PA" sz="1400" dirty="0"/>
                    </a:p>
                  </a:txBody>
                  <a:tcPr/>
                </a:tc>
              </a:tr>
              <a:tr h="1693090">
                <a:tc>
                  <a:txBody>
                    <a:bodyPr/>
                    <a:lstStyle/>
                    <a:p>
                      <a:r>
                        <a:rPr lang="es-US" sz="1400" dirty="0" smtClean="0"/>
                        <a:t>rechazan que los estudiantes puedan trabajar y ... los Inmigrantes Digitales que se dedican a la enseñanza están empleando una “lengua” obsoleta...  aprender mientras ven la televisión o escuchan música, porque a ese precepto restrictivo se habituaron ellos desde siempre</a:t>
                      </a:r>
                      <a:endParaRPr lang="es-PA" sz="1400" dirty="0"/>
                    </a:p>
                  </a:txBody>
                  <a:tcPr/>
                </a:tc>
                <a:tc>
                  <a:txBody>
                    <a:bodyPr/>
                    <a:lstStyle/>
                    <a:p>
                      <a:r>
                        <a:rPr lang="es-US" sz="1400" dirty="0" smtClean="0"/>
                        <a:t>Prefieren los gráficos a los textos</a:t>
                      </a:r>
                      <a:endParaRPr lang="es-PA" sz="1400" dirty="0"/>
                    </a:p>
                  </a:txBody>
                  <a:tcPr/>
                </a:tc>
              </a:tr>
              <a:tr h="623770">
                <a:tc>
                  <a:txBody>
                    <a:bodyPr/>
                    <a:lstStyle/>
                    <a:p>
                      <a:r>
                        <a:rPr lang="es-US" sz="1400" dirty="0" smtClean="0"/>
                        <a:t>Se</a:t>
                      </a:r>
                      <a:r>
                        <a:rPr lang="es-US" sz="1400" baseline="0" dirty="0" smtClean="0"/>
                        <a:t> </a:t>
                      </a:r>
                      <a:r>
                        <a:rPr lang="es-US" sz="1400" dirty="0" smtClean="0"/>
                        <a:t>no justifican que el proceso de enseñanza y aprendizaje pueda y deba ser ameno y divertido, a pesar de que muchos se beneficiaron de ello,</a:t>
                      </a:r>
                      <a:endParaRPr lang="es-PA" sz="1400" dirty="0"/>
                    </a:p>
                  </a:txBody>
                  <a:tcPr/>
                </a:tc>
                <a:tc>
                  <a:txBody>
                    <a:bodyPr/>
                    <a:lstStyle/>
                    <a:p>
                      <a:r>
                        <a:rPr lang="es-US" sz="1400" dirty="0" smtClean="0"/>
                        <a:t>Se inclinan por los accesos al azar (desde hipertextos).</a:t>
                      </a:r>
                      <a:endParaRPr lang="es-PA" sz="1400" dirty="0"/>
                    </a:p>
                  </a:txBody>
                  <a:tcPr/>
                </a:tc>
              </a:tr>
              <a:tr h="623770">
                <a:tc>
                  <a:txBody>
                    <a:bodyPr/>
                    <a:lstStyle/>
                    <a:p>
                      <a:r>
                        <a:rPr lang="es-US" sz="1400" dirty="0" smtClean="0"/>
                        <a:t>piensan que los métodos por los que ellos aprendieron no están obsoletos, sino que los que empiezan su formación rechazan el esfuerzo y la seriedad, como también les ocurrió a ellos cuando se iniciaban</a:t>
                      </a:r>
                      <a:endParaRPr lang="es-PA" sz="1400" dirty="0"/>
                    </a:p>
                  </a:txBody>
                  <a:tcPr/>
                </a:tc>
                <a:tc>
                  <a:txBody>
                    <a:bodyPr/>
                    <a:lstStyle/>
                    <a:p>
                      <a:r>
                        <a:rPr lang="es-US" sz="1400" dirty="0" smtClean="0"/>
                        <a:t>Funcionan mejor y rinden más cuando trabajan en Red.</a:t>
                      </a:r>
                      <a:endParaRPr lang="es-PA" sz="1400" dirty="0"/>
                    </a:p>
                  </a:txBody>
                  <a:tcPr/>
                </a:tc>
              </a:tr>
              <a:tr h="1673031">
                <a:tc>
                  <a:txBody>
                    <a:bodyPr/>
                    <a:lstStyle/>
                    <a:p>
                      <a:endParaRPr lang="es-PA" sz="1400" dirty="0"/>
                    </a:p>
                  </a:txBody>
                  <a:tcPr/>
                </a:tc>
                <a:tc>
                  <a:txBody>
                    <a:bodyPr/>
                    <a:lstStyle/>
                    <a:p>
                      <a:r>
                        <a:rPr lang="es-US" sz="1400" dirty="0" smtClean="0"/>
                        <a:t>Tienen la conciencia de que van progresando, lo cual les reporta satisfacción y recompensa inmediatas.</a:t>
                      </a:r>
                    </a:p>
                    <a:p>
                      <a:r>
                        <a:rPr lang="es-US" sz="1400" dirty="0" smtClean="0"/>
                        <a:t>Prefieren instruirse de forma lúdica a embarcarse en el rigor del trabajo tradicional.</a:t>
                      </a:r>
                      <a:endParaRPr lang="es-PA" sz="1400" dirty="0"/>
                    </a:p>
                  </a:txBody>
                  <a:tcPr/>
                </a:tc>
              </a:tr>
            </a:tbl>
          </a:graphicData>
        </a:graphic>
      </p:graphicFrame>
    </p:spTree>
    <p:extLst>
      <p:ext uri="{BB962C8B-B14F-4D97-AF65-F5344CB8AC3E}">
        <p14:creationId xmlns:p14="http://schemas.microsoft.com/office/powerpoint/2010/main" val="60257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US" dirty="0" smtClean="0"/>
              <a:t>Para los profesores </a:t>
            </a:r>
            <a:r>
              <a:rPr lang="es-US" dirty="0"/>
              <a:t>–Inmigrantes Digitales </a:t>
            </a:r>
            <a:r>
              <a:rPr lang="es-US" dirty="0" smtClean="0"/>
              <a:t>sus alumnos:</a:t>
            </a:r>
            <a:r>
              <a:rPr lang="es-US" dirty="0"/>
              <a:t/>
            </a:r>
            <a:br>
              <a:rPr lang="es-US" dirty="0"/>
            </a:br>
            <a:endParaRPr lang="es-PA" dirty="0"/>
          </a:p>
        </p:txBody>
      </p:sp>
      <p:sp>
        <p:nvSpPr>
          <p:cNvPr id="3" name="Marcador de contenido 2"/>
          <p:cNvSpPr>
            <a:spLocks noGrp="1"/>
          </p:cNvSpPr>
          <p:nvPr>
            <p:ph idx="1"/>
          </p:nvPr>
        </p:nvSpPr>
        <p:spPr/>
        <p:txBody>
          <a:bodyPr>
            <a:normAutofit fontScale="92500" lnSpcReduction="20000"/>
          </a:bodyPr>
          <a:lstStyle/>
          <a:p>
            <a:r>
              <a:rPr lang="es-US" dirty="0" smtClean="0"/>
              <a:t>Que </a:t>
            </a:r>
            <a:r>
              <a:rPr lang="es-US" dirty="0"/>
              <a:t>llenan sus aulas crecieron “a la velocidad de la contracción nerviosa” de los juegos y de MTV (canal temático de música). </a:t>
            </a:r>
            <a:endParaRPr lang="es-US" dirty="0" smtClean="0"/>
          </a:p>
          <a:p>
            <a:r>
              <a:rPr lang="es-US" dirty="0" smtClean="0"/>
              <a:t>Utilizan </a:t>
            </a:r>
            <a:r>
              <a:rPr lang="es-US" dirty="0"/>
              <a:t>instantáneamente el hipertexto, descargan música, telefonean desde dispositivos de bolsillo, consultan la biblioteca instalada en sus ordenadores portátiles, intercambian mensajes y chatean de forma inmediata. </a:t>
            </a:r>
            <a:endParaRPr lang="es-US" dirty="0" smtClean="0"/>
          </a:p>
          <a:p>
            <a:r>
              <a:rPr lang="es-US" dirty="0" smtClean="0"/>
              <a:t>Es </a:t>
            </a:r>
            <a:r>
              <a:rPr lang="es-US" dirty="0"/>
              <a:t>decir, trabajan en Red siempre. </a:t>
            </a:r>
            <a:endParaRPr lang="es-US" dirty="0" smtClean="0"/>
          </a:p>
          <a:p>
            <a:r>
              <a:rPr lang="es-US" dirty="0" smtClean="0"/>
              <a:t>De </a:t>
            </a:r>
            <a:r>
              <a:rPr lang="es-US" dirty="0"/>
              <a:t>ahí que a los estudiantes actuales les impacienten y cansen las conferencias, así como la lógica del aprender “paso a paso” y la instrucción que está cimentada en “pruebas de valoración”. </a:t>
            </a:r>
            <a:endParaRPr lang="es-US" dirty="0" smtClean="0"/>
          </a:p>
          <a:p>
            <a:pPr algn="just"/>
            <a:r>
              <a:rPr lang="es-US" dirty="0" smtClean="0"/>
              <a:t>Los </a:t>
            </a:r>
            <a:r>
              <a:rPr lang="es-US" dirty="0"/>
              <a:t>Inmigrantes Digitales, por el contrario</a:t>
            </a:r>
            <a:r>
              <a:rPr lang="es-US" dirty="0" smtClean="0"/>
              <a:t>,. </a:t>
            </a:r>
            <a:r>
              <a:rPr lang="es-US" dirty="0"/>
              <a:t>Habituarse a los métodos tradicionales, pues, sólo sería cuestión de tiempo y voluntad, más que de intentar hablar la misma “lengua” tecnológica. ¿Quiere esto decir que los Nativos Digitales no prestan atención y, además, optan por la rebeldía? Pues bien, ellos responden a la doble pregunta alegando que el proceso de formación no les atrae, no les motiva, no despierta su </a:t>
            </a:r>
            <a:r>
              <a:rPr lang="es-US" dirty="0" smtClean="0"/>
              <a:t>interés</a:t>
            </a:r>
            <a:r>
              <a:rPr lang="es-US" dirty="0"/>
              <a:t>.</a:t>
            </a:r>
            <a:endParaRPr lang="es-PA" dirty="0"/>
          </a:p>
        </p:txBody>
      </p:sp>
    </p:spTree>
    <p:extLst>
      <p:ext uri="{BB962C8B-B14F-4D97-AF65-F5344CB8AC3E}">
        <p14:creationId xmlns:p14="http://schemas.microsoft.com/office/powerpoint/2010/main" val="309856980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1255</TotalTime>
  <Words>1372</Words>
  <Application>Microsoft Office PowerPoint</Application>
  <PresentationFormat>Panorámica</PresentationFormat>
  <Paragraphs>67</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Trebuchet MS</vt:lpstr>
      <vt:lpstr>Wingdings</vt:lpstr>
      <vt:lpstr>Wingdings 3</vt:lpstr>
      <vt:lpstr>Faceta</vt:lpstr>
      <vt:lpstr>NATIVOS E INMIGRANTES DIGITALES</vt:lpstr>
      <vt:lpstr>Presentación de PowerPoint</vt:lpstr>
      <vt:lpstr>El profesor Marc Prensky</vt:lpstr>
      <vt:lpstr>Para Prensky</vt:lpstr>
      <vt:lpstr>Presentación de PowerPoint</vt:lpstr>
      <vt:lpstr>LOS UNIVERSITARIOS DE HOY CONSTITUYEN LA PRIMERA GENERACIÓN FORMADA EN LOS NUEVOS AVANCES TECNOLÓGICOS</vt:lpstr>
      <vt:lpstr>LOS INMIGRANTES DIGITALES</vt:lpstr>
      <vt:lpstr>LAS DIFERENCIAS ENTRE NATIVOS DIGITALES E INMIGRANTES DIGITALES</vt:lpstr>
      <vt:lpstr>Para los profesores –Inmigrantes Digitales sus alumnos: </vt:lpstr>
      <vt:lpstr>LOS EDUCADORES  </vt:lpstr>
      <vt:lpstr>¿Realmente piensan diferente?</vt:lpstr>
      <vt:lpstr>¿En qué nos basamos para sentar tales afirmaciones? </vt:lpstr>
      <vt:lpstr>LOS PROFESIONALES DE LA EDUCACIÓN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Características de ¿Como aprenden los adolescentes? y ¿Como Aprenden los Adultos?</dc:title>
  <dc:creator>INTERPOL PASO CANOA</dc:creator>
  <cp:lastModifiedBy>INTERPOL PASO CANOA</cp:lastModifiedBy>
  <cp:revision>29</cp:revision>
  <dcterms:created xsi:type="dcterms:W3CDTF">2018-04-16T14:24:03Z</dcterms:created>
  <dcterms:modified xsi:type="dcterms:W3CDTF">2018-08-17T19:05:13Z</dcterms:modified>
</cp:coreProperties>
</file>