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12192000" cy="6858000"/>
  <p:notesSz cx="6858000" cy="9144000"/>
  <p:defaultText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44EDC0-CCFD-46E2-AAEB-E96CA9E1DEF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419"/>
          </a:p>
        </p:txBody>
      </p:sp>
      <p:sp>
        <p:nvSpPr>
          <p:cNvPr id="3" name="Subtítulo 2">
            <a:extLst>
              <a:ext uri="{FF2B5EF4-FFF2-40B4-BE49-F238E27FC236}">
                <a16:creationId xmlns:a16="http://schemas.microsoft.com/office/drawing/2014/main" id="{9F64C2BE-B9F7-4D93-9F99-981C71A99A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419"/>
          </a:p>
        </p:txBody>
      </p:sp>
      <p:sp>
        <p:nvSpPr>
          <p:cNvPr id="4" name="Marcador de fecha 3">
            <a:extLst>
              <a:ext uri="{FF2B5EF4-FFF2-40B4-BE49-F238E27FC236}">
                <a16:creationId xmlns:a16="http://schemas.microsoft.com/office/drawing/2014/main" id="{A2B98FD6-3F04-4D0A-929F-F6B407537981}"/>
              </a:ext>
            </a:extLst>
          </p:cNvPr>
          <p:cNvSpPr>
            <a:spLocks noGrp="1"/>
          </p:cNvSpPr>
          <p:nvPr>
            <p:ph type="dt" sz="half" idx="10"/>
          </p:nvPr>
        </p:nvSpPr>
        <p:spPr/>
        <p:txBody>
          <a:bodyPr/>
          <a:lstStyle/>
          <a:p>
            <a:fld id="{6FB30B9E-4302-4FC2-87E6-FBDF08157185}" type="datetimeFigureOut">
              <a:rPr lang="es-419" smtClean="0"/>
              <a:t>23/8/2018</a:t>
            </a:fld>
            <a:endParaRPr lang="es-419"/>
          </a:p>
        </p:txBody>
      </p:sp>
      <p:sp>
        <p:nvSpPr>
          <p:cNvPr id="5" name="Marcador de pie de página 4">
            <a:extLst>
              <a:ext uri="{FF2B5EF4-FFF2-40B4-BE49-F238E27FC236}">
                <a16:creationId xmlns:a16="http://schemas.microsoft.com/office/drawing/2014/main" id="{3E24CEF7-3036-4A88-BACB-4FDEA1BCB054}"/>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C29FC0D9-7328-4699-820F-6C914E6801E1}"/>
              </a:ext>
            </a:extLst>
          </p:cNvPr>
          <p:cNvSpPr>
            <a:spLocks noGrp="1"/>
          </p:cNvSpPr>
          <p:nvPr>
            <p:ph type="sldNum" sz="quarter" idx="12"/>
          </p:nvPr>
        </p:nvSpPr>
        <p:spPr/>
        <p:txBody>
          <a:bodyPr/>
          <a:lstStyle/>
          <a:p>
            <a:fld id="{4F59F8A7-830A-4441-AEDF-E6CB8BB75390}" type="slidenum">
              <a:rPr lang="es-419" smtClean="0"/>
              <a:t>‹Nº›</a:t>
            </a:fld>
            <a:endParaRPr lang="es-419"/>
          </a:p>
        </p:txBody>
      </p:sp>
    </p:spTree>
    <p:extLst>
      <p:ext uri="{BB962C8B-B14F-4D97-AF65-F5344CB8AC3E}">
        <p14:creationId xmlns:p14="http://schemas.microsoft.com/office/powerpoint/2010/main" val="2232144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AED7D-E320-43C5-A66A-6DE7633CB15C}"/>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texto vertical 2">
            <a:extLst>
              <a:ext uri="{FF2B5EF4-FFF2-40B4-BE49-F238E27FC236}">
                <a16:creationId xmlns:a16="http://schemas.microsoft.com/office/drawing/2014/main" id="{60C1030A-955F-42DB-8641-1DECA65B7E48}"/>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992C10D9-C9A6-47B2-96E2-56B97D4759F2}"/>
              </a:ext>
            </a:extLst>
          </p:cNvPr>
          <p:cNvSpPr>
            <a:spLocks noGrp="1"/>
          </p:cNvSpPr>
          <p:nvPr>
            <p:ph type="dt" sz="half" idx="10"/>
          </p:nvPr>
        </p:nvSpPr>
        <p:spPr/>
        <p:txBody>
          <a:bodyPr/>
          <a:lstStyle/>
          <a:p>
            <a:fld id="{6FB30B9E-4302-4FC2-87E6-FBDF08157185}" type="datetimeFigureOut">
              <a:rPr lang="es-419" smtClean="0"/>
              <a:t>23/8/2018</a:t>
            </a:fld>
            <a:endParaRPr lang="es-419"/>
          </a:p>
        </p:txBody>
      </p:sp>
      <p:sp>
        <p:nvSpPr>
          <p:cNvPr id="5" name="Marcador de pie de página 4">
            <a:extLst>
              <a:ext uri="{FF2B5EF4-FFF2-40B4-BE49-F238E27FC236}">
                <a16:creationId xmlns:a16="http://schemas.microsoft.com/office/drawing/2014/main" id="{66E075F5-9381-477C-964A-197421F04217}"/>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417648F9-2780-4A04-B831-128A5DF6310D}"/>
              </a:ext>
            </a:extLst>
          </p:cNvPr>
          <p:cNvSpPr>
            <a:spLocks noGrp="1"/>
          </p:cNvSpPr>
          <p:nvPr>
            <p:ph type="sldNum" sz="quarter" idx="12"/>
          </p:nvPr>
        </p:nvSpPr>
        <p:spPr/>
        <p:txBody>
          <a:bodyPr/>
          <a:lstStyle/>
          <a:p>
            <a:fld id="{4F59F8A7-830A-4441-AEDF-E6CB8BB75390}" type="slidenum">
              <a:rPr lang="es-419" smtClean="0"/>
              <a:t>‹Nº›</a:t>
            </a:fld>
            <a:endParaRPr lang="es-419"/>
          </a:p>
        </p:txBody>
      </p:sp>
    </p:spTree>
    <p:extLst>
      <p:ext uri="{BB962C8B-B14F-4D97-AF65-F5344CB8AC3E}">
        <p14:creationId xmlns:p14="http://schemas.microsoft.com/office/powerpoint/2010/main" val="29406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4EA3269-C8DA-4722-AB67-691C004AB41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419"/>
          </a:p>
        </p:txBody>
      </p:sp>
      <p:sp>
        <p:nvSpPr>
          <p:cNvPr id="3" name="Marcador de texto vertical 2">
            <a:extLst>
              <a:ext uri="{FF2B5EF4-FFF2-40B4-BE49-F238E27FC236}">
                <a16:creationId xmlns:a16="http://schemas.microsoft.com/office/drawing/2014/main" id="{B7938720-49EE-4B8D-822E-9D0296B9802A}"/>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3EAF928E-CDD6-4869-877B-0E2C45CD350E}"/>
              </a:ext>
            </a:extLst>
          </p:cNvPr>
          <p:cNvSpPr>
            <a:spLocks noGrp="1"/>
          </p:cNvSpPr>
          <p:nvPr>
            <p:ph type="dt" sz="half" idx="10"/>
          </p:nvPr>
        </p:nvSpPr>
        <p:spPr/>
        <p:txBody>
          <a:bodyPr/>
          <a:lstStyle/>
          <a:p>
            <a:fld id="{6FB30B9E-4302-4FC2-87E6-FBDF08157185}" type="datetimeFigureOut">
              <a:rPr lang="es-419" smtClean="0"/>
              <a:t>23/8/2018</a:t>
            </a:fld>
            <a:endParaRPr lang="es-419"/>
          </a:p>
        </p:txBody>
      </p:sp>
      <p:sp>
        <p:nvSpPr>
          <p:cNvPr id="5" name="Marcador de pie de página 4">
            <a:extLst>
              <a:ext uri="{FF2B5EF4-FFF2-40B4-BE49-F238E27FC236}">
                <a16:creationId xmlns:a16="http://schemas.microsoft.com/office/drawing/2014/main" id="{72E12263-2FA0-4F02-A6F6-7B8EEF0A262F}"/>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DFCACD6F-5325-410D-998D-B52B772DFC8D}"/>
              </a:ext>
            </a:extLst>
          </p:cNvPr>
          <p:cNvSpPr>
            <a:spLocks noGrp="1"/>
          </p:cNvSpPr>
          <p:nvPr>
            <p:ph type="sldNum" sz="quarter" idx="12"/>
          </p:nvPr>
        </p:nvSpPr>
        <p:spPr/>
        <p:txBody>
          <a:bodyPr/>
          <a:lstStyle/>
          <a:p>
            <a:fld id="{4F59F8A7-830A-4441-AEDF-E6CB8BB75390}" type="slidenum">
              <a:rPr lang="es-419" smtClean="0"/>
              <a:t>‹Nº›</a:t>
            </a:fld>
            <a:endParaRPr lang="es-419"/>
          </a:p>
        </p:txBody>
      </p:sp>
    </p:spTree>
    <p:extLst>
      <p:ext uri="{BB962C8B-B14F-4D97-AF65-F5344CB8AC3E}">
        <p14:creationId xmlns:p14="http://schemas.microsoft.com/office/powerpoint/2010/main" val="161638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BDE01-C093-4AA4-B4FC-2CF069631600}"/>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E08F8760-2896-4BE1-B376-46D489AF6659}"/>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41A2BF26-B24A-47BF-B7AB-369BFA6E77E7}"/>
              </a:ext>
            </a:extLst>
          </p:cNvPr>
          <p:cNvSpPr>
            <a:spLocks noGrp="1"/>
          </p:cNvSpPr>
          <p:nvPr>
            <p:ph type="dt" sz="half" idx="10"/>
          </p:nvPr>
        </p:nvSpPr>
        <p:spPr/>
        <p:txBody>
          <a:bodyPr/>
          <a:lstStyle/>
          <a:p>
            <a:fld id="{6FB30B9E-4302-4FC2-87E6-FBDF08157185}" type="datetimeFigureOut">
              <a:rPr lang="es-419" smtClean="0"/>
              <a:t>23/8/2018</a:t>
            </a:fld>
            <a:endParaRPr lang="es-419"/>
          </a:p>
        </p:txBody>
      </p:sp>
      <p:sp>
        <p:nvSpPr>
          <p:cNvPr id="5" name="Marcador de pie de página 4">
            <a:extLst>
              <a:ext uri="{FF2B5EF4-FFF2-40B4-BE49-F238E27FC236}">
                <a16:creationId xmlns:a16="http://schemas.microsoft.com/office/drawing/2014/main" id="{B4A3BD3B-A704-4CE3-BE8D-3782A75B57B4}"/>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0FEE993E-F215-45B1-A13C-744D9E19850F}"/>
              </a:ext>
            </a:extLst>
          </p:cNvPr>
          <p:cNvSpPr>
            <a:spLocks noGrp="1"/>
          </p:cNvSpPr>
          <p:nvPr>
            <p:ph type="sldNum" sz="quarter" idx="12"/>
          </p:nvPr>
        </p:nvSpPr>
        <p:spPr/>
        <p:txBody>
          <a:bodyPr/>
          <a:lstStyle/>
          <a:p>
            <a:fld id="{4F59F8A7-830A-4441-AEDF-E6CB8BB75390}" type="slidenum">
              <a:rPr lang="es-419" smtClean="0"/>
              <a:t>‹Nº›</a:t>
            </a:fld>
            <a:endParaRPr lang="es-419"/>
          </a:p>
        </p:txBody>
      </p:sp>
    </p:spTree>
    <p:extLst>
      <p:ext uri="{BB962C8B-B14F-4D97-AF65-F5344CB8AC3E}">
        <p14:creationId xmlns:p14="http://schemas.microsoft.com/office/powerpoint/2010/main" val="3802595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04ABED-89A7-435D-B307-DD45AD82FF9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9EA40F15-0153-4EE6-A52F-E3B61A69FA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AEB4F514-A784-4228-97A5-4A1BAFD3CA13}"/>
              </a:ext>
            </a:extLst>
          </p:cNvPr>
          <p:cNvSpPr>
            <a:spLocks noGrp="1"/>
          </p:cNvSpPr>
          <p:nvPr>
            <p:ph type="dt" sz="half" idx="10"/>
          </p:nvPr>
        </p:nvSpPr>
        <p:spPr/>
        <p:txBody>
          <a:bodyPr/>
          <a:lstStyle/>
          <a:p>
            <a:fld id="{6FB30B9E-4302-4FC2-87E6-FBDF08157185}" type="datetimeFigureOut">
              <a:rPr lang="es-419" smtClean="0"/>
              <a:t>23/8/2018</a:t>
            </a:fld>
            <a:endParaRPr lang="es-419"/>
          </a:p>
        </p:txBody>
      </p:sp>
      <p:sp>
        <p:nvSpPr>
          <p:cNvPr id="5" name="Marcador de pie de página 4">
            <a:extLst>
              <a:ext uri="{FF2B5EF4-FFF2-40B4-BE49-F238E27FC236}">
                <a16:creationId xmlns:a16="http://schemas.microsoft.com/office/drawing/2014/main" id="{81F8B3C6-742A-404A-B350-BD4919C45E83}"/>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F375F384-C332-4CB0-AD5D-A63558CA9DF8}"/>
              </a:ext>
            </a:extLst>
          </p:cNvPr>
          <p:cNvSpPr>
            <a:spLocks noGrp="1"/>
          </p:cNvSpPr>
          <p:nvPr>
            <p:ph type="sldNum" sz="quarter" idx="12"/>
          </p:nvPr>
        </p:nvSpPr>
        <p:spPr/>
        <p:txBody>
          <a:bodyPr/>
          <a:lstStyle/>
          <a:p>
            <a:fld id="{4F59F8A7-830A-4441-AEDF-E6CB8BB75390}" type="slidenum">
              <a:rPr lang="es-419" smtClean="0"/>
              <a:t>‹Nº›</a:t>
            </a:fld>
            <a:endParaRPr lang="es-419"/>
          </a:p>
        </p:txBody>
      </p:sp>
    </p:spTree>
    <p:extLst>
      <p:ext uri="{BB962C8B-B14F-4D97-AF65-F5344CB8AC3E}">
        <p14:creationId xmlns:p14="http://schemas.microsoft.com/office/powerpoint/2010/main" val="3283520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9F5AD1-E008-4A5B-9D36-45D230291239}"/>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5EC2F78B-4742-4D09-BEB7-B5A7585DB357}"/>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contenido 3">
            <a:extLst>
              <a:ext uri="{FF2B5EF4-FFF2-40B4-BE49-F238E27FC236}">
                <a16:creationId xmlns:a16="http://schemas.microsoft.com/office/drawing/2014/main" id="{2942C01C-FF5C-4FCF-9E03-94C12F7E0FFB}"/>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5" name="Marcador de fecha 4">
            <a:extLst>
              <a:ext uri="{FF2B5EF4-FFF2-40B4-BE49-F238E27FC236}">
                <a16:creationId xmlns:a16="http://schemas.microsoft.com/office/drawing/2014/main" id="{1E71C600-FD07-4A48-A239-545E5FFDAB09}"/>
              </a:ext>
            </a:extLst>
          </p:cNvPr>
          <p:cNvSpPr>
            <a:spLocks noGrp="1"/>
          </p:cNvSpPr>
          <p:nvPr>
            <p:ph type="dt" sz="half" idx="10"/>
          </p:nvPr>
        </p:nvSpPr>
        <p:spPr/>
        <p:txBody>
          <a:bodyPr/>
          <a:lstStyle/>
          <a:p>
            <a:fld id="{6FB30B9E-4302-4FC2-87E6-FBDF08157185}" type="datetimeFigureOut">
              <a:rPr lang="es-419" smtClean="0"/>
              <a:t>23/8/2018</a:t>
            </a:fld>
            <a:endParaRPr lang="es-419"/>
          </a:p>
        </p:txBody>
      </p:sp>
      <p:sp>
        <p:nvSpPr>
          <p:cNvPr id="6" name="Marcador de pie de página 5">
            <a:extLst>
              <a:ext uri="{FF2B5EF4-FFF2-40B4-BE49-F238E27FC236}">
                <a16:creationId xmlns:a16="http://schemas.microsoft.com/office/drawing/2014/main" id="{9778F8E3-CB61-4E03-9B8B-ED24E9894D02}"/>
              </a:ext>
            </a:extLst>
          </p:cNvPr>
          <p:cNvSpPr>
            <a:spLocks noGrp="1"/>
          </p:cNvSpPr>
          <p:nvPr>
            <p:ph type="ftr" sz="quarter" idx="11"/>
          </p:nvPr>
        </p:nvSpPr>
        <p:spPr/>
        <p:txBody>
          <a:bodyPr/>
          <a:lstStyle/>
          <a:p>
            <a:endParaRPr lang="es-419"/>
          </a:p>
        </p:txBody>
      </p:sp>
      <p:sp>
        <p:nvSpPr>
          <p:cNvPr id="7" name="Marcador de número de diapositiva 6">
            <a:extLst>
              <a:ext uri="{FF2B5EF4-FFF2-40B4-BE49-F238E27FC236}">
                <a16:creationId xmlns:a16="http://schemas.microsoft.com/office/drawing/2014/main" id="{0ADAD408-AC49-4547-BC46-E03D3997CBB0}"/>
              </a:ext>
            </a:extLst>
          </p:cNvPr>
          <p:cNvSpPr>
            <a:spLocks noGrp="1"/>
          </p:cNvSpPr>
          <p:nvPr>
            <p:ph type="sldNum" sz="quarter" idx="12"/>
          </p:nvPr>
        </p:nvSpPr>
        <p:spPr/>
        <p:txBody>
          <a:bodyPr/>
          <a:lstStyle/>
          <a:p>
            <a:fld id="{4F59F8A7-830A-4441-AEDF-E6CB8BB75390}" type="slidenum">
              <a:rPr lang="es-419" smtClean="0"/>
              <a:t>‹Nº›</a:t>
            </a:fld>
            <a:endParaRPr lang="es-419"/>
          </a:p>
        </p:txBody>
      </p:sp>
    </p:spTree>
    <p:extLst>
      <p:ext uri="{BB962C8B-B14F-4D97-AF65-F5344CB8AC3E}">
        <p14:creationId xmlns:p14="http://schemas.microsoft.com/office/powerpoint/2010/main" val="2693867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48E20A-9D32-4968-A2F1-963BF61C955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F7F94716-A491-4A66-88AB-3AB5E0A8A6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CB3E65E9-C6B5-4E9C-B7EC-EB341C38D599}"/>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5" name="Marcador de texto 4">
            <a:extLst>
              <a:ext uri="{FF2B5EF4-FFF2-40B4-BE49-F238E27FC236}">
                <a16:creationId xmlns:a16="http://schemas.microsoft.com/office/drawing/2014/main" id="{07F6DE91-946C-422A-A07F-12856C1E17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68B41AAF-2F05-47C2-B628-E4E0B5199FAE}"/>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7" name="Marcador de fecha 6">
            <a:extLst>
              <a:ext uri="{FF2B5EF4-FFF2-40B4-BE49-F238E27FC236}">
                <a16:creationId xmlns:a16="http://schemas.microsoft.com/office/drawing/2014/main" id="{F817E797-1A48-49BC-90F8-6F432C3E8FF9}"/>
              </a:ext>
            </a:extLst>
          </p:cNvPr>
          <p:cNvSpPr>
            <a:spLocks noGrp="1"/>
          </p:cNvSpPr>
          <p:nvPr>
            <p:ph type="dt" sz="half" idx="10"/>
          </p:nvPr>
        </p:nvSpPr>
        <p:spPr/>
        <p:txBody>
          <a:bodyPr/>
          <a:lstStyle/>
          <a:p>
            <a:fld id="{6FB30B9E-4302-4FC2-87E6-FBDF08157185}" type="datetimeFigureOut">
              <a:rPr lang="es-419" smtClean="0"/>
              <a:t>23/8/2018</a:t>
            </a:fld>
            <a:endParaRPr lang="es-419"/>
          </a:p>
        </p:txBody>
      </p:sp>
      <p:sp>
        <p:nvSpPr>
          <p:cNvPr id="8" name="Marcador de pie de página 7">
            <a:extLst>
              <a:ext uri="{FF2B5EF4-FFF2-40B4-BE49-F238E27FC236}">
                <a16:creationId xmlns:a16="http://schemas.microsoft.com/office/drawing/2014/main" id="{36265F56-265C-4568-BD82-A7B461F53736}"/>
              </a:ext>
            </a:extLst>
          </p:cNvPr>
          <p:cNvSpPr>
            <a:spLocks noGrp="1"/>
          </p:cNvSpPr>
          <p:nvPr>
            <p:ph type="ftr" sz="quarter" idx="11"/>
          </p:nvPr>
        </p:nvSpPr>
        <p:spPr/>
        <p:txBody>
          <a:bodyPr/>
          <a:lstStyle/>
          <a:p>
            <a:endParaRPr lang="es-419"/>
          </a:p>
        </p:txBody>
      </p:sp>
      <p:sp>
        <p:nvSpPr>
          <p:cNvPr id="9" name="Marcador de número de diapositiva 8">
            <a:extLst>
              <a:ext uri="{FF2B5EF4-FFF2-40B4-BE49-F238E27FC236}">
                <a16:creationId xmlns:a16="http://schemas.microsoft.com/office/drawing/2014/main" id="{15D4E8C8-EFE1-4145-B7E5-F6690BCDDA87}"/>
              </a:ext>
            </a:extLst>
          </p:cNvPr>
          <p:cNvSpPr>
            <a:spLocks noGrp="1"/>
          </p:cNvSpPr>
          <p:nvPr>
            <p:ph type="sldNum" sz="quarter" idx="12"/>
          </p:nvPr>
        </p:nvSpPr>
        <p:spPr/>
        <p:txBody>
          <a:bodyPr/>
          <a:lstStyle/>
          <a:p>
            <a:fld id="{4F59F8A7-830A-4441-AEDF-E6CB8BB75390}" type="slidenum">
              <a:rPr lang="es-419" smtClean="0"/>
              <a:t>‹Nº›</a:t>
            </a:fld>
            <a:endParaRPr lang="es-419"/>
          </a:p>
        </p:txBody>
      </p:sp>
    </p:spTree>
    <p:extLst>
      <p:ext uri="{BB962C8B-B14F-4D97-AF65-F5344CB8AC3E}">
        <p14:creationId xmlns:p14="http://schemas.microsoft.com/office/powerpoint/2010/main" val="3533580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35DBFF-2547-4D14-A1DB-FA29FC8487EE}"/>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fecha 2">
            <a:extLst>
              <a:ext uri="{FF2B5EF4-FFF2-40B4-BE49-F238E27FC236}">
                <a16:creationId xmlns:a16="http://schemas.microsoft.com/office/drawing/2014/main" id="{4F918916-DB4B-43E5-BFCA-FCBA7781D441}"/>
              </a:ext>
            </a:extLst>
          </p:cNvPr>
          <p:cNvSpPr>
            <a:spLocks noGrp="1"/>
          </p:cNvSpPr>
          <p:nvPr>
            <p:ph type="dt" sz="half" idx="10"/>
          </p:nvPr>
        </p:nvSpPr>
        <p:spPr/>
        <p:txBody>
          <a:bodyPr/>
          <a:lstStyle/>
          <a:p>
            <a:fld id="{6FB30B9E-4302-4FC2-87E6-FBDF08157185}" type="datetimeFigureOut">
              <a:rPr lang="es-419" smtClean="0"/>
              <a:t>23/8/2018</a:t>
            </a:fld>
            <a:endParaRPr lang="es-419"/>
          </a:p>
        </p:txBody>
      </p:sp>
      <p:sp>
        <p:nvSpPr>
          <p:cNvPr id="4" name="Marcador de pie de página 3">
            <a:extLst>
              <a:ext uri="{FF2B5EF4-FFF2-40B4-BE49-F238E27FC236}">
                <a16:creationId xmlns:a16="http://schemas.microsoft.com/office/drawing/2014/main" id="{89AD0441-15C4-4DA6-9822-7C1E371C2F46}"/>
              </a:ext>
            </a:extLst>
          </p:cNvPr>
          <p:cNvSpPr>
            <a:spLocks noGrp="1"/>
          </p:cNvSpPr>
          <p:nvPr>
            <p:ph type="ftr" sz="quarter" idx="11"/>
          </p:nvPr>
        </p:nvSpPr>
        <p:spPr/>
        <p:txBody>
          <a:bodyPr/>
          <a:lstStyle/>
          <a:p>
            <a:endParaRPr lang="es-419"/>
          </a:p>
        </p:txBody>
      </p:sp>
      <p:sp>
        <p:nvSpPr>
          <p:cNvPr id="5" name="Marcador de número de diapositiva 4">
            <a:extLst>
              <a:ext uri="{FF2B5EF4-FFF2-40B4-BE49-F238E27FC236}">
                <a16:creationId xmlns:a16="http://schemas.microsoft.com/office/drawing/2014/main" id="{0D9A14DB-6BE6-4CA3-9AB5-E4B8FD7ACBEC}"/>
              </a:ext>
            </a:extLst>
          </p:cNvPr>
          <p:cNvSpPr>
            <a:spLocks noGrp="1"/>
          </p:cNvSpPr>
          <p:nvPr>
            <p:ph type="sldNum" sz="quarter" idx="12"/>
          </p:nvPr>
        </p:nvSpPr>
        <p:spPr/>
        <p:txBody>
          <a:bodyPr/>
          <a:lstStyle/>
          <a:p>
            <a:fld id="{4F59F8A7-830A-4441-AEDF-E6CB8BB75390}" type="slidenum">
              <a:rPr lang="es-419" smtClean="0"/>
              <a:t>‹Nº›</a:t>
            </a:fld>
            <a:endParaRPr lang="es-419"/>
          </a:p>
        </p:txBody>
      </p:sp>
    </p:spTree>
    <p:extLst>
      <p:ext uri="{BB962C8B-B14F-4D97-AF65-F5344CB8AC3E}">
        <p14:creationId xmlns:p14="http://schemas.microsoft.com/office/powerpoint/2010/main" val="2368684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3C6BD90-0B80-4953-95C5-9ED6E5199E22}"/>
              </a:ext>
            </a:extLst>
          </p:cNvPr>
          <p:cNvSpPr>
            <a:spLocks noGrp="1"/>
          </p:cNvSpPr>
          <p:nvPr>
            <p:ph type="dt" sz="half" idx="10"/>
          </p:nvPr>
        </p:nvSpPr>
        <p:spPr/>
        <p:txBody>
          <a:bodyPr/>
          <a:lstStyle/>
          <a:p>
            <a:fld id="{6FB30B9E-4302-4FC2-87E6-FBDF08157185}" type="datetimeFigureOut">
              <a:rPr lang="es-419" smtClean="0"/>
              <a:t>23/8/2018</a:t>
            </a:fld>
            <a:endParaRPr lang="es-419"/>
          </a:p>
        </p:txBody>
      </p:sp>
      <p:sp>
        <p:nvSpPr>
          <p:cNvPr id="3" name="Marcador de pie de página 2">
            <a:extLst>
              <a:ext uri="{FF2B5EF4-FFF2-40B4-BE49-F238E27FC236}">
                <a16:creationId xmlns:a16="http://schemas.microsoft.com/office/drawing/2014/main" id="{35490A64-0193-4231-BB33-DFE3C815C0E4}"/>
              </a:ext>
            </a:extLst>
          </p:cNvPr>
          <p:cNvSpPr>
            <a:spLocks noGrp="1"/>
          </p:cNvSpPr>
          <p:nvPr>
            <p:ph type="ftr" sz="quarter" idx="11"/>
          </p:nvPr>
        </p:nvSpPr>
        <p:spPr/>
        <p:txBody>
          <a:bodyPr/>
          <a:lstStyle/>
          <a:p>
            <a:endParaRPr lang="es-419"/>
          </a:p>
        </p:txBody>
      </p:sp>
      <p:sp>
        <p:nvSpPr>
          <p:cNvPr id="4" name="Marcador de número de diapositiva 3">
            <a:extLst>
              <a:ext uri="{FF2B5EF4-FFF2-40B4-BE49-F238E27FC236}">
                <a16:creationId xmlns:a16="http://schemas.microsoft.com/office/drawing/2014/main" id="{8A7C1DF6-0AEC-4AC1-826A-B846DB743DE7}"/>
              </a:ext>
            </a:extLst>
          </p:cNvPr>
          <p:cNvSpPr>
            <a:spLocks noGrp="1"/>
          </p:cNvSpPr>
          <p:nvPr>
            <p:ph type="sldNum" sz="quarter" idx="12"/>
          </p:nvPr>
        </p:nvSpPr>
        <p:spPr/>
        <p:txBody>
          <a:bodyPr/>
          <a:lstStyle/>
          <a:p>
            <a:fld id="{4F59F8A7-830A-4441-AEDF-E6CB8BB75390}" type="slidenum">
              <a:rPr lang="es-419" smtClean="0"/>
              <a:t>‹Nº›</a:t>
            </a:fld>
            <a:endParaRPr lang="es-419"/>
          </a:p>
        </p:txBody>
      </p:sp>
    </p:spTree>
    <p:extLst>
      <p:ext uri="{BB962C8B-B14F-4D97-AF65-F5344CB8AC3E}">
        <p14:creationId xmlns:p14="http://schemas.microsoft.com/office/powerpoint/2010/main" val="3816540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56671D-039E-494F-B6F2-8A8D004452F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2BA014E1-58C5-4EB1-888F-2EF0045E20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texto 3">
            <a:extLst>
              <a:ext uri="{FF2B5EF4-FFF2-40B4-BE49-F238E27FC236}">
                <a16:creationId xmlns:a16="http://schemas.microsoft.com/office/drawing/2014/main" id="{4B104DC7-B2D9-4F44-B172-5F6FC47CD4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9854215-D866-4EB8-96DA-CE5DDD6F87CF}"/>
              </a:ext>
            </a:extLst>
          </p:cNvPr>
          <p:cNvSpPr>
            <a:spLocks noGrp="1"/>
          </p:cNvSpPr>
          <p:nvPr>
            <p:ph type="dt" sz="half" idx="10"/>
          </p:nvPr>
        </p:nvSpPr>
        <p:spPr/>
        <p:txBody>
          <a:bodyPr/>
          <a:lstStyle/>
          <a:p>
            <a:fld id="{6FB30B9E-4302-4FC2-87E6-FBDF08157185}" type="datetimeFigureOut">
              <a:rPr lang="es-419" smtClean="0"/>
              <a:t>23/8/2018</a:t>
            </a:fld>
            <a:endParaRPr lang="es-419"/>
          </a:p>
        </p:txBody>
      </p:sp>
      <p:sp>
        <p:nvSpPr>
          <p:cNvPr id="6" name="Marcador de pie de página 5">
            <a:extLst>
              <a:ext uri="{FF2B5EF4-FFF2-40B4-BE49-F238E27FC236}">
                <a16:creationId xmlns:a16="http://schemas.microsoft.com/office/drawing/2014/main" id="{869A9678-2984-4F8D-AC0C-377334F088B3}"/>
              </a:ext>
            </a:extLst>
          </p:cNvPr>
          <p:cNvSpPr>
            <a:spLocks noGrp="1"/>
          </p:cNvSpPr>
          <p:nvPr>
            <p:ph type="ftr" sz="quarter" idx="11"/>
          </p:nvPr>
        </p:nvSpPr>
        <p:spPr/>
        <p:txBody>
          <a:bodyPr/>
          <a:lstStyle/>
          <a:p>
            <a:endParaRPr lang="es-419"/>
          </a:p>
        </p:txBody>
      </p:sp>
      <p:sp>
        <p:nvSpPr>
          <p:cNvPr id="7" name="Marcador de número de diapositiva 6">
            <a:extLst>
              <a:ext uri="{FF2B5EF4-FFF2-40B4-BE49-F238E27FC236}">
                <a16:creationId xmlns:a16="http://schemas.microsoft.com/office/drawing/2014/main" id="{A09D864B-59CF-4EA1-9F77-2FE722A7BBC2}"/>
              </a:ext>
            </a:extLst>
          </p:cNvPr>
          <p:cNvSpPr>
            <a:spLocks noGrp="1"/>
          </p:cNvSpPr>
          <p:nvPr>
            <p:ph type="sldNum" sz="quarter" idx="12"/>
          </p:nvPr>
        </p:nvSpPr>
        <p:spPr/>
        <p:txBody>
          <a:bodyPr/>
          <a:lstStyle/>
          <a:p>
            <a:fld id="{4F59F8A7-830A-4441-AEDF-E6CB8BB75390}" type="slidenum">
              <a:rPr lang="es-419" smtClean="0"/>
              <a:t>‹Nº›</a:t>
            </a:fld>
            <a:endParaRPr lang="es-419"/>
          </a:p>
        </p:txBody>
      </p:sp>
    </p:spTree>
    <p:extLst>
      <p:ext uri="{BB962C8B-B14F-4D97-AF65-F5344CB8AC3E}">
        <p14:creationId xmlns:p14="http://schemas.microsoft.com/office/powerpoint/2010/main" val="545038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ADBB84-4775-4D56-B688-5BF0BCBA0FB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419"/>
          </a:p>
        </p:txBody>
      </p:sp>
      <p:sp>
        <p:nvSpPr>
          <p:cNvPr id="3" name="Marcador de posición de imagen 2">
            <a:extLst>
              <a:ext uri="{FF2B5EF4-FFF2-40B4-BE49-F238E27FC236}">
                <a16:creationId xmlns:a16="http://schemas.microsoft.com/office/drawing/2014/main" id="{03C5C7DA-D882-4B7E-9D34-4149565F5C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419"/>
          </a:p>
        </p:txBody>
      </p:sp>
      <p:sp>
        <p:nvSpPr>
          <p:cNvPr id="4" name="Marcador de texto 3">
            <a:extLst>
              <a:ext uri="{FF2B5EF4-FFF2-40B4-BE49-F238E27FC236}">
                <a16:creationId xmlns:a16="http://schemas.microsoft.com/office/drawing/2014/main" id="{4394A380-E7CC-44CC-84B4-6CF4B855F2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BFC448B4-B658-41BA-B5DE-95FCE02A4413}"/>
              </a:ext>
            </a:extLst>
          </p:cNvPr>
          <p:cNvSpPr>
            <a:spLocks noGrp="1"/>
          </p:cNvSpPr>
          <p:nvPr>
            <p:ph type="dt" sz="half" idx="10"/>
          </p:nvPr>
        </p:nvSpPr>
        <p:spPr/>
        <p:txBody>
          <a:bodyPr/>
          <a:lstStyle/>
          <a:p>
            <a:fld id="{6FB30B9E-4302-4FC2-87E6-FBDF08157185}" type="datetimeFigureOut">
              <a:rPr lang="es-419" smtClean="0"/>
              <a:t>23/8/2018</a:t>
            </a:fld>
            <a:endParaRPr lang="es-419"/>
          </a:p>
        </p:txBody>
      </p:sp>
      <p:sp>
        <p:nvSpPr>
          <p:cNvPr id="6" name="Marcador de pie de página 5">
            <a:extLst>
              <a:ext uri="{FF2B5EF4-FFF2-40B4-BE49-F238E27FC236}">
                <a16:creationId xmlns:a16="http://schemas.microsoft.com/office/drawing/2014/main" id="{413E98C0-C432-403E-B5BC-0F5954855E1F}"/>
              </a:ext>
            </a:extLst>
          </p:cNvPr>
          <p:cNvSpPr>
            <a:spLocks noGrp="1"/>
          </p:cNvSpPr>
          <p:nvPr>
            <p:ph type="ftr" sz="quarter" idx="11"/>
          </p:nvPr>
        </p:nvSpPr>
        <p:spPr/>
        <p:txBody>
          <a:bodyPr/>
          <a:lstStyle/>
          <a:p>
            <a:endParaRPr lang="es-419"/>
          </a:p>
        </p:txBody>
      </p:sp>
      <p:sp>
        <p:nvSpPr>
          <p:cNvPr id="7" name="Marcador de número de diapositiva 6">
            <a:extLst>
              <a:ext uri="{FF2B5EF4-FFF2-40B4-BE49-F238E27FC236}">
                <a16:creationId xmlns:a16="http://schemas.microsoft.com/office/drawing/2014/main" id="{B64D018A-86D4-4386-A02B-A5008150E795}"/>
              </a:ext>
            </a:extLst>
          </p:cNvPr>
          <p:cNvSpPr>
            <a:spLocks noGrp="1"/>
          </p:cNvSpPr>
          <p:nvPr>
            <p:ph type="sldNum" sz="quarter" idx="12"/>
          </p:nvPr>
        </p:nvSpPr>
        <p:spPr/>
        <p:txBody>
          <a:bodyPr/>
          <a:lstStyle/>
          <a:p>
            <a:fld id="{4F59F8A7-830A-4441-AEDF-E6CB8BB75390}" type="slidenum">
              <a:rPr lang="es-419" smtClean="0"/>
              <a:t>‹Nº›</a:t>
            </a:fld>
            <a:endParaRPr lang="es-419"/>
          </a:p>
        </p:txBody>
      </p:sp>
    </p:spTree>
    <p:extLst>
      <p:ext uri="{BB962C8B-B14F-4D97-AF65-F5344CB8AC3E}">
        <p14:creationId xmlns:p14="http://schemas.microsoft.com/office/powerpoint/2010/main" val="801373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AF96DFB-6647-45B7-B03F-2BACF5260A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A4BE2FE7-2DF1-4979-AB01-A2C36306B8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9E938F9B-D243-48D4-AF1C-523A43D745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B30B9E-4302-4FC2-87E6-FBDF08157185}" type="datetimeFigureOut">
              <a:rPr lang="es-419" smtClean="0"/>
              <a:t>23/8/2018</a:t>
            </a:fld>
            <a:endParaRPr lang="es-419"/>
          </a:p>
        </p:txBody>
      </p:sp>
      <p:sp>
        <p:nvSpPr>
          <p:cNvPr id="5" name="Marcador de pie de página 4">
            <a:extLst>
              <a:ext uri="{FF2B5EF4-FFF2-40B4-BE49-F238E27FC236}">
                <a16:creationId xmlns:a16="http://schemas.microsoft.com/office/drawing/2014/main" id="{EB4101F1-A9FD-44BD-B077-ED1C565D0C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419"/>
          </a:p>
        </p:txBody>
      </p:sp>
      <p:sp>
        <p:nvSpPr>
          <p:cNvPr id="6" name="Marcador de número de diapositiva 5">
            <a:extLst>
              <a:ext uri="{FF2B5EF4-FFF2-40B4-BE49-F238E27FC236}">
                <a16:creationId xmlns:a16="http://schemas.microsoft.com/office/drawing/2014/main" id="{D3F12C3F-F9F3-4316-BDE9-F9687E222F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59F8A7-830A-4441-AEDF-E6CB8BB75390}" type="slidenum">
              <a:rPr lang="es-419" smtClean="0"/>
              <a:t>‹Nº›</a:t>
            </a:fld>
            <a:endParaRPr lang="es-419"/>
          </a:p>
        </p:txBody>
      </p:sp>
    </p:spTree>
    <p:extLst>
      <p:ext uri="{BB962C8B-B14F-4D97-AF65-F5344CB8AC3E}">
        <p14:creationId xmlns:p14="http://schemas.microsoft.com/office/powerpoint/2010/main" val="1057506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2EDF0A-00FA-4E74-BD35-C7E29744E64F}"/>
              </a:ext>
            </a:extLst>
          </p:cNvPr>
          <p:cNvSpPr>
            <a:spLocks noGrp="1"/>
          </p:cNvSpPr>
          <p:nvPr>
            <p:ph type="ctrTitle"/>
          </p:nvPr>
        </p:nvSpPr>
        <p:spPr>
          <a:xfrm>
            <a:off x="1524000" y="1209822"/>
            <a:ext cx="9144000" cy="3264413"/>
          </a:xfrm>
        </p:spPr>
        <p:txBody>
          <a:bodyPr>
            <a:noAutofit/>
          </a:bodyPr>
          <a:lstStyle/>
          <a:p>
            <a:r>
              <a:rPr lang="es-419" sz="3600" b="1" dirty="0"/>
              <a:t>Actividad 1-S2 </a:t>
            </a:r>
            <a:br>
              <a:rPr lang="es-419" sz="3600" b="1" dirty="0"/>
            </a:br>
            <a:r>
              <a:rPr lang="es-ES" sz="3600" b="1" dirty="0"/>
              <a:t>Más allá del salón de clases: Los nuevos Ambientes de Aprendizajes</a:t>
            </a:r>
            <a:br>
              <a:rPr lang="es-ES" sz="3200" b="1" dirty="0"/>
            </a:br>
            <a:r>
              <a:rPr lang="es-ES" sz="3200" b="1" dirty="0"/>
              <a:t> </a:t>
            </a:r>
            <a:br>
              <a:rPr lang="es-ES" sz="3200" b="1" dirty="0"/>
            </a:br>
            <a:r>
              <a:rPr lang="es-ES" sz="2800" b="1" dirty="0"/>
              <a:t>Ramón F. FERREIRO </a:t>
            </a:r>
            <a:br>
              <a:rPr lang="es-ES" sz="2800" b="1" dirty="0"/>
            </a:br>
            <a:r>
              <a:rPr lang="es-ES" sz="2800" b="1" dirty="0"/>
              <a:t>Anthony DE NAPOLI </a:t>
            </a:r>
            <a:br>
              <a:rPr lang="es-ES" sz="2800" b="1" dirty="0"/>
            </a:br>
            <a:r>
              <a:rPr lang="es-ES" sz="2800" b="1" dirty="0"/>
              <a:t>Nova </a:t>
            </a:r>
            <a:r>
              <a:rPr lang="es-ES" sz="2800" b="1" dirty="0" err="1"/>
              <a:t>Southeastern</a:t>
            </a:r>
            <a:r>
              <a:rPr lang="es-ES" sz="2800" b="1" dirty="0"/>
              <a:t> </a:t>
            </a:r>
            <a:r>
              <a:rPr lang="es-ES" sz="2800" b="1" dirty="0" err="1"/>
              <a:t>University</a:t>
            </a:r>
            <a:r>
              <a:rPr lang="es-ES" sz="2800" b="1" dirty="0"/>
              <a:t>, EEUU.</a:t>
            </a:r>
            <a:endParaRPr lang="es-419" sz="2800" b="1" dirty="0"/>
          </a:p>
        </p:txBody>
      </p:sp>
      <p:sp>
        <p:nvSpPr>
          <p:cNvPr id="3" name="Subtítulo 2">
            <a:extLst>
              <a:ext uri="{FF2B5EF4-FFF2-40B4-BE49-F238E27FC236}">
                <a16:creationId xmlns:a16="http://schemas.microsoft.com/office/drawing/2014/main" id="{4B5413F7-1F7C-416B-B8DE-6A54AC56AE25}"/>
              </a:ext>
            </a:extLst>
          </p:cNvPr>
          <p:cNvSpPr>
            <a:spLocks noGrp="1"/>
          </p:cNvSpPr>
          <p:nvPr>
            <p:ph type="subTitle" idx="1"/>
          </p:nvPr>
        </p:nvSpPr>
        <p:spPr>
          <a:xfrm>
            <a:off x="1524000" y="4474235"/>
            <a:ext cx="9144000" cy="1655762"/>
          </a:xfrm>
        </p:spPr>
        <p:txBody>
          <a:bodyPr/>
          <a:lstStyle/>
          <a:p>
            <a:endParaRPr lang="es-419" dirty="0"/>
          </a:p>
          <a:p>
            <a:r>
              <a:rPr lang="es-419" b="1" i="1" dirty="0"/>
              <a:t>Nombre: Marcelino De Gracia V. </a:t>
            </a:r>
          </a:p>
          <a:p>
            <a:r>
              <a:rPr lang="es-419" b="1" i="1" dirty="0"/>
              <a:t>Cédula: 6-707-1259</a:t>
            </a:r>
          </a:p>
        </p:txBody>
      </p:sp>
      <p:pic>
        <p:nvPicPr>
          <p:cNvPr id="4" name="image2.png" descr="logo_firma_email-01 (6)">
            <a:extLst>
              <a:ext uri="{FF2B5EF4-FFF2-40B4-BE49-F238E27FC236}">
                <a16:creationId xmlns:a16="http://schemas.microsoft.com/office/drawing/2014/main" id="{FC2994E6-33D4-4921-ABA1-1B66653A10E5}"/>
              </a:ext>
            </a:extLst>
          </p:cNvPr>
          <p:cNvPicPr/>
          <p:nvPr/>
        </p:nvPicPr>
        <p:blipFill>
          <a:blip r:embed="rId2"/>
          <a:srcRect/>
          <a:stretch>
            <a:fillRect/>
          </a:stretch>
        </p:blipFill>
        <p:spPr>
          <a:xfrm>
            <a:off x="490537" y="325438"/>
            <a:ext cx="2066925" cy="704850"/>
          </a:xfrm>
          <a:prstGeom prst="rect">
            <a:avLst/>
          </a:prstGeom>
          <a:ln/>
        </p:spPr>
      </p:pic>
    </p:spTree>
    <p:extLst>
      <p:ext uri="{BB962C8B-B14F-4D97-AF65-F5344CB8AC3E}">
        <p14:creationId xmlns:p14="http://schemas.microsoft.com/office/powerpoint/2010/main" val="2634702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0F9F83-DABA-4622-A175-B8F7C9EDFC0C}"/>
              </a:ext>
            </a:extLst>
          </p:cNvPr>
          <p:cNvSpPr>
            <a:spLocks noGrp="1"/>
          </p:cNvSpPr>
          <p:nvPr>
            <p:ph type="title"/>
          </p:nvPr>
        </p:nvSpPr>
        <p:spPr/>
        <p:txBody>
          <a:bodyPr/>
          <a:lstStyle/>
          <a:p>
            <a:pPr algn="ctr"/>
            <a:r>
              <a:rPr lang="es-419" b="1" dirty="0"/>
              <a:t>Conclusión</a:t>
            </a:r>
          </a:p>
        </p:txBody>
      </p:sp>
      <p:sp>
        <p:nvSpPr>
          <p:cNvPr id="3" name="Marcador de contenido 2">
            <a:extLst>
              <a:ext uri="{FF2B5EF4-FFF2-40B4-BE49-F238E27FC236}">
                <a16:creationId xmlns:a16="http://schemas.microsoft.com/office/drawing/2014/main" id="{50966C97-3FE6-4A52-9AA9-210A652619A1}"/>
              </a:ext>
            </a:extLst>
          </p:cNvPr>
          <p:cNvSpPr>
            <a:spLocks noGrp="1"/>
          </p:cNvSpPr>
          <p:nvPr>
            <p:ph idx="1"/>
          </p:nvPr>
        </p:nvSpPr>
        <p:spPr/>
        <p:txBody>
          <a:bodyPr/>
          <a:lstStyle/>
          <a:p>
            <a:pPr marL="0" indent="0" algn="just">
              <a:buNone/>
            </a:pPr>
            <a:r>
              <a:rPr lang="es-ES" dirty="0"/>
              <a:t>Es relativamente fácil adquirir  las tecnologías lo difícil, pero no imposible, es hacer que éstas hagan posible la formación personal y profesional de los miembros de una generación como la net ampliamente influida por la presencia de las TIC en las actuales condiciones sociales de vida.</a:t>
            </a:r>
          </a:p>
          <a:p>
            <a:pPr marL="0" indent="0" algn="just">
              <a:buNone/>
            </a:pPr>
            <a:r>
              <a:rPr lang="es-ES" dirty="0"/>
              <a:t>Los retos son varios, más de índole pedagógico que tecnológico. El reto mayor es hacer posible que  ese producto del ingenio humano,  lejos de convertirse en  un boomerang contra su propia inteligencia y creatividad, permita el despliegue de sus potencialidades primordiales: la de pensar y sentir, crear e innovar, descubrir y transformar. </a:t>
            </a:r>
            <a:endParaRPr lang="es-419" dirty="0"/>
          </a:p>
        </p:txBody>
      </p:sp>
      <p:pic>
        <p:nvPicPr>
          <p:cNvPr id="4" name="image2.png" descr="logo_firma_email-01 (6)">
            <a:extLst>
              <a:ext uri="{FF2B5EF4-FFF2-40B4-BE49-F238E27FC236}">
                <a16:creationId xmlns:a16="http://schemas.microsoft.com/office/drawing/2014/main" id="{D9E3D0EB-FD48-44D7-916D-2E809772F439}"/>
              </a:ext>
            </a:extLst>
          </p:cNvPr>
          <p:cNvPicPr/>
          <p:nvPr/>
        </p:nvPicPr>
        <p:blipFill>
          <a:blip r:embed="rId2"/>
          <a:srcRect/>
          <a:stretch>
            <a:fillRect/>
          </a:stretch>
        </p:blipFill>
        <p:spPr>
          <a:xfrm>
            <a:off x="490537" y="325438"/>
            <a:ext cx="2066925" cy="704850"/>
          </a:xfrm>
          <a:prstGeom prst="rect">
            <a:avLst/>
          </a:prstGeom>
          <a:ln/>
        </p:spPr>
      </p:pic>
    </p:spTree>
    <p:extLst>
      <p:ext uri="{BB962C8B-B14F-4D97-AF65-F5344CB8AC3E}">
        <p14:creationId xmlns:p14="http://schemas.microsoft.com/office/powerpoint/2010/main" val="1607500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0E9671-31FD-4B4C-8A10-592C5CED629F}"/>
              </a:ext>
            </a:extLst>
          </p:cNvPr>
          <p:cNvSpPr>
            <a:spLocks noGrp="1"/>
          </p:cNvSpPr>
          <p:nvPr>
            <p:ph type="title"/>
          </p:nvPr>
        </p:nvSpPr>
        <p:spPr>
          <a:xfrm>
            <a:off x="838200" y="365125"/>
            <a:ext cx="10515600" cy="1325563"/>
          </a:xfrm>
        </p:spPr>
        <p:txBody>
          <a:bodyPr/>
          <a:lstStyle/>
          <a:p>
            <a:pPr algn="ctr"/>
            <a:r>
              <a:rPr lang="es-419" b="1" dirty="0"/>
              <a:t>Resumen</a:t>
            </a:r>
          </a:p>
        </p:txBody>
      </p:sp>
      <p:sp>
        <p:nvSpPr>
          <p:cNvPr id="3" name="Marcador de contenido 2">
            <a:extLst>
              <a:ext uri="{FF2B5EF4-FFF2-40B4-BE49-F238E27FC236}">
                <a16:creationId xmlns:a16="http://schemas.microsoft.com/office/drawing/2014/main" id="{9E507342-BE7B-4A94-9269-92CDF17A4B83}"/>
              </a:ext>
            </a:extLst>
          </p:cNvPr>
          <p:cNvSpPr>
            <a:spLocks noGrp="1"/>
          </p:cNvSpPr>
          <p:nvPr>
            <p:ph idx="1"/>
          </p:nvPr>
        </p:nvSpPr>
        <p:spPr/>
        <p:txBody>
          <a:bodyPr/>
          <a:lstStyle/>
          <a:p>
            <a:pPr marL="0" indent="0" algn="just">
              <a:buNone/>
            </a:pPr>
            <a:r>
              <a:rPr lang="es-ES" dirty="0"/>
              <a:t>El presente artículo es el informe parcial de aspectos conceptuales implicados en una investigación dedicada a probar en la práctica escolar las ventajas de los nuevos ambientes de aprendizajes como forma de organizar el proceso de enseñanza para educar a la generación net. Se enfatizan los retos que se presentan al emplear las TIC en la educación y se presenta el Enfoque y Prueba AEI como  instrumentos en que se operacionalizan las variables más importantes a tener presentes, y que constituyen en la práctica un instrumento de acción para la  introducción e integración de las TIC en los procesos de enseñanza y aprendizaje. </a:t>
            </a:r>
            <a:endParaRPr lang="es-419" dirty="0"/>
          </a:p>
        </p:txBody>
      </p:sp>
      <p:pic>
        <p:nvPicPr>
          <p:cNvPr id="4" name="image2.png" descr="logo_firma_email-01 (6)">
            <a:extLst>
              <a:ext uri="{FF2B5EF4-FFF2-40B4-BE49-F238E27FC236}">
                <a16:creationId xmlns:a16="http://schemas.microsoft.com/office/drawing/2014/main" id="{33C7EC24-511A-476B-A21B-EE435D27EF26}"/>
              </a:ext>
            </a:extLst>
          </p:cNvPr>
          <p:cNvPicPr/>
          <p:nvPr/>
        </p:nvPicPr>
        <p:blipFill>
          <a:blip r:embed="rId2"/>
          <a:srcRect/>
          <a:stretch>
            <a:fillRect/>
          </a:stretch>
        </p:blipFill>
        <p:spPr>
          <a:xfrm>
            <a:off x="490537" y="325438"/>
            <a:ext cx="2066925" cy="704850"/>
          </a:xfrm>
          <a:prstGeom prst="rect">
            <a:avLst/>
          </a:prstGeom>
          <a:ln/>
        </p:spPr>
      </p:pic>
    </p:spTree>
    <p:extLst>
      <p:ext uri="{BB962C8B-B14F-4D97-AF65-F5344CB8AC3E}">
        <p14:creationId xmlns:p14="http://schemas.microsoft.com/office/powerpoint/2010/main" val="746303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CC56BB-148C-45F4-A6CF-EEA74E41DC3F}"/>
              </a:ext>
            </a:extLst>
          </p:cNvPr>
          <p:cNvSpPr>
            <a:spLocks noGrp="1"/>
          </p:cNvSpPr>
          <p:nvPr>
            <p:ph type="title"/>
          </p:nvPr>
        </p:nvSpPr>
        <p:spPr/>
        <p:txBody>
          <a:bodyPr/>
          <a:lstStyle/>
          <a:p>
            <a:pPr algn="r"/>
            <a:r>
              <a:rPr lang="es-ES" b="1" dirty="0"/>
              <a:t>Peculiaridades de la Generación Net</a:t>
            </a:r>
            <a:endParaRPr lang="es-419" b="1" dirty="0"/>
          </a:p>
        </p:txBody>
      </p:sp>
      <p:sp>
        <p:nvSpPr>
          <p:cNvPr id="3" name="Marcador de contenido 2">
            <a:extLst>
              <a:ext uri="{FF2B5EF4-FFF2-40B4-BE49-F238E27FC236}">
                <a16:creationId xmlns:a16="http://schemas.microsoft.com/office/drawing/2014/main" id="{FACDB414-65E6-4003-B54A-E4090C875C8F}"/>
              </a:ext>
            </a:extLst>
          </p:cNvPr>
          <p:cNvSpPr>
            <a:spLocks noGrp="1"/>
          </p:cNvSpPr>
          <p:nvPr>
            <p:ph idx="1"/>
          </p:nvPr>
        </p:nvSpPr>
        <p:spPr/>
        <p:txBody>
          <a:bodyPr/>
          <a:lstStyle/>
          <a:p>
            <a:pPr marL="0" indent="0" algn="just">
              <a:buNone/>
            </a:pPr>
            <a:r>
              <a:rPr lang="es-ES" dirty="0"/>
              <a:t>Los miembros de esta generación net son </a:t>
            </a:r>
            <a:r>
              <a:rPr lang="es-ES" dirty="0" err="1"/>
              <a:t>tecnofílicos</a:t>
            </a:r>
            <a:r>
              <a:rPr lang="es-ES" dirty="0"/>
              <a:t>.</a:t>
            </a:r>
          </a:p>
          <a:p>
            <a:pPr marL="0" indent="0" algn="just">
              <a:buNone/>
            </a:pPr>
            <a:r>
              <a:rPr lang="es-ES" dirty="0"/>
              <a:t>Los nets poseen una asombrosa capacidad de adaptación en toda actividad que implica el empleo de las TIC, en particular la computadora y el internet.</a:t>
            </a:r>
          </a:p>
          <a:p>
            <a:pPr marL="0" indent="0" algn="just">
              <a:buNone/>
            </a:pPr>
            <a:r>
              <a:rPr lang="es-ES" dirty="0"/>
              <a:t>El empleo de las TIC puede ser condición y fuente del desarrollo de un conjunto de habilidades del pensamiento  si las sabemos emplear.</a:t>
            </a:r>
          </a:p>
          <a:p>
            <a:pPr marL="0" indent="0" algn="just">
              <a:buNone/>
            </a:pPr>
            <a:r>
              <a:rPr lang="es-ES" dirty="0"/>
              <a:t>Los miembros de la generación net son por lo regular ambivalentes. </a:t>
            </a:r>
            <a:endParaRPr lang="es-419" dirty="0"/>
          </a:p>
        </p:txBody>
      </p:sp>
      <p:pic>
        <p:nvPicPr>
          <p:cNvPr id="4" name="image2.png" descr="logo_firma_email-01 (6)">
            <a:extLst>
              <a:ext uri="{FF2B5EF4-FFF2-40B4-BE49-F238E27FC236}">
                <a16:creationId xmlns:a16="http://schemas.microsoft.com/office/drawing/2014/main" id="{15CE99F2-53F3-48DC-9C76-1D1727495C59}"/>
              </a:ext>
            </a:extLst>
          </p:cNvPr>
          <p:cNvPicPr/>
          <p:nvPr/>
        </p:nvPicPr>
        <p:blipFill>
          <a:blip r:embed="rId2"/>
          <a:srcRect/>
          <a:stretch>
            <a:fillRect/>
          </a:stretch>
        </p:blipFill>
        <p:spPr>
          <a:xfrm>
            <a:off x="490537" y="325438"/>
            <a:ext cx="2066925" cy="704850"/>
          </a:xfrm>
          <a:prstGeom prst="rect">
            <a:avLst/>
          </a:prstGeom>
          <a:ln/>
        </p:spPr>
      </p:pic>
    </p:spTree>
    <p:extLst>
      <p:ext uri="{BB962C8B-B14F-4D97-AF65-F5344CB8AC3E}">
        <p14:creationId xmlns:p14="http://schemas.microsoft.com/office/powerpoint/2010/main" val="226312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9B5297-DA72-4885-8FE4-E6B898F2DF33}"/>
              </a:ext>
            </a:extLst>
          </p:cNvPr>
          <p:cNvSpPr>
            <a:spLocks noGrp="1"/>
          </p:cNvSpPr>
          <p:nvPr>
            <p:ph type="title"/>
          </p:nvPr>
        </p:nvSpPr>
        <p:spPr/>
        <p:txBody>
          <a:bodyPr/>
          <a:lstStyle/>
          <a:p>
            <a:pPr algn="ctr"/>
            <a:r>
              <a:rPr lang="es-419" b="1" dirty="0"/>
              <a:t>Implicaciones Educativas </a:t>
            </a:r>
          </a:p>
        </p:txBody>
      </p:sp>
      <p:sp>
        <p:nvSpPr>
          <p:cNvPr id="3" name="Marcador de contenido 2">
            <a:extLst>
              <a:ext uri="{FF2B5EF4-FFF2-40B4-BE49-F238E27FC236}">
                <a16:creationId xmlns:a16="http://schemas.microsoft.com/office/drawing/2014/main" id="{D2D38671-36E0-42EE-B74E-B807728728C4}"/>
              </a:ext>
            </a:extLst>
          </p:cNvPr>
          <p:cNvSpPr>
            <a:spLocks noGrp="1"/>
          </p:cNvSpPr>
          <p:nvPr>
            <p:ph idx="1"/>
          </p:nvPr>
        </p:nvSpPr>
        <p:spPr/>
        <p:txBody>
          <a:bodyPr/>
          <a:lstStyle/>
          <a:p>
            <a:pPr marL="0" indent="0">
              <a:buNone/>
            </a:pPr>
            <a:r>
              <a:rPr lang="es-ES" dirty="0"/>
              <a:t>Se requiere del empleo de las TIC en la educación de la generación net. </a:t>
            </a:r>
          </a:p>
          <a:p>
            <a:pPr marL="0" indent="0">
              <a:buNone/>
            </a:pPr>
            <a:r>
              <a:rPr lang="es-ES" dirty="0"/>
              <a:t>Las TIC propician nuevas formas de aprender que, por supuesto, no sustituyen a las tradicionales, lo que hacen es ampliar y enriquecer las posibilidades de educación. </a:t>
            </a:r>
            <a:endParaRPr lang="es-419" dirty="0"/>
          </a:p>
        </p:txBody>
      </p:sp>
      <p:pic>
        <p:nvPicPr>
          <p:cNvPr id="4" name="image2.png" descr="logo_firma_email-01 (6)">
            <a:extLst>
              <a:ext uri="{FF2B5EF4-FFF2-40B4-BE49-F238E27FC236}">
                <a16:creationId xmlns:a16="http://schemas.microsoft.com/office/drawing/2014/main" id="{FF2AF627-24A6-45F1-9AE3-7F72ADD7537F}"/>
              </a:ext>
            </a:extLst>
          </p:cNvPr>
          <p:cNvPicPr/>
          <p:nvPr/>
        </p:nvPicPr>
        <p:blipFill>
          <a:blip r:embed="rId2"/>
          <a:srcRect/>
          <a:stretch>
            <a:fillRect/>
          </a:stretch>
        </p:blipFill>
        <p:spPr>
          <a:xfrm>
            <a:off x="490537" y="325438"/>
            <a:ext cx="2066925" cy="704850"/>
          </a:xfrm>
          <a:prstGeom prst="rect">
            <a:avLst/>
          </a:prstGeom>
          <a:ln/>
        </p:spPr>
      </p:pic>
    </p:spTree>
    <p:extLst>
      <p:ext uri="{BB962C8B-B14F-4D97-AF65-F5344CB8AC3E}">
        <p14:creationId xmlns:p14="http://schemas.microsoft.com/office/powerpoint/2010/main" val="348262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E8DCB2-AB01-4895-AD7F-8D8FA5C9E715}"/>
              </a:ext>
            </a:extLst>
          </p:cNvPr>
          <p:cNvSpPr>
            <a:spLocks noGrp="1"/>
          </p:cNvSpPr>
          <p:nvPr>
            <p:ph type="title"/>
          </p:nvPr>
        </p:nvSpPr>
        <p:spPr/>
        <p:txBody>
          <a:bodyPr/>
          <a:lstStyle/>
          <a:p>
            <a:pPr algn="ctr"/>
            <a:r>
              <a:rPr lang="es-ES" b="1" dirty="0"/>
              <a:t>Los Nuevos Ambientes de Aprendizajes </a:t>
            </a:r>
            <a:endParaRPr lang="es-419" b="1" dirty="0"/>
          </a:p>
        </p:txBody>
      </p:sp>
      <p:sp>
        <p:nvSpPr>
          <p:cNvPr id="3" name="Marcador de contenido 2">
            <a:extLst>
              <a:ext uri="{FF2B5EF4-FFF2-40B4-BE49-F238E27FC236}">
                <a16:creationId xmlns:a16="http://schemas.microsoft.com/office/drawing/2014/main" id="{4CCD7E74-AA4A-4D5F-98E4-75328175A385}"/>
              </a:ext>
            </a:extLst>
          </p:cNvPr>
          <p:cNvSpPr>
            <a:spLocks noGrp="1"/>
          </p:cNvSpPr>
          <p:nvPr>
            <p:ph idx="1"/>
          </p:nvPr>
        </p:nvSpPr>
        <p:spPr/>
        <p:txBody>
          <a:bodyPr/>
          <a:lstStyle/>
          <a:p>
            <a:pPr marL="0" indent="0">
              <a:buNone/>
            </a:pPr>
            <a:r>
              <a:rPr lang="es-ES" dirty="0"/>
              <a:t>Los nuevos ambientes de aprendizajes son una forma de organizar el proceso de enseñanza presencial y a distancia  que implica el empleo de tecnología. </a:t>
            </a:r>
          </a:p>
          <a:p>
            <a:pPr marL="0" indent="0">
              <a:buNone/>
            </a:pPr>
            <a:r>
              <a:rPr lang="es-ES" dirty="0"/>
              <a:t>La diversidad humana no es tan solo biológica sino también psicológica y social.</a:t>
            </a:r>
          </a:p>
          <a:p>
            <a:pPr marL="0" indent="0">
              <a:buNone/>
            </a:pPr>
            <a:r>
              <a:rPr lang="es-ES" dirty="0"/>
              <a:t>El problema no se reduce por tanto a identificar el "problema" y lograr la "intervención" necesaria para que se emplee la tecnología. El problema científico y humano va más allá del simple empleo de las TIC y consiste en cómo éstas pueden contribuir a la formación humana y profesional de todos y cada uno de los escolares del siglo XXI. </a:t>
            </a:r>
            <a:endParaRPr lang="es-419" dirty="0"/>
          </a:p>
        </p:txBody>
      </p:sp>
      <p:pic>
        <p:nvPicPr>
          <p:cNvPr id="4" name="image2.png" descr="logo_firma_email-01 (6)">
            <a:extLst>
              <a:ext uri="{FF2B5EF4-FFF2-40B4-BE49-F238E27FC236}">
                <a16:creationId xmlns:a16="http://schemas.microsoft.com/office/drawing/2014/main" id="{00F65A42-7514-4581-B372-4E3DF7C1D0A0}"/>
              </a:ext>
            </a:extLst>
          </p:cNvPr>
          <p:cNvPicPr/>
          <p:nvPr/>
        </p:nvPicPr>
        <p:blipFill>
          <a:blip r:embed="rId2"/>
          <a:srcRect/>
          <a:stretch>
            <a:fillRect/>
          </a:stretch>
        </p:blipFill>
        <p:spPr>
          <a:xfrm>
            <a:off x="490537" y="325438"/>
            <a:ext cx="2066925" cy="704850"/>
          </a:xfrm>
          <a:prstGeom prst="rect">
            <a:avLst/>
          </a:prstGeom>
          <a:ln/>
        </p:spPr>
      </p:pic>
    </p:spTree>
    <p:extLst>
      <p:ext uri="{BB962C8B-B14F-4D97-AF65-F5344CB8AC3E}">
        <p14:creationId xmlns:p14="http://schemas.microsoft.com/office/powerpoint/2010/main" val="1007608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169A71-0394-4E64-BDE2-E0A2DEE7AECF}"/>
              </a:ext>
            </a:extLst>
          </p:cNvPr>
          <p:cNvSpPr>
            <a:spLocks noGrp="1"/>
          </p:cNvSpPr>
          <p:nvPr>
            <p:ph type="title"/>
          </p:nvPr>
        </p:nvSpPr>
        <p:spPr/>
        <p:txBody>
          <a:bodyPr/>
          <a:lstStyle/>
          <a:p>
            <a:pPr algn="ctr"/>
            <a:r>
              <a:rPr lang="es-419" b="1" dirty="0"/>
              <a:t>El Enfoque "AEI" </a:t>
            </a:r>
          </a:p>
        </p:txBody>
      </p:sp>
      <p:sp>
        <p:nvSpPr>
          <p:cNvPr id="3" name="Marcador de contenido 2">
            <a:extLst>
              <a:ext uri="{FF2B5EF4-FFF2-40B4-BE49-F238E27FC236}">
                <a16:creationId xmlns:a16="http://schemas.microsoft.com/office/drawing/2014/main" id="{CBA234E2-5B7D-4392-ACEF-C5B71A68D148}"/>
              </a:ext>
            </a:extLst>
          </p:cNvPr>
          <p:cNvSpPr>
            <a:spLocks noGrp="1"/>
          </p:cNvSpPr>
          <p:nvPr>
            <p:ph idx="1"/>
          </p:nvPr>
        </p:nvSpPr>
        <p:spPr/>
        <p:txBody>
          <a:bodyPr>
            <a:normAutofit fontScale="92500" lnSpcReduction="20000"/>
          </a:bodyPr>
          <a:lstStyle/>
          <a:p>
            <a:pPr marL="0" indent="0" algn="just">
              <a:buNone/>
            </a:pPr>
            <a:r>
              <a:rPr lang="es-ES" dirty="0"/>
              <a:t>Las estadísticas disponibles y los estudios comparativos entre países y regiones realizados demuestran que lo anterior justifica entre otras cosas la necesidad de un plan de acción y estrategia bien definidas a priori para la introducción de las TIC en la escuela.</a:t>
            </a:r>
          </a:p>
          <a:p>
            <a:pPr marL="0" indent="0" algn="just">
              <a:buNone/>
            </a:pPr>
            <a:r>
              <a:rPr lang="es-ES" dirty="0"/>
              <a:t>Los retos que se confrontan en las escuelas con las TIC pueden sintetizarse en tres, el del acceso, el empleo y la integración y pueden ilustrarse con las tres primeras vocales, la AEI. </a:t>
            </a:r>
          </a:p>
          <a:p>
            <a:pPr marL="0" indent="0" algn="just">
              <a:buNone/>
            </a:pPr>
            <a:r>
              <a:rPr lang="es-ES" dirty="0"/>
              <a:t>El proceso de aprendizaje-enseñanza tiene componentes, y que cada uno de ellos tiene una función, y en su conjunto constituyen un sistema. Sobrevaluar uno de ellos en detrimento del otro da muestra de falta de visión sistémica. La cuestión no es per. Se  de  tecnología,  es del proceso como un todo, en la que el maestro, el alumno y la tecnología son entre otros, componentes del proceso  que tiene lugar en las instituciones educativas.</a:t>
            </a:r>
          </a:p>
        </p:txBody>
      </p:sp>
      <p:pic>
        <p:nvPicPr>
          <p:cNvPr id="4" name="image2.png" descr="logo_firma_email-01 (6)">
            <a:extLst>
              <a:ext uri="{FF2B5EF4-FFF2-40B4-BE49-F238E27FC236}">
                <a16:creationId xmlns:a16="http://schemas.microsoft.com/office/drawing/2014/main" id="{DA0C8B88-F718-4C47-8D15-BA49D11E2176}"/>
              </a:ext>
            </a:extLst>
          </p:cNvPr>
          <p:cNvPicPr/>
          <p:nvPr/>
        </p:nvPicPr>
        <p:blipFill>
          <a:blip r:embed="rId2"/>
          <a:srcRect/>
          <a:stretch>
            <a:fillRect/>
          </a:stretch>
        </p:blipFill>
        <p:spPr>
          <a:xfrm>
            <a:off x="490537" y="325438"/>
            <a:ext cx="2066925" cy="704850"/>
          </a:xfrm>
          <a:prstGeom prst="rect">
            <a:avLst/>
          </a:prstGeom>
          <a:ln/>
        </p:spPr>
      </p:pic>
    </p:spTree>
    <p:extLst>
      <p:ext uri="{BB962C8B-B14F-4D97-AF65-F5344CB8AC3E}">
        <p14:creationId xmlns:p14="http://schemas.microsoft.com/office/powerpoint/2010/main" val="1265760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B48443-FBF8-4662-8116-EB46D884A840}"/>
              </a:ext>
            </a:extLst>
          </p:cNvPr>
          <p:cNvSpPr>
            <a:spLocks noGrp="1"/>
          </p:cNvSpPr>
          <p:nvPr>
            <p:ph type="title"/>
          </p:nvPr>
        </p:nvSpPr>
        <p:spPr/>
        <p:txBody>
          <a:bodyPr/>
          <a:lstStyle/>
          <a:p>
            <a:pPr algn="ctr"/>
            <a:r>
              <a:rPr lang="es-419" b="1" dirty="0"/>
              <a:t>El Diseño Didáctico </a:t>
            </a:r>
          </a:p>
        </p:txBody>
      </p:sp>
      <p:sp>
        <p:nvSpPr>
          <p:cNvPr id="3" name="Marcador de contenido 2">
            <a:extLst>
              <a:ext uri="{FF2B5EF4-FFF2-40B4-BE49-F238E27FC236}">
                <a16:creationId xmlns:a16="http://schemas.microsoft.com/office/drawing/2014/main" id="{4E84A0DA-FCDE-4E45-85F9-B10F2798A51B}"/>
              </a:ext>
            </a:extLst>
          </p:cNvPr>
          <p:cNvSpPr>
            <a:spLocks noGrp="1"/>
          </p:cNvSpPr>
          <p:nvPr>
            <p:ph idx="1"/>
          </p:nvPr>
        </p:nvSpPr>
        <p:spPr/>
        <p:txBody>
          <a:bodyPr>
            <a:normAutofit fontScale="85000" lnSpcReduction="20000"/>
          </a:bodyPr>
          <a:lstStyle/>
          <a:p>
            <a:pPr marL="0" indent="0" algn="just">
              <a:buNone/>
            </a:pPr>
            <a:r>
              <a:rPr lang="es-ES" dirty="0"/>
              <a:t>El diseño de nuevos ambientes de aprendizaje debe contemplar el empleo de las TIC acorde de las potencialidades de estos recursos para lograr mayor participación, interactividad alumno-contenido de enseñanza e interacción alumno-alumno y alumno-maestro, relaciones de colaboración y una función del maestro como mediador.</a:t>
            </a:r>
          </a:p>
          <a:p>
            <a:pPr marL="0" indent="0" algn="just">
              <a:buNone/>
            </a:pPr>
            <a:r>
              <a:rPr lang="es-ES" dirty="0"/>
              <a:t>Mientras que loa hipertextos e hipermedia son idóneos para el procesamiento de la información. El hipertexto es en esencia un texto electrónico que presenta el contenido organizado en unidades de información que se relacionan unas con otras resultando ser verdaderas redes semánticas.</a:t>
            </a:r>
          </a:p>
          <a:p>
            <a:pPr marL="0" indent="0" algn="just">
              <a:buNone/>
            </a:pPr>
            <a:r>
              <a:rPr lang="es-ES" dirty="0"/>
              <a:t>El internet y el correo electrónico es en sí mismo un entorno de aprendizaje cuya bondad mayor es la de permitir la comunicación de todos los comprometidos en el proceso de enseñanza.  Presenta información y permite la interactividad y las interacciones entre los sujetos que aprenden, tanto asincrónica como sincrónicamente</a:t>
            </a:r>
            <a:endParaRPr lang="es-419" dirty="0"/>
          </a:p>
        </p:txBody>
      </p:sp>
      <p:pic>
        <p:nvPicPr>
          <p:cNvPr id="4" name="image2.png" descr="logo_firma_email-01 (6)">
            <a:extLst>
              <a:ext uri="{FF2B5EF4-FFF2-40B4-BE49-F238E27FC236}">
                <a16:creationId xmlns:a16="http://schemas.microsoft.com/office/drawing/2014/main" id="{A3233661-B40D-48C0-BF3B-CDADDDB04E97}"/>
              </a:ext>
            </a:extLst>
          </p:cNvPr>
          <p:cNvPicPr/>
          <p:nvPr/>
        </p:nvPicPr>
        <p:blipFill>
          <a:blip r:embed="rId2"/>
          <a:srcRect/>
          <a:stretch>
            <a:fillRect/>
          </a:stretch>
        </p:blipFill>
        <p:spPr>
          <a:xfrm>
            <a:off x="490537" y="325438"/>
            <a:ext cx="2066925" cy="704850"/>
          </a:xfrm>
          <a:prstGeom prst="rect">
            <a:avLst/>
          </a:prstGeom>
          <a:ln/>
        </p:spPr>
      </p:pic>
    </p:spTree>
    <p:extLst>
      <p:ext uri="{BB962C8B-B14F-4D97-AF65-F5344CB8AC3E}">
        <p14:creationId xmlns:p14="http://schemas.microsoft.com/office/powerpoint/2010/main" val="187550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167368-5409-46B9-AABD-597CAA40052E}"/>
              </a:ext>
            </a:extLst>
          </p:cNvPr>
          <p:cNvSpPr>
            <a:spLocks noGrp="1"/>
          </p:cNvSpPr>
          <p:nvPr>
            <p:ph type="title"/>
          </p:nvPr>
        </p:nvSpPr>
        <p:spPr/>
        <p:txBody>
          <a:bodyPr/>
          <a:lstStyle/>
          <a:p>
            <a:pPr algn="ctr"/>
            <a:r>
              <a:rPr lang="es-419" b="1" dirty="0"/>
              <a:t>La Prueba "AEI" </a:t>
            </a:r>
          </a:p>
        </p:txBody>
      </p:sp>
      <p:sp>
        <p:nvSpPr>
          <p:cNvPr id="3" name="Marcador de contenido 2">
            <a:extLst>
              <a:ext uri="{FF2B5EF4-FFF2-40B4-BE49-F238E27FC236}">
                <a16:creationId xmlns:a16="http://schemas.microsoft.com/office/drawing/2014/main" id="{68E0AA05-1671-4B8F-8AFD-75C2E14D2A8B}"/>
              </a:ext>
            </a:extLst>
          </p:cNvPr>
          <p:cNvSpPr>
            <a:spLocks noGrp="1"/>
          </p:cNvSpPr>
          <p:nvPr>
            <p:ph idx="1"/>
          </p:nvPr>
        </p:nvSpPr>
        <p:spPr/>
        <p:txBody>
          <a:bodyPr>
            <a:normAutofit fontScale="92500" lnSpcReduction="10000"/>
          </a:bodyPr>
          <a:lstStyle/>
          <a:p>
            <a:pPr marL="0" indent="0" algn="just">
              <a:buNone/>
            </a:pPr>
            <a:r>
              <a:rPr lang="es-ES" dirty="0"/>
              <a:t>Las respuestas a las  preguntas de la Prueba AEI, nos pueden  ayudar a crear una situación de aprendizaje centrada en el alumno, en su estudio independiente y en un aprendizaje cooperativo empleando tecnología.</a:t>
            </a:r>
          </a:p>
          <a:p>
            <a:pPr marL="0" indent="0" algn="just">
              <a:buNone/>
            </a:pPr>
            <a:r>
              <a:rPr lang="es-ES" dirty="0"/>
              <a:t>El diseño de nuevos ambientes  de aprendizaje permite re conceptualizar la forma de aprender y enseñar acorde con el desarrollo  de la sociedad contemporánea, al apoyarse en nuevos recursos, como por ejemplo la posibilidad del vídeo conferencia interactiva y de los cursos en línea y el replantearse el empleo de otros ya existentes. La finalidad es optimizar todos los componentes del proceso de aprendizaje-enseñanza, en aras de la formación del estudiante.  La intención no se reduce a informar, se plantea la necesidad, de un enfoque integral que propicie el desempeño laboral-profesional con la ética correspondiente. </a:t>
            </a:r>
          </a:p>
          <a:p>
            <a:pPr marL="0" indent="0" algn="just">
              <a:buNone/>
            </a:pPr>
            <a:endParaRPr lang="es-419" dirty="0"/>
          </a:p>
        </p:txBody>
      </p:sp>
      <p:pic>
        <p:nvPicPr>
          <p:cNvPr id="4" name="image2.png" descr="logo_firma_email-01 (6)">
            <a:extLst>
              <a:ext uri="{FF2B5EF4-FFF2-40B4-BE49-F238E27FC236}">
                <a16:creationId xmlns:a16="http://schemas.microsoft.com/office/drawing/2014/main" id="{16D5E5B3-4BFE-43E7-A943-85BE989BA8EC}"/>
              </a:ext>
            </a:extLst>
          </p:cNvPr>
          <p:cNvPicPr/>
          <p:nvPr/>
        </p:nvPicPr>
        <p:blipFill>
          <a:blip r:embed="rId2"/>
          <a:srcRect/>
          <a:stretch>
            <a:fillRect/>
          </a:stretch>
        </p:blipFill>
        <p:spPr>
          <a:xfrm>
            <a:off x="490537" y="325438"/>
            <a:ext cx="2066925" cy="704850"/>
          </a:xfrm>
          <a:prstGeom prst="rect">
            <a:avLst/>
          </a:prstGeom>
          <a:ln/>
        </p:spPr>
      </p:pic>
    </p:spTree>
    <p:extLst>
      <p:ext uri="{BB962C8B-B14F-4D97-AF65-F5344CB8AC3E}">
        <p14:creationId xmlns:p14="http://schemas.microsoft.com/office/powerpoint/2010/main" val="253059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41FFED6-EAE9-4BFB-82D8-BEAF2CF1CD35}"/>
              </a:ext>
            </a:extLst>
          </p:cNvPr>
          <p:cNvPicPr>
            <a:picLocks noChangeAspect="1"/>
          </p:cNvPicPr>
          <p:nvPr/>
        </p:nvPicPr>
        <p:blipFill>
          <a:blip r:embed="rId2"/>
          <a:stretch>
            <a:fillRect/>
          </a:stretch>
        </p:blipFill>
        <p:spPr>
          <a:xfrm>
            <a:off x="1648264" y="1030288"/>
            <a:ext cx="8895471" cy="5442061"/>
          </a:xfrm>
          <a:prstGeom prst="rect">
            <a:avLst/>
          </a:prstGeom>
        </p:spPr>
      </p:pic>
      <p:pic>
        <p:nvPicPr>
          <p:cNvPr id="5" name="image2.png" descr="logo_firma_email-01 (6)">
            <a:extLst>
              <a:ext uri="{FF2B5EF4-FFF2-40B4-BE49-F238E27FC236}">
                <a16:creationId xmlns:a16="http://schemas.microsoft.com/office/drawing/2014/main" id="{80CA5F41-DBD4-468A-84AF-81CDE6456EA9}"/>
              </a:ext>
            </a:extLst>
          </p:cNvPr>
          <p:cNvPicPr/>
          <p:nvPr/>
        </p:nvPicPr>
        <p:blipFill>
          <a:blip r:embed="rId3"/>
          <a:srcRect/>
          <a:stretch>
            <a:fillRect/>
          </a:stretch>
        </p:blipFill>
        <p:spPr>
          <a:xfrm>
            <a:off x="490537" y="325438"/>
            <a:ext cx="2066925" cy="704850"/>
          </a:xfrm>
          <a:prstGeom prst="rect">
            <a:avLst/>
          </a:prstGeom>
          <a:ln/>
        </p:spPr>
      </p:pic>
    </p:spTree>
    <p:extLst>
      <p:ext uri="{BB962C8B-B14F-4D97-AF65-F5344CB8AC3E}">
        <p14:creationId xmlns:p14="http://schemas.microsoft.com/office/powerpoint/2010/main" val="71473263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922</Words>
  <Application>Microsoft Office PowerPoint</Application>
  <PresentationFormat>Panorámica</PresentationFormat>
  <Paragraphs>32</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Tema de Office</vt:lpstr>
      <vt:lpstr>Actividad 1-S2  Más allá del salón de clases: Los nuevos Ambientes de Aprendizajes   Ramón F. FERREIRO  Anthony DE NAPOLI  Nova Southeastern University, EEUU.</vt:lpstr>
      <vt:lpstr>Resumen</vt:lpstr>
      <vt:lpstr>Peculiaridades de la Generación Net</vt:lpstr>
      <vt:lpstr>Implicaciones Educativas </vt:lpstr>
      <vt:lpstr>Los Nuevos Ambientes de Aprendizajes </vt:lpstr>
      <vt:lpstr>El Enfoque "AEI" </vt:lpstr>
      <vt:lpstr>El Diseño Didáctico </vt:lpstr>
      <vt:lpstr>La Prueba "AEI" </vt:lpstr>
      <vt:lpstr>Presentación de PowerPoint</vt:lpstr>
      <vt:lpstr>Conclusión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Actividad 1-S2  Más allá del salón de clases: Los nuevos Ambientes de Aprendizajes de los autores: Ramón F. FERREIRO</dc:title>
  <dc:creator>MarcelinoDeGraciaV. De Gracia V.</dc:creator>
  <cp:lastModifiedBy>MarcelinoDeGraciaV. De Gracia V.</cp:lastModifiedBy>
  <cp:revision>8</cp:revision>
  <dcterms:created xsi:type="dcterms:W3CDTF">2018-08-24T01:12:56Z</dcterms:created>
  <dcterms:modified xsi:type="dcterms:W3CDTF">2018-08-24T02:33:22Z</dcterms:modified>
</cp:coreProperties>
</file>