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8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70" r:id="rId14"/>
    <p:sldId id="269" r:id="rId15"/>
    <p:sldId id="271" r:id="rId16"/>
    <p:sldId id="274" r:id="rId17"/>
    <p:sldId id="273" r:id="rId18"/>
    <p:sldId id="275" r:id="rId19"/>
  </p:sldIdLst>
  <p:sldSz cx="9144000" cy="6858000" type="screen4x3"/>
  <p:notesSz cx="6858000" cy="9144000"/>
  <p:defaultTextStyle>
    <a:defPPr>
      <a:defRPr lang="es-P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13" autoAdjust="0"/>
  </p:normalViewPr>
  <p:slideViewPr>
    <p:cSldViewPr>
      <p:cViewPr varScale="1">
        <p:scale>
          <a:sx n="74" d="100"/>
          <a:sy n="74" d="100"/>
        </p:scale>
        <p:origin x="-1044"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PA"/>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4ACAB2-CEAA-404B-9517-DC1E47911246}" type="datetimeFigureOut">
              <a:rPr lang="es-PA" smtClean="0"/>
              <a:t>08/23/2018</a:t>
            </a:fld>
            <a:endParaRPr lang="es-PA"/>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PA"/>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PA"/>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34EBA2-17E2-484F-AA17-E707D58B5585}" type="slidenum">
              <a:rPr lang="es-PA" smtClean="0"/>
              <a:t>‹Nº›</a:t>
            </a:fld>
            <a:endParaRPr lang="es-PA"/>
          </a:p>
        </p:txBody>
      </p:sp>
    </p:spTree>
    <p:extLst>
      <p:ext uri="{BB962C8B-B14F-4D97-AF65-F5344CB8AC3E}">
        <p14:creationId xmlns:p14="http://schemas.microsoft.com/office/powerpoint/2010/main" val="51933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A" dirty="0"/>
          </a:p>
        </p:txBody>
      </p:sp>
      <p:sp>
        <p:nvSpPr>
          <p:cNvPr id="4" name="3 Marcador de número de diapositiva"/>
          <p:cNvSpPr>
            <a:spLocks noGrp="1"/>
          </p:cNvSpPr>
          <p:nvPr>
            <p:ph type="sldNum" sz="quarter" idx="10"/>
          </p:nvPr>
        </p:nvSpPr>
        <p:spPr/>
        <p:txBody>
          <a:bodyPr/>
          <a:lstStyle/>
          <a:p>
            <a:fld id="{BA34EBA2-17E2-484F-AA17-E707D58B5585}" type="slidenum">
              <a:rPr lang="es-PA" smtClean="0"/>
              <a:t>10</a:t>
            </a:fld>
            <a:endParaRPr lang="es-PA"/>
          </a:p>
        </p:txBody>
      </p:sp>
    </p:spTree>
    <p:extLst>
      <p:ext uri="{BB962C8B-B14F-4D97-AF65-F5344CB8AC3E}">
        <p14:creationId xmlns:p14="http://schemas.microsoft.com/office/powerpoint/2010/main" val="8830847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s-ES" smtClean="0"/>
              <a:t>Haga clic para modificar el estilo de título del patrón</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98B9F677-2D85-40AB-AC96-BD710A5E47A5}" type="datetimeFigureOut">
              <a:rPr lang="es-PA" smtClean="0"/>
              <a:t>08/23/2018</a:t>
            </a:fld>
            <a:endParaRPr lang="es-PA"/>
          </a:p>
        </p:txBody>
      </p:sp>
      <p:sp>
        <p:nvSpPr>
          <p:cNvPr id="5" name="Footer Placeholder 4"/>
          <p:cNvSpPr>
            <a:spLocks noGrp="1"/>
          </p:cNvSpPr>
          <p:nvPr>
            <p:ph type="ftr" sz="quarter" idx="11"/>
          </p:nvPr>
        </p:nvSpPr>
        <p:spPr>
          <a:xfrm>
            <a:off x="1174044" y="5357592"/>
            <a:ext cx="5034845" cy="365125"/>
          </a:xfrm>
        </p:spPr>
        <p:txBody>
          <a:bodyPr/>
          <a:lstStyle/>
          <a:p>
            <a:endParaRPr lang="es-PA"/>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55E6FBC6-E1A4-420C-8E8D-15F027438200}" type="slidenum">
              <a:rPr lang="es-PA" smtClean="0"/>
              <a:t>‹Nº›</a:t>
            </a:fld>
            <a:endParaRPr lang="es-P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98B9F677-2D85-40AB-AC96-BD710A5E47A5}" type="datetimeFigureOut">
              <a:rPr lang="es-PA" smtClean="0"/>
              <a:t>08/23/2018</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55E6FBC6-E1A4-420C-8E8D-15F027438200}" type="slidenum">
              <a:rPr lang="es-PA" smtClean="0"/>
              <a:t>‹Nº›</a:t>
            </a:fld>
            <a:endParaRPr lang="es-P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98B9F677-2D85-40AB-AC96-BD710A5E47A5}" type="datetimeFigureOut">
              <a:rPr lang="es-PA" smtClean="0"/>
              <a:t>08/23/2018</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55E6FBC6-E1A4-420C-8E8D-15F027438200}" type="slidenum">
              <a:rPr lang="es-PA" smtClean="0"/>
              <a:t>‹Nº›</a:t>
            </a:fld>
            <a:endParaRPr lang="es-P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98B9F677-2D85-40AB-AC96-BD710A5E47A5}" type="datetimeFigureOut">
              <a:rPr lang="es-PA" smtClean="0"/>
              <a:t>08/23/2018</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55E6FBC6-E1A4-420C-8E8D-15F027438200}" type="slidenum">
              <a:rPr lang="es-PA" smtClean="0"/>
              <a:t>‹Nº›</a:t>
            </a:fld>
            <a:endParaRPr lang="es-P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8B9F677-2D85-40AB-AC96-BD710A5E47A5}" type="datetimeFigureOut">
              <a:rPr lang="es-PA" smtClean="0"/>
              <a:t>08/23/2018</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55E6FBC6-E1A4-420C-8E8D-15F027438200}" type="slidenum">
              <a:rPr lang="es-PA" smtClean="0"/>
              <a:t>‹Nº›</a:t>
            </a:fld>
            <a:endParaRPr lang="es-P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98B9F677-2D85-40AB-AC96-BD710A5E47A5}" type="datetimeFigureOut">
              <a:rPr lang="es-PA" smtClean="0"/>
              <a:t>08/23/2018</a:t>
            </a:fld>
            <a:endParaRPr lang="es-PA"/>
          </a:p>
        </p:txBody>
      </p:sp>
      <p:sp>
        <p:nvSpPr>
          <p:cNvPr id="6" name="Footer Placeholder 5"/>
          <p:cNvSpPr>
            <a:spLocks noGrp="1"/>
          </p:cNvSpPr>
          <p:nvPr>
            <p:ph type="ftr" sz="quarter" idx="11"/>
          </p:nvPr>
        </p:nvSpPr>
        <p:spPr/>
        <p:txBody>
          <a:bodyPr/>
          <a:lstStyle/>
          <a:p>
            <a:endParaRPr lang="es-PA"/>
          </a:p>
        </p:txBody>
      </p:sp>
      <p:sp>
        <p:nvSpPr>
          <p:cNvPr id="7" name="Slide Number Placeholder 6"/>
          <p:cNvSpPr>
            <a:spLocks noGrp="1"/>
          </p:cNvSpPr>
          <p:nvPr>
            <p:ph type="sldNum" sz="quarter" idx="12"/>
          </p:nvPr>
        </p:nvSpPr>
        <p:spPr/>
        <p:txBody>
          <a:bodyPr/>
          <a:lstStyle/>
          <a:p>
            <a:fld id="{55E6FBC6-E1A4-420C-8E8D-15F027438200}" type="slidenum">
              <a:rPr lang="es-PA" smtClean="0"/>
              <a:t>‹Nº›</a:t>
            </a:fld>
            <a:endParaRPr lang="es-PA"/>
          </a:p>
        </p:txBody>
      </p:sp>
      <p:sp>
        <p:nvSpPr>
          <p:cNvPr id="9" name="Content Placeholder 8"/>
          <p:cNvSpPr>
            <a:spLocks noGrp="1"/>
          </p:cNvSpPr>
          <p:nvPr>
            <p:ph sz="quarter" idx="13"/>
          </p:nvPr>
        </p:nvSpPr>
        <p:spPr>
          <a:xfrm>
            <a:off x="1298448" y="2121407"/>
            <a:ext cx="3200400" cy="360273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98B9F677-2D85-40AB-AC96-BD710A5E47A5}" type="datetimeFigureOut">
              <a:rPr lang="es-PA" smtClean="0"/>
              <a:t>08/23/2018</a:t>
            </a:fld>
            <a:endParaRPr lang="es-PA"/>
          </a:p>
        </p:txBody>
      </p:sp>
      <p:sp>
        <p:nvSpPr>
          <p:cNvPr id="8" name="Footer Placeholder 7"/>
          <p:cNvSpPr>
            <a:spLocks noGrp="1"/>
          </p:cNvSpPr>
          <p:nvPr>
            <p:ph type="ftr" sz="quarter" idx="11"/>
          </p:nvPr>
        </p:nvSpPr>
        <p:spPr/>
        <p:txBody>
          <a:bodyPr/>
          <a:lstStyle/>
          <a:p>
            <a:endParaRPr lang="es-PA"/>
          </a:p>
        </p:txBody>
      </p:sp>
      <p:sp>
        <p:nvSpPr>
          <p:cNvPr id="9" name="Slide Number Placeholder 8"/>
          <p:cNvSpPr>
            <a:spLocks noGrp="1"/>
          </p:cNvSpPr>
          <p:nvPr>
            <p:ph type="sldNum" sz="quarter" idx="12"/>
          </p:nvPr>
        </p:nvSpPr>
        <p:spPr/>
        <p:txBody>
          <a:bodyPr/>
          <a:lstStyle/>
          <a:p>
            <a:fld id="{55E6FBC6-E1A4-420C-8E8D-15F027438200}" type="slidenum">
              <a:rPr lang="es-PA" smtClean="0"/>
              <a:t>‹Nº›</a:t>
            </a:fld>
            <a:endParaRPr lang="es-PA"/>
          </a:p>
        </p:txBody>
      </p:sp>
      <p:sp>
        <p:nvSpPr>
          <p:cNvPr id="11" name="Content Placeholder 10"/>
          <p:cNvSpPr>
            <a:spLocks noGrp="1"/>
          </p:cNvSpPr>
          <p:nvPr>
            <p:ph sz="quarter" idx="13"/>
          </p:nvPr>
        </p:nvSpPr>
        <p:spPr>
          <a:xfrm>
            <a:off x="1298448" y="2944368"/>
            <a:ext cx="3227832" cy="277977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98B9F677-2D85-40AB-AC96-BD710A5E47A5}" type="datetimeFigureOut">
              <a:rPr lang="es-PA" smtClean="0"/>
              <a:t>08/23/2018</a:t>
            </a:fld>
            <a:endParaRPr lang="es-PA"/>
          </a:p>
        </p:txBody>
      </p:sp>
      <p:sp>
        <p:nvSpPr>
          <p:cNvPr id="4" name="Footer Placeholder 3"/>
          <p:cNvSpPr>
            <a:spLocks noGrp="1"/>
          </p:cNvSpPr>
          <p:nvPr>
            <p:ph type="ftr" sz="quarter" idx="11"/>
          </p:nvPr>
        </p:nvSpPr>
        <p:spPr/>
        <p:txBody>
          <a:bodyPr/>
          <a:lstStyle/>
          <a:p>
            <a:endParaRPr lang="es-PA"/>
          </a:p>
        </p:txBody>
      </p:sp>
      <p:sp>
        <p:nvSpPr>
          <p:cNvPr id="5" name="Slide Number Placeholder 4"/>
          <p:cNvSpPr>
            <a:spLocks noGrp="1"/>
          </p:cNvSpPr>
          <p:nvPr>
            <p:ph type="sldNum" sz="quarter" idx="12"/>
          </p:nvPr>
        </p:nvSpPr>
        <p:spPr/>
        <p:txBody>
          <a:bodyPr/>
          <a:lstStyle/>
          <a:p>
            <a:fld id="{55E6FBC6-E1A4-420C-8E8D-15F027438200}" type="slidenum">
              <a:rPr lang="es-PA" smtClean="0"/>
              <a:t>‹Nº›</a:t>
            </a:fld>
            <a:endParaRPr lang="es-P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B9F677-2D85-40AB-AC96-BD710A5E47A5}" type="datetimeFigureOut">
              <a:rPr lang="es-PA" smtClean="0"/>
              <a:t>08/23/2018</a:t>
            </a:fld>
            <a:endParaRPr lang="es-PA"/>
          </a:p>
        </p:txBody>
      </p:sp>
      <p:sp>
        <p:nvSpPr>
          <p:cNvPr id="3" name="Footer Placeholder 2"/>
          <p:cNvSpPr>
            <a:spLocks noGrp="1"/>
          </p:cNvSpPr>
          <p:nvPr>
            <p:ph type="ftr" sz="quarter" idx="11"/>
          </p:nvPr>
        </p:nvSpPr>
        <p:spPr/>
        <p:txBody>
          <a:bodyPr/>
          <a:lstStyle/>
          <a:p>
            <a:endParaRPr lang="es-PA"/>
          </a:p>
        </p:txBody>
      </p:sp>
      <p:sp>
        <p:nvSpPr>
          <p:cNvPr id="4" name="Slide Number Placeholder 3"/>
          <p:cNvSpPr>
            <a:spLocks noGrp="1"/>
          </p:cNvSpPr>
          <p:nvPr>
            <p:ph type="sldNum" sz="quarter" idx="12"/>
          </p:nvPr>
        </p:nvSpPr>
        <p:spPr/>
        <p:txBody>
          <a:bodyPr/>
          <a:lstStyle/>
          <a:p>
            <a:fld id="{55E6FBC6-E1A4-420C-8E8D-15F027438200}" type="slidenum">
              <a:rPr lang="es-PA" smtClean="0"/>
              <a:t>‹Nº›</a:t>
            </a:fld>
            <a:endParaRPr lang="es-P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s-ES" smtClean="0"/>
              <a:t>Haga clic para modificar el estilo de título del patrón</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rot="60000">
            <a:off x="6341698" y="5885672"/>
            <a:ext cx="1213821" cy="365125"/>
          </a:xfrm>
        </p:spPr>
        <p:txBody>
          <a:bodyPr/>
          <a:lstStyle/>
          <a:p>
            <a:fld id="{98B9F677-2D85-40AB-AC96-BD710A5E47A5}" type="datetimeFigureOut">
              <a:rPr lang="es-PA" smtClean="0"/>
              <a:t>08/23/2018</a:t>
            </a:fld>
            <a:endParaRPr lang="es-PA"/>
          </a:p>
        </p:txBody>
      </p:sp>
      <p:sp>
        <p:nvSpPr>
          <p:cNvPr id="6" name="Footer Placeholder 5"/>
          <p:cNvSpPr>
            <a:spLocks noGrp="1"/>
          </p:cNvSpPr>
          <p:nvPr>
            <p:ph type="ftr" sz="quarter" idx="11"/>
          </p:nvPr>
        </p:nvSpPr>
        <p:spPr>
          <a:xfrm rot="-60000">
            <a:off x="914554" y="5829261"/>
            <a:ext cx="3522607" cy="365125"/>
          </a:xfrm>
        </p:spPr>
        <p:txBody>
          <a:bodyPr/>
          <a:lstStyle/>
          <a:p>
            <a:endParaRPr lang="es-PA"/>
          </a:p>
        </p:txBody>
      </p:sp>
      <p:sp>
        <p:nvSpPr>
          <p:cNvPr id="7" name="Slide Number Placeholder 6"/>
          <p:cNvSpPr>
            <a:spLocks noGrp="1"/>
          </p:cNvSpPr>
          <p:nvPr>
            <p:ph type="sldNum" sz="quarter" idx="12"/>
          </p:nvPr>
        </p:nvSpPr>
        <p:spPr>
          <a:xfrm rot="60000">
            <a:off x="7557313" y="5896961"/>
            <a:ext cx="554023" cy="365125"/>
          </a:xfrm>
        </p:spPr>
        <p:txBody>
          <a:bodyPr/>
          <a:lstStyle/>
          <a:p>
            <a:fld id="{55E6FBC6-E1A4-420C-8E8D-15F027438200}" type="slidenum">
              <a:rPr lang="es-PA" smtClean="0"/>
              <a:t>‹Nº›</a:t>
            </a:fld>
            <a:endParaRPr lang="es-P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rot="60000">
            <a:off x="6345936" y="5888737"/>
            <a:ext cx="1213821" cy="365125"/>
          </a:xfrm>
        </p:spPr>
        <p:txBody>
          <a:bodyPr/>
          <a:lstStyle/>
          <a:p>
            <a:fld id="{98B9F677-2D85-40AB-AC96-BD710A5E47A5}" type="datetimeFigureOut">
              <a:rPr lang="es-PA" smtClean="0"/>
              <a:t>08/23/2018</a:t>
            </a:fld>
            <a:endParaRPr lang="es-PA"/>
          </a:p>
        </p:txBody>
      </p:sp>
      <p:sp>
        <p:nvSpPr>
          <p:cNvPr id="6" name="Footer Placeholder 5"/>
          <p:cNvSpPr>
            <a:spLocks noGrp="1"/>
          </p:cNvSpPr>
          <p:nvPr>
            <p:ph type="ftr" sz="quarter" idx="11"/>
          </p:nvPr>
        </p:nvSpPr>
        <p:spPr>
          <a:xfrm rot="-60000">
            <a:off x="914569" y="5831037"/>
            <a:ext cx="3319043" cy="365125"/>
          </a:xfrm>
        </p:spPr>
        <p:txBody>
          <a:bodyPr/>
          <a:lstStyle/>
          <a:p>
            <a:endParaRPr lang="es-PA"/>
          </a:p>
        </p:txBody>
      </p:sp>
      <p:sp>
        <p:nvSpPr>
          <p:cNvPr id="7" name="Slide Number Placeholder 6"/>
          <p:cNvSpPr>
            <a:spLocks noGrp="1"/>
          </p:cNvSpPr>
          <p:nvPr>
            <p:ph type="sldNum" sz="quarter" idx="12"/>
          </p:nvPr>
        </p:nvSpPr>
        <p:spPr>
          <a:xfrm rot="60000">
            <a:off x="7562089" y="5900026"/>
            <a:ext cx="554023" cy="365125"/>
          </a:xfrm>
        </p:spPr>
        <p:txBody>
          <a:bodyPr/>
          <a:lstStyle/>
          <a:p>
            <a:fld id="{55E6FBC6-E1A4-420C-8E8D-15F027438200}" type="slidenum">
              <a:rPr lang="es-PA" smtClean="0"/>
              <a:t>‹Nº›</a:t>
            </a:fld>
            <a:endParaRPr lang="es-P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98B9F677-2D85-40AB-AC96-BD710A5E47A5}" type="datetimeFigureOut">
              <a:rPr lang="es-PA" smtClean="0"/>
              <a:t>08/23/2018</a:t>
            </a:fld>
            <a:endParaRPr lang="es-PA"/>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s-PA"/>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55E6FBC6-E1A4-420C-8E8D-15F027438200}" type="slidenum">
              <a:rPr lang="es-PA" smtClean="0"/>
              <a:t>‹Nº›</a:t>
            </a:fld>
            <a:endParaRPr lang="es-PA"/>
          </a:p>
        </p:txBody>
      </p:sp>
    </p:spTree>
  </p:cSld>
  <p:clrMap bg1="lt1" tx1="dk1" bg2="lt2" tx2="dk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187624" y="836712"/>
            <a:ext cx="6629400" cy="1368151"/>
          </a:xfrm>
        </p:spPr>
        <p:txBody>
          <a:bodyPr>
            <a:normAutofit fontScale="90000"/>
          </a:bodyPr>
          <a:lstStyle/>
          <a:p>
            <a:r>
              <a:rPr lang="es-PA" sz="2800" dirty="0"/>
              <a:t>Más allá del salón de clases: Los nuevos ambientes de aprendizajes</a:t>
            </a:r>
            <a:br>
              <a:rPr lang="es-PA" sz="2800" dirty="0"/>
            </a:br>
            <a:endParaRPr lang="es-PA" sz="2800" dirty="0"/>
          </a:p>
        </p:txBody>
      </p:sp>
      <p:sp>
        <p:nvSpPr>
          <p:cNvPr id="5" name="4 Subtítulo"/>
          <p:cNvSpPr>
            <a:spLocks noGrp="1"/>
          </p:cNvSpPr>
          <p:nvPr>
            <p:ph type="subTitle" idx="1"/>
          </p:nvPr>
        </p:nvSpPr>
        <p:spPr/>
        <p:txBody>
          <a:bodyPr/>
          <a:lstStyle/>
          <a:p>
            <a:r>
              <a:rPr lang="es-PA" dirty="0"/>
              <a:t>Dra. Zahira Valdés  4-742-7</a:t>
            </a:r>
          </a:p>
          <a:p>
            <a:r>
              <a:rPr lang="es-PA" dirty="0"/>
              <a:t>Especialización en </a:t>
            </a:r>
            <a:r>
              <a:rPr lang="es-PA" dirty="0" smtClean="0"/>
              <a:t>Docencia </a:t>
            </a:r>
            <a:r>
              <a:rPr lang="es-PA" dirty="0"/>
              <a:t>S</a:t>
            </a:r>
            <a:r>
              <a:rPr lang="es-PA" dirty="0" smtClean="0"/>
              <a:t>uperior</a:t>
            </a:r>
            <a:endParaRPr lang="es-PA" dirty="0"/>
          </a:p>
          <a:p>
            <a:r>
              <a:rPr lang="es-PA" dirty="0"/>
              <a:t>Universidad del Istmo</a:t>
            </a:r>
          </a:p>
          <a:p>
            <a:endParaRPr lang="es-PA"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2060848"/>
            <a:ext cx="2457450" cy="1584176"/>
          </a:xfrm>
          <a:prstGeom prst="rect">
            <a:avLst/>
          </a:prstGeom>
          <a:noFill/>
          <a:ln w="9525">
            <a:solidFill>
              <a:schemeClr val="tx1"/>
            </a:solidFill>
            <a:miter lim="800000"/>
            <a:headEnd/>
            <a:tailEnd/>
          </a:ln>
          <a:scene3d>
            <a:camera prst="orthographicFront"/>
            <a:lightRig rig="threePt" dir="t"/>
          </a:scene3d>
          <a:sp3d>
            <a:bevelT w="165100" prst="coolSlant"/>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8133550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lstStyle/>
          <a:p>
            <a:r>
              <a:rPr lang="es-PA" dirty="0"/>
              <a:t>El enfoque "AEI" </a:t>
            </a:r>
          </a:p>
        </p:txBody>
      </p:sp>
      <p:sp>
        <p:nvSpPr>
          <p:cNvPr id="9" name="8 Marcador de texto"/>
          <p:cNvSpPr>
            <a:spLocks noGrp="1"/>
          </p:cNvSpPr>
          <p:nvPr>
            <p:ph type="body" sz="quarter" idx="3"/>
          </p:nvPr>
        </p:nvSpPr>
        <p:spPr>
          <a:xfrm>
            <a:off x="3619913" y="2061890"/>
            <a:ext cx="2456653" cy="889796"/>
          </a:xfrm>
        </p:spPr>
        <p:txBody>
          <a:bodyPr/>
          <a:lstStyle/>
          <a:p>
            <a:endParaRPr lang="es-PA" dirty="0"/>
          </a:p>
          <a:p>
            <a:endParaRPr lang="es-PA" dirty="0"/>
          </a:p>
        </p:txBody>
      </p:sp>
      <p:sp>
        <p:nvSpPr>
          <p:cNvPr id="10" name="9 Marcador de contenido"/>
          <p:cNvSpPr>
            <a:spLocks noGrp="1"/>
          </p:cNvSpPr>
          <p:nvPr>
            <p:ph sz="quarter" idx="13"/>
          </p:nvPr>
        </p:nvSpPr>
        <p:spPr/>
        <p:txBody>
          <a:bodyPr>
            <a:normAutofit fontScale="92500" lnSpcReduction="10000"/>
          </a:bodyPr>
          <a:lstStyle/>
          <a:p>
            <a:pPr algn="just"/>
            <a:r>
              <a:rPr lang="es-PA" dirty="0"/>
              <a:t> Sensibilización de los maestros sobre el papel de las </a:t>
            </a:r>
            <a:r>
              <a:rPr lang="es-PA" dirty="0" smtClean="0"/>
              <a:t>TIC.</a:t>
            </a:r>
          </a:p>
          <a:p>
            <a:pPr algn="just"/>
            <a:r>
              <a:rPr lang="es-PA" dirty="0"/>
              <a:t> Capacitación en el empleo de las </a:t>
            </a:r>
            <a:r>
              <a:rPr lang="es-PA" dirty="0" smtClean="0"/>
              <a:t>TIC.</a:t>
            </a:r>
          </a:p>
          <a:p>
            <a:pPr algn="just"/>
            <a:r>
              <a:rPr lang="es-PA" dirty="0"/>
              <a:t> Acceso de los maestros a las nuevas tecnologías. </a:t>
            </a:r>
          </a:p>
        </p:txBody>
      </p:sp>
      <p:sp>
        <p:nvSpPr>
          <p:cNvPr id="11" name="10 Marcador de contenido"/>
          <p:cNvSpPr>
            <a:spLocks noGrp="1"/>
          </p:cNvSpPr>
          <p:nvPr>
            <p:ph sz="quarter" idx="14"/>
          </p:nvPr>
        </p:nvSpPr>
        <p:spPr/>
        <p:txBody>
          <a:bodyPr>
            <a:normAutofit fontScale="92500" lnSpcReduction="20000"/>
          </a:bodyPr>
          <a:lstStyle/>
          <a:p>
            <a:pPr algn="just"/>
            <a:r>
              <a:rPr lang="es-PA" dirty="0" smtClean="0"/>
              <a:t>Énfasis </a:t>
            </a:r>
            <a:r>
              <a:rPr lang="es-PA" dirty="0"/>
              <a:t>en el empleo de  la computadora y al internet en las distintas actividades propias de la </a:t>
            </a:r>
            <a:r>
              <a:rPr lang="es-PA" dirty="0" smtClean="0"/>
              <a:t>profesión.</a:t>
            </a:r>
          </a:p>
          <a:p>
            <a:r>
              <a:rPr lang="es-PA" dirty="0" smtClean="0"/>
              <a:t>Elaboración </a:t>
            </a:r>
            <a:r>
              <a:rPr lang="es-PA" dirty="0"/>
              <a:t>de un plan por </a:t>
            </a:r>
            <a:r>
              <a:rPr lang="es-PA" dirty="0" smtClean="0"/>
              <a:t>plazos.</a:t>
            </a:r>
          </a:p>
          <a:p>
            <a:r>
              <a:rPr lang="es-PA" dirty="0" smtClean="0"/>
              <a:t>Puesta </a:t>
            </a:r>
            <a:r>
              <a:rPr lang="es-PA" dirty="0"/>
              <a:t>en práctica de proyectos </a:t>
            </a:r>
            <a:r>
              <a:rPr lang="es-PA" dirty="0" smtClean="0"/>
              <a:t>pilotos.</a:t>
            </a:r>
            <a:endParaRPr lang="es-PA" dirty="0"/>
          </a:p>
        </p:txBody>
      </p:sp>
      <p:sp>
        <p:nvSpPr>
          <p:cNvPr id="12" name="11 Marcador de texto"/>
          <p:cNvSpPr>
            <a:spLocks noGrp="1"/>
          </p:cNvSpPr>
          <p:nvPr>
            <p:ph type="body" idx="1"/>
          </p:nvPr>
        </p:nvSpPr>
        <p:spPr>
          <a:xfrm>
            <a:off x="1557869" y="2122312"/>
            <a:ext cx="5534411" cy="370584"/>
          </a:xfrm>
        </p:spPr>
        <p:txBody>
          <a:bodyPr>
            <a:normAutofit lnSpcReduction="10000"/>
          </a:bodyPr>
          <a:lstStyle/>
          <a:p>
            <a:r>
              <a:rPr lang="es-PA" dirty="0" smtClean="0"/>
              <a:t>ESTRATEGIAS</a:t>
            </a:r>
            <a:endParaRPr lang="es-PA" dirty="0"/>
          </a:p>
        </p:txBody>
      </p:sp>
    </p:spTree>
    <p:extLst>
      <p:ext uri="{BB962C8B-B14F-4D97-AF65-F5344CB8AC3E}">
        <p14:creationId xmlns:p14="http://schemas.microsoft.com/office/powerpoint/2010/main" val="292947449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grpId="0" nodeType="clickEffect">
                                  <p:stCondLst>
                                    <p:cond delay="0"/>
                                  </p:stCondLst>
                                  <p:childTnLst>
                                    <p:animClr clrSpc="hsl" dir="cw">
                                      <p:cBhvr override="childStyle">
                                        <p:cTn id="6" dur="500" fill="hold"/>
                                        <p:tgtEl>
                                          <p:spTgt spid="10">
                                            <p:txEl>
                                              <p:pRg st="0" end="0"/>
                                            </p:txEl>
                                          </p:spTgt>
                                        </p:tgtEl>
                                        <p:attrNameLst>
                                          <p:attrName>style.color</p:attrName>
                                        </p:attrNameLst>
                                      </p:cBhvr>
                                      <p:by>
                                        <p:hsl h="0" s="-12549" l="-25098"/>
                                      </p:by>
                                    </p:animClr>
                                    <p:animClr clrSpc="hsl" dir="cw">
                                      <p:cBhvr>
                                        <p:cTn id="7" dur="500" fill="hold"/>
                                        <p:tgtEl>
                                          <p:spTgt spid="10">
                                            <p:txEl>
                                              <p:pRg st="0" end="0"/>
                                            </p:txEl>
                                          </p:spTgt>
                                        </p:tgtEl>
                                        <p:attrNameLst>
                                          <p:attrName>fillcolor</p:attrName>
                                        </p:attrNameLst>
                                      </p:cBhvr>
                                      <p:by>
                                        <p:hsl h="0" s="-12549" l="-25098"/>
                                      </p:by>
                                    </p:animClr>
                                    <p:animClr clrSpc="hsl" dir="cw">
                                      <p:cBhvr>
                                        <p:cTn id="8" dur="500" fill="hold"/>
                                        <p:tgtEl>
                                          <p:spTgt spid="10">
                                            <p:txEl>
                                              <p:pRg st="0" end="0"/>
                                            </p:txEl>
                                          </p:spTgt>
                                        </p:tgtEl>
                                        <p:attrNameLst>
                                          <p:attrName>stroke.color</p:attrName>
                                        </p:attrNameLst>
                                      </p:cBhvr>
                                      <p:by>
                                        <p:hsl h="0" s="-12549" l="-25098"/>
                                      </p:by>
                                    </p:animClr>
                                    <p:set>
                                      <p:cBhvr>
                                        <p:cTn id="9" dur="500" fill="hold"/>
                                        <p:tgtEl>
                                          <p:spTgt spid="10">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4" presetClass="emph" presetSubtype="0" fill="hold" grpId="0" nodeType="clickEffect">
                                  <p:stCondLst>
                                    <p:cond delay="0"/>
                                  </p:stCondLst>
                                  <p:childTnLst>
                                    <p:animClr clrSpc="hsl" dir="cw">
                                      <p:cBhvr override="childStyle">
                                        <p:cTn id="13" dur="500" fill="hold"/>
                                        <p:tgtEl>
                                          <p:spTgt spid="10">
                                            <p:txEl>
                                              <p:pRg st="1" end="1"/>
                                            </p:txEl>
                                          </p:spTgt>
                                        </p:tgtEl>
                                        <p:attrNameLst>
                                          <p:attrName>style.color</p:attrName>
                                        </p:attrNameLst>
                                      </p:cBhvr>
                                      <p:by>
                                        <p:hsl h="0" s="-12549" l="-25098"/>
                                      </p:by>
                                    </p:animClr>
                                    <p:animClr clrSpc="hsl" dir="cw">
                                      <p:cBhvr>
                                        <p:cTn id="14" dur="500" fill="hold"/>
                                        <p:tgtEl>
                                          <p:spTgt spid="10">
                                            <p:txEl>
                                              <p:pRg st="1" end="1"/>
                                            </p:txEl>
                                          </p:spTgt>
                                        </p:tgtEl>
                                        <p:attrNameLst>
                                          <p:attrName>fillcolor</p:attrName>
                                        </p:attrNameLst>
                                      </p:cBhvr>
                                      <p:by>
                                        <p:hsl h="0" s="-12549" l="-25098"/>
                                      </p:by>
                                    </p:animClr>
                                    <p:animClr clrSpc="hsl" dir="cw">
                                      <p:cBhvr>
                                        <p:cTn id="15" dur="500" fill="hold"/>
                                        <p:tgtEl>
                                          <p:spTgt spid="10">
                                            <p:txEl>
                                              <p:pRg st="1" end="1"/>
                                            </p:txEl>
                                          </p:spTgt>
                                        </p:tgtEl>
                                        <p:attrNameLst>
                                          <p:attrName>stroke.color</p:attrName>
                                        </p:attrNameLst>
                                      </p:cBhvr>
                                      <p:by>
                                        <p:hsl h="0" s="-12549" l="-25098"/>
                                      </p:by>
                                    </p:animClr>
                                    <p:set>
                                      <p:cBhvr>
                                        <p:cTn id="16" dur="500" fill="hold"/>
                                        <p:tgtEl>
                                          <p:spTgt spid="10">
                                            <p:txEl>
                                              <p:pRg st="1" end="1"/>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4" presetClass="emph" presetSubtype="0" fill="hold" grpId="0" nodeType="clickEffect">
                                  <p:stCondLst>
                                    <p:cond delay="0"/>
                                  </p:stCondLst>
                                  <p:childTnLst>
                                    <p:animClr clrSpc="hsl" dir="cw">
                                      <p:cBhvr override="childStyle">
                                        <p:cTn id="20" dur="500" fill="hold"/>
                                        <p:tgtEl>
                                          <p:spTgt spid="10">
                                            <p:txEl>
                                              <p:pRg st="2" end="2"/>
                                            </p:txEl>
                                          </p:spTgt>
                                        </p:tgtEl>
                                        <p:attrNameLst>
                                          <p:attrName>style.color</p:attrName>
                                        </p:attrNameLst>
                                      </p:cBhvr>
                                      <p:by>
                                        <p:hsl h="0" s="-12549" l="-25098"/>
                                      </p:by>
                                    </p:animClr>
                                    <p:animClr clrSpc="hsl" dir="cw">
                                      <p:cBhvr>
                                        <p:cTn id="21" dur="500" fill="hold"/>
                                        <p:tgtEl>
                                          <p:spTgt spid="10">
                                            <p:txEl>
                                              <p:pRg st="2" end="2"/>
                                            </p:txEl>
                                          </p:spTgt>
                                        </p:tgtEl>
                                        <p:attrNameLst>
                                          <p:attrName>fillcolor</p:attrName>
                                        </p:attrNameLst>
                                      </p:cBhvr>
                                      <p:by>
                                        <p:hsl h="0" s="-12549" l="-25098"/>
                                      </p:by>
                                    </p:animClr>
                                    <p:animClr clrSpc="hsl" dir="cw">
                                      <p:cBhvr>
                                        <p:cTn id="22" dur="500" fill="hold"/>
                                        <p:tgtEl>
                                          <p:spTgt spid="10">
                                            <p:txEl>
                                              <p:pRg st="2" end="2"/>
                                            </p:txEl>
                                          </p:spTgt>
                                        </p:tgtEl>
                                        <p:attrNameLst>
                                          <p:attrName>stroke.color</p:attrName>
                                        </p:attrNameLst>
                                      </p:cBhvr>
                                      <p:by>
                                        <p:hsl h="0" s="-12549" l="-25098"/>
                                      </p:by>
                                    </p:animClr>
                                    <p:set>
                                      <p:cBhvr>
                                        <p:cTn id="23" dur="500" fill="hold"/>
                                        <p:tgtEl>
                                          <p:spTgt spid="10">
                                            <p:txEl>
                                              <p:pRg st="2" end="2"/>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4" presetClass="emph" presetSubtype="0" fill="hold" grpId="0" nodeType="clickEffect">
                                  <p:stCondLst>
                                    <p:cond delay="0"/>
                                  </p:stCondLst>
                                  <p:childTnLst>
                                    <p:animClr clrSpc="hsl" dir="cw">
                                      <p:cBhvr override="childStyle">
                                        <p:cTn id="27" dur="500" fill="hold"/>
                                        <p:tgtEl>
                                          <p:spTgt spid="11">
                                            <p:txEl>
                                              <p:pRg st="0" end="0"/>
                                            </p:txEl>
                                          </p:spTgt>
                                        </p:tgtEl>
                                        <p:attrNameLst>
                                          <p:attrName>style.color</p:attrName>
                                        </p:attrNameLst>
                                      </p:cBhvr>
                                      <p:by>
                                        <p:hsl h="0" s="-12549" l="-25098"/>
                                      </p:by>
                                    </p:animClr>
                                    <p:animClr clrSpc="hsl" dir="cw">
                                      <p:cBhvr>
                                        <p:cTn id="28" dur="500" fill="hold"/>
                                        <p:tgtEl>
                                          <p:spTgt spid="11">
                                            <p:txEl>
                                              <p:pRg st="0" end="0"/>
                                            </p:txEl>
                                          </p:spTgt>
                                        </p:tgtEl>
                                        <p:attrNameLst>
                                          <p:attrName>fillcolor</p:attrName>
                                        </p:attrNameLst>
                                      </p:cBhvr>
                                      <p:by>
                                        <p:hsl h="0" s="-12549" l="-25098"/>
                                      </p:by>
                                    </p:animClr>
                                    <p:animClr clrSpc="hsl" dir="cw">
                                      <p:cBhvr>
                                        <p:cTn id="29" dur="500" fill="hold"/>
                                        <p:tgtEl>
                                          <p:spTgt spid="11">
                                            <p:txEl>
                                              <p:pRg st="0" end="0"/>
                                            </p:txEl>
                                          </p:spTgt>
                                        </p:tgtEl>
                                        <p:attrNameLst>
                                          <p:attrName>stroke.color</p:attrName>
                                        </p:attrNameLst>
                                      </p:cBhvr>
                                      <p:by>
                                        <p:hsl h="0" s="-12549" l="-25098"/>
                                      </p:by>
                                    </p:animClr>
                                    <p:set>
                                      <p:cBhvr>
                                        <p:cTn id="30" dur="500" fill="hold"/>
                                        <p:tgtEl>
                                          <p:spTgt spid="11">
                                            <p:txEl>
                                              <p:pRg st="0" end="0"/>
                                            </p:txEl>
                                          </p:spTgt>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4" presetClass="emph" presetSubtype="0" fill="hold" grpId="0" nodeType="clickEffect">
                                  <p:stCondLst>
                                    <p:cond delay="0"/>
                                  </p:stCondLst>
                                  <p:childTnLst>
                                    <p:animClr clrSpc="hsl" dir="cw">
                                      <p:cBhvr override="childStyle">
                                        <p:cTn id="34" dur="500" fill="hold"/>
                                        <p:tgtEl>
                                          <p:spTgt spid="11">
                                            <p:txEl>
                                              <p:pRg st="1" end="1"/>
                                            </p:txEl>
                                          </p:spTgt>
                                        </p:tgtEl>
                                        <p:attrNameLst>
                                          <p:attrName>style.color</p:attrName>
                                        </p:attrNameLst>
                                      </p:cBhvr>
                                      <p:by>
                                        <p:hsl h="0" s="-12549" l="-25098"/>
                                      </p:by>
                                    </p:animClr>
                                    <p:animClr clrSpc="hsl" dir="cw">
                                      <p:cBhvr>
                                        <p:cTn id="35" dur="500" fill="hold"/>
                                        <p:tgtEl>
                                          <p:spTgt spid="11">
                                            <p:txEl>
                                              <p:pRg st="1" end="1"/>
                                            </p:txEl>
                                          </p:spTgt>
                                        </p:tgtEl>
                                        <p:attrNameLst>
                                          <p:attrName>fillcolor</p:attrName>
                                        </p:attrNameLst>
                                      </p:cBhvr>
                                      <p:by>
                                        <p:hsl h="0" s="-12549" l="-25098"/>
                                      </p:by>
                                    </p:animClr>
                                    <p:animClr clrSpc="hsl" dir="cw">
                                      <p:cBhvr>
                                        <p:cTn id="36" dur="500" fill="hold"/>
                                        <p:tgtEl>
                                          <p:spTgt spid="11">
                                            <p:txEl>
                                              <p:pRg st="1" end="1"/>
                                            </p:txEl>
                                          </p:spTgt>
                                        </p:tgtEl>
                                        <p:attrNameLst>
                                          <p:attrName>stroke.color</p:attrName>
                                        </p:attrNameLst>
                                      </p:cBhvr>
                                      <p:by>
                                        <p:hsl h="0" s="-12549" l="-25098"/>
                                      </p:by>
                                    </p:animClr>
                                    <p:set>
                                      <p:cBhvr>
                                        <p:cTn id="37" dur="500" fill="hold"/>
                                        <p:tgtEl>
                                          <p:spTgt spid="11">
                                            <p:txEl>
                                              <p:pRg st="1" end="1"/>
                                            </p:txEl>
                                          </p:spTgt>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24" presetClass="emph" presetSubtype="0" fill="hold" grpId="0" nodeType="clickEffect">
                                  <p:stCondLst>
                                    <p:cond delay="0"/>
                                  </p:stCondLst>
                                  <p:childTnLst>
                                    <p:animClr clrSpc="hsl" dir="cw">
                                      <p:cBhvr override="childStyle">
                                        <p:cTn id="41" dur="500" fill="hold"/>
                                        <p:tgtEl>
                                          <p:spTgt spid="11">
                                            <p:txEl>
                                              <p:pRg st="2" end="2"/>
                                            </p:txEl>
                                          </p:spTgt>
                                        </p:tgtEl>
                                        <p:attrNameLst>
                                          <p:attrName>style.color</p:attrName>
                                        </p:attrNameLst>
                                      </p:cBhvr>
                                      <p:by>
                                        <p:hsl h="0" s="-12549" l="-25098"/>
                                      </p:by>
                                    </p:animClr>
                                    <p:animClr clrSpc="hsl" dir="cw">
                                      <p:cBhvr>
                                        <p:cTn id="42" dur="500" fill="hold"/>
                                        <p:tgtEl>
                                          <p:spTgt spid="11">
                                            <p:txEl>
                                              <p:pRg st="2" end="2"/>
                                            </p:txEl>
                                          </p:spTgt>
                                        </p:tgtEl>
                                        <p:attrNameLst>
                                          <p:attrName>fillcolor</p:attrName>
                                        </p:attrNameLst>
                                      </p:cBhvr>
                                      <p:by>
                                        <p:hsl h="0" s="-12549" l="-25098"/>
                                      </p:by>
                                    </p:animClr>
                                    <p:animClr clrSpc="hsl" dir="cw">
                                      <p:cBhvr>
                                        <p:cTn id="43" dur="500" fill="hold"/>
                                        <p:tgtEl>
                                          <p:spTgt spid="11">
                                            <p:txEl>
                                              <p:pRg st="2" end="2"/>
                                            </p:txEl>
                                          </p:spTgt>
                                        </p:tgtEl>
                                        <p:attrNameLst>
                                          <p:attrName>stroke.color</p:attrName>
                                        </p:attrNameLst>
                                      </p:cBhvr>
                                      <p:by>
                                        <p:hsl h="0" s="-12549" l="-25098"/>
                                      </p:by>
                                    </p:animClr>
                                    <p:set>
                                      <p:cBhvr>
                                        <p:cTn id="44" dur="500" fill="hold"/>
                                        <p:tgtEl>
                                          <p:spTgt spid="11">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lstStyle/>
          <a:p>
            <a:r>
              <a:rPr lang="es-PA" dirty="0"/>
              <a:t>E</a:t>
            </a:r>
            <a:r>
              <a:rPr lang="es-PA" dirty="0" smtClean="0"/>
              <a:t>strategias</a:t>
            </a:r>
            <a:endParaRPr lang="es-PA" dirty="0"/>
          </a:p>
        </p:txBody>
      </p:sp>
      <p:sp>
        <p:nvSpPr>
          <p:cNvPr id="8" name="7 Marcador de contenido"/>
          <p:cNvSpPr>
            <a:spLocks noGrp="1"/>
          </p:cNvSpPr>
          <p:nvPr>
            <p:ph sz="quarter" idx="13"/>
          </p:nvPr>
        </p:nvSpPr>
        <p:spPr/>
        <p:txBody>
          <a:bodyPr>
            <a:normAutofit/>
          </a:bodyPr>
          <a:lstStyle/>
          <a:p>
            <a:pPr algn="just"/>
            <a:r>
              <a:rPr lang="es-PA" sz="2000" dirty="0" smtClean="0"/>
              <a:t>Creación </a:t>
            </a:r>
            <a:r>
              <a:rPr lang="es-PA" sz="2000" dirty="0"/>
              <a:t>a nivel de un grupo de trabajo de compañeros más </a:t>
            </a:r>
            <a:r>
              <a:rPr lang="es-PA" sz="2000" dirty="0" smtClean="0"/>
              <a:t>preparados.</a:t>
            </a:r>
          </a:p>
          <a:p>
            <a:pPr algn="just"/>
            <a:r>
              <a:rPr lang="es-PA" sz="2000" dirty="0" smtClean="0"/>
              <a:t>Retroalimentación </a:t>
            </a:r>
            <a:r>
              <a:rPr lang="es-PA" sz="2000" dirty="0"/>
              <a:t>a la </a:t>
            </a:r>
            <a:r>
              <a:rPr lang="es-PA" sz="2000" dirty="0" smtClean="0"/>
              <a:t>comunidad educativa.</a:t>
            </a:r>
          </a:p>
          <a:p>
            <a:pPr algn="just"/>
            <a:r>
              <a:rPr lang="es-PA" sz="2000" dirty="0"/>
              <a:t>Invertir en una plataforma electrónica </a:t>
            </a:r>
            <a:r>
              <a:rPr lang="es-PA" sz="2000" dirty="0" smtClean="0"/>
              <a:t>comercial. </a:t>
            </a:r>
            <a:endParaRPr lang="es-PA" sz="2000" dirty="0"/>
          </a:p>
        </p:txBody>
      </p:sp>
      <p:sp>
        <p:nvSpPr>
          <p:cNvPr id="9" name="8 Marcador de contenido"/>
          <p:cNvSpPr>
            <a:spLocks noGrp="1"/>
          </p:cNvSpPr>
          <p:nvPr>
            <p:ph sz="quarter" idx="14"/>
          </p:nvPr>
        </p:nvSpPr>
        <p:spPr>
          <a:xfrm>
            <a:off x="4663440" y="2204863"/>
            <a:ext cx="3200400" cy="3168353"/>
          </a:xfrm>
        </p:spPr>
        <p:txBody>
          <a:bodyPr>
            <a:normAutofit fontScale="85000" lnSpcReduction="10000"/>
          </a:bodyPr>
          <a:lstStyle/>
          <a:p>
            <a:pPr algn="just"/>
            <a:r>
              <a:rPr lang="es-PA" dirty="0" smtClean="0"/>
              <a:t>Construir 	y/o </a:t>
            </a:r>
            <a:r>
              <a:rPr lang="es-PA" dirty="0"/>
              <a:t>reconstruir el Modelo Educativo de la </a:t>
            </a:r>
            <a:r>
              <a:rPr lang="es-PA" dirty="0" smtClean="0"/>
              <a:t>institución.</a:t>
            </a:r>
          </a:p>
          <a:p>
            <a:pPr marL="0" indent="0" algn="just">
              <a:buNone/>
            </a:pPr>
            <a:endParaRPr lang="es-PA" dirty="0" smtClean="0"/>
          </a:p>
          <a:p>
            <a:pPr algn="just"/>
            <a:r>
              <a:rPr lang="es-PA" dirty="0"/>
              <a:t> se debe tener siempre muy presente la realidad de la que se parte, las necesidades y actitudes y los valores reinantes. </a:t>
            </a:r>
          </a:p>
        </p:txBody>
      </p:sp>
    </p:spTree>
    <p:extLst>
      <p:ext uri="{BB962C8B-B14F-4D97-AF65-F5344CB8AC3E}">
        <p14:creationId xmlns:p14="http://schemas.microsoft.com/office/powerpoint/2010/main" val="33347153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grpId="0" nodeType="clickEffect">
                                  <p:stCondLst>
                                    <p:cond delay="0"/>
                                  </p:stCondLst>
                                  <p:childTnLst>
                                    <p:animClr clrSpc="hsl" dir="cw">
                                      <p:cBhvr override="childStyle">
                                        <p:cTn id="6" dur="500" fill="hold"/>
                                        <p:tgtEl>
                                          <p:spTgt spid="8">
                                            <p:txEl>
                                              <p:pRg st="0" end="0"/>
                                            </p:txEl>
                                          </p:spTgt>
                                        </p:tgtEl>
                                        <p:attrNameLst>
                                          <p:attrName>style.color</p:attrName>
                                        </p:attrNameLst>
                                      </p:cBhvr>
                                      <p:by>
                                        <p:hsl h="0" s="-12549" l="-25098"/>
                                      </p:by>
                                    </p:animClr>
                                    <p:animClr clrSpc="hsl" dir="cw">
                                      <p:cBhvr>
                                        <p:cTn id="7" dur="500" fill="hold"/>
                                        <p:tgtEl>
                                          <p:spTgt spid="8">
                                            <p:txEl>
                                              <p:pRg st="0" end="0"/>
                                            </p:txEl>
                                          </p:spTgt>
                                        </p:tgtEl>
                                        <p:attrNameLst>
                                          <p:attrName>fillcolor</p:attrName>
                                        </p:attrNameLst>
                                      </p:cBhvr>
                                      <p:by>
                                        <p:hsl h="0" s="-12549" l="-25098"/>
                                      </p:by>
                                    </p:animClr>
                                    <p:animClr clrSpc="hsl" dir="cw">
                                      <p:cBhvr>
                                        <p:cTn id="8" dur="500" fill="hold"/>
                                        <p:tgtEl>
                                          <p:spTgt spid="8">
                                            <p:txEl>
                                              <p:pRg st="0" end="0"/>
                                            </p:txEl>
                                          </p:spTgt>
                                        </p:tgtEl>
                                        <p:attrNameLst>
                                          <p:attrName>stroke.color</p:attrName>
                                        </p:attrNameLst>
                                      </p:cBhvr>
                                      <p:by>
                                        <p:hsl h="0" s="-12549" l="-25098"/>
                                      </p:by>
                                    </p:animClr>
                                    <p:set>
                                      <p:cBhvr>
                                        <p:cTn id="9" dur="500" fill="hold"/>
                                        <p:tgtEl>
                                          <p:spTgt spid="8">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4" presetClass="emph" presetSubtype="0" fill="hold" grpId="0" nodeType="clickEffect">
                                  <p:stCondLst>
                                    <p:cond delay="0"/>
                                  </p:stCondLst>
                                  <p:childTnLst>
                                    <p:animClr clrSpc="hsl" dir="cw">
                                      <p:cBhvr override="childStyle">
                                        <p:cTn id="13" dur="500" fill="hold"/>
                                        <p:tgtEl>
                                          <p:spTgt spid="8">
                                            <p:txEl>
                                              <p:pRg st="1" end="1"/>
                                            </p:txEl>
                                          </p:spTgt>
                                        </p:tgtEl>
                                        <p:attrNameLst>
                                          <p:attrName>style.color</p:attrName>
                                        </p:attrNameLst>
                                      </p:cBhvr>
                                      <p:by>
                                        <p:hsl h="0" s="-12549" l="-25098"/>
                                      </p:by>
                                    </p:animClr>
                                    <p:animClr clrSpc="hsl" dir="cw">
                                      <p:cBhvr>
                                        <p:cTn id="14" dur="500" fill="hold"/>
                                        <p:tgtEl>
                                          <p:spTgt spid="8">
                                            <p:txEl>
                                              <p:pRg st="1" end="1"/>
                                            </p:txEl>
                                          </p:spTgt>
                                        </p:tgtEl>
                                        <p:attrNameLst>
                                          <p:attrName>fillcolor</p:attrName>
                                        </p:attrNameLst>
                                      </p:cBhvr>
                                      <p:by>
                                        <p:hsl h="0" s="-12549" l="-25098"/>
                                      </p:by>
                                    </p:animClr>
                                    <p:animClr clrSpc="hsl" dir="cw">
                                      <p:cBhvr>
                                        <p:cTn id="15" dur="500" fill="hold"/>
                                        <p:tgtEl>
                                          <p:spTgt spid="8">
                                            <p:txEl>
                                              <p:pRg st="1" end="1"/>
                                            </p:txEl>
                                          </p:spTgt>
                                        </p:tgtEl>
                                        <p:attrNameLst>
                                          <p:attrName>stroke.color</p:attrName>
                                        </p:attrNameLst>
                                      </p:cBhvr>
                                      <p:by>
                                        <p:hsl h="0" s="-12549" l="-25098"/>
                                      </p:by>
                                    </p:animClr>
                                    <p:set>
                                      <p:cBhvr>
                                        <p:cTn id="16" dur="500" fill="hold"/>
                                        <p:tgtEl>
                                          <p:spTgt spid="8">
                                            <p:txEl>
                                              <p:pRg st="1" end="1"/>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4" presetClass="emph" presetSubtype="0" fill="hold" grpId="0" nodeType="clickEffect">
                                  <p:stCondLst>
                                    <p:cond delay="0"/>
                                  </p:stCondLst>
                                  <p:childTnLst>
                                    <p:animClr clrSpc="hsl" dir="cw">
                                      <p:cBhvr override="childStyle">
                                        <p:cTn id="20" dur="500" fill="hold"/>
                                        <p:tgtEl>
                                          <p:spTgt spid="8">
                                            <p:txEl>
                                              <p:pRg st="2" end="2"/>
                                            </p:txEl>
                                          </p:spTgt>
                                        </p:tgtEl>
                                        <p:attrNameLst>
                                          <p:attrName>style.color</p:attrName>
                                        </p:attrNameLst>
                                      </p:cBhvr>
                                      <p:by>
                                        <p:hsl h="0" s="-12549" l="-25098"/>
                                      </p:by>
                                    </p:animClr>
                                    <p:animClr clrSpc="hsl" dir="cw">
                                      <p:cBhvr>
                                        <p:cTn id="21" dur="500" fill="hold"/>
                                        <p:tgtEl>
                                          <p:spTgt spid="8">
                                            <p:txEl>
                                              <p:pRg st="2" end="2"/>
                                            </p:txEl>
                                          </p:spTgt>
                                        </p:tgtEl>
                                        <p:attrNameLst>
                                          <p:attrName>fillcolor</p:attrName>
                                        </p:attrNameLst>
                                      </p:cBhvr>
                                      <p:by>
                                        <p:hsl h="0" s="-12549" l="-25098"/>
                                      </p:by>
                                    </p:animClr>
                                    <p:animClr clrSpc="hsl" dir="cw">
                                      <p:cBhvr>
                                        <p:cTn id="22" dur="500" fill="hold"/>
                                        <p:tgtEl>
                                          <p:spTgt spid="8">
                                            <p:txEl>
                                              <p:pRg st="2" end="2"/>
                                            </p:txEl>
                                          </p:spTgt>
                                        </p:tgtEl>
                                        <p:attrNameLst>
                                          <p:attrName>stroke.color</p:attrName>
                                        </p:attrNameLst>
                                      </p:cBhvr>
                                      <p:by>
                                        <p:hsl h="0" s="-12549" l="-25098"/>
                                      </p:by>
                                    </p:animClr>
                                    <p:set>
                                      <p:cBhvr>
                                        <p:cTn id="23" dur="500" fill="hold"/>
                                        <p:tgtEl>
                                          <p:spTgt spid="8">
                                            <p:txEl>
                                              <p:pRg st="2" end="2"/>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4" presetClass="emph" presetSubtype="0" fill="hold" grpId="0" nodeType="clickEffect">
                                  <p:stCondLst>
                                    <p:cond delay="0"/>
                                  </p:stCondLst>
                                  <p:childTnLst>
                                    <p:animClr clrSpc="hsl" dir="cw">
                                      <p:cBhvr override="childStyle">
                                        <p:cTn id="27" dur="500" fill="hold"/>
                                        <p:tgtEl>
                                          <p:spTgt spid="9">
                                            <p:txEl>
                                              <p:pRg st="0" end="0"/>
                                            </p:txEl>
                                          </p:spTgt>
                                        </p:tgtEl>
                                        <p:attrNameLst>
                                          <p:attrName>style.color</p:attrName>
                                        </p:attrNameLst>
                                      </p:cBhvr>
                                      <p:by>
                                        <p:hsl h="0" s="-12549" l="-25098"/>
                                      </p:by>
                                    </p:animClr>
                                    <p:animClr clrSpc="hsl" dir="cw">
                                      <p:cBhvr>
                                        <p:cTn id="28" dur="500" fill="hold"/>
                                        <p:tgtEl>
                                          <p:spTgt spid="9">
                                            <p:txEl>
                                              <p:pRg st="0" end="0"/>
                                            </p:txEl>
                                          </p:spTgt>
                                        </p:tgtEl>
                                        <p:attrNameLst>
                                          <p:attrName>fillcolor</p:attrName>
                                        </p:attrNameLst>
                                      </p:cBhvr>
                                      <p:by>
                                        <p:hsl h="0" s="-12549" l="-25098"/>
                                      </p:by>
                                    </p:animClr>
                                    <p:animClr clrSpc="hsl" dir="cw">
                                      <p:cBhvr>
                                        <p:cTn id="29" dur="500" fill="hold"/>
                                        <p:tgtEl>
                                          <p:spTgt spid="9">
                                            <p:txEl>
                                              <p:pRg st="0" end="0"/>
                                            </p:txEl>
                                          </p:spTgt>
                                        </p:tgtEl>
                                        <p:attrNameLst>
                                          <p:attrName>stroke.color</p:attrName>
                                        </p:attrNameLst>
                                      </p:cBhvr>
                                      <p:by>
                                        <p:hsl h="0" s="-12549" l="-25098"/>
                                      </p:by>
                                    </p:animClr>
                                    <p:set>
                                      <p:cBhvr>
                                        <p:cTn id="30" dur="500" fill="hold"/>
                                        <p:tgtEl>
                                          <p:spTgt spid="9">
                                            <p:txEl>
                                              <p:pRg st="0" end="0"/>
                                            </p:txEl>
                                          </p:spTgt>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4" presetClass="emph" presetSubtype="0" fill="hold" grpId="0" nodeType="clickEffect">
                                  <p:stCondLst>
                                    <p:cond delay="0"/>
                                  </p:stCondLst>
                                  <p:childTnLst>
                                    <p:animClr clrSpc="hsl" dir="cw">
                                      <p:cBhvr override="childStyle">
                                        <p:cTn id="34" dur="500" fill="hold"/>
                                        <p:tgtEl>
                                          <p:spTgt spid="9">
                                            <p:txEl>
                                              <p:pRg st="2" end="2"/>
                                            </p:txEl>
                                          </p:spTgt>
                                        </p:tgtEl>
                                        <p:attrNameLst>
                                          <p:attrName>style.color</p:attrName>
                                        </p:attrNameLst>
                                      </p:cBhvr>
                                      <p:by>
                                        <p:hsl h="0" s="-12549" l="-25098"/>
                                      </p:by>
                                    </p:animClr>
                                    <p:animClr clrSpc="hsl" dir="cw">
                                      <p:cBhvr>
                                        <p:cTn id="35" dur="500" fill="hold"/>
                                        <p:tgtEl>
                                          <p:spTgt spid="9">
                                            <p:txEl>
                                              <p:pRg st="2" end="2"/>
                                            </p:txEl>
                                          </p:spTgt>
                                        </p:tgtEl>
                                        <p:attrNameLst>
                                          <p:attrName>fillcolor</p:attrName>
                                        </p:attrNameLst>
                                      </p:cBhvr>
                                      <p:by>
                                        <p:hsl h="0" s="-12549" l="-25098"/>
                                      </p:by>
                                    </p:animClr>
                                    <p:animClr clrSpc="hsl" dir="cw">
                                      <p:cBhvr>
                                        <p:cTn id="36" dur="500" fill="hold"/>
                                        <p:tgtEl>
                                          <p:spTgt spid="9">
                                            <p:txEl>
                                              <p:pRg st="2" end="2"/>
                                            </p:txEl>
                                          </p:spTgt>
                                        </p:tgtEl>
                                        <p:attrNameLst>
                                          <p:attrName>stroke.color</p:attrName>
                                        </p:attrNameLst>
                                      </p:cBhvr>
                                      <p:by>
                                        <p:hsl h="0" s="-12549" l="-25098"/>
                                      </p:by>
                                    </p:animClr>
                                    <p:set>
                                      <p:cBhvr>
                                        <p:cTn id="37" dur="500" fill="hold"/>
                                        <p:tgtEl>
                                          <p:spTgt spid="9">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PA" dirty="0"/>
              <a:t>El diseño didáctico </a:t>
            </a:r>
          </a:p>
        </p:txBody>
      </p:sp>
      <p:sp>
        <p:nvSpPr>
          <p:cNvPr id="6" name="5 Marcador de contenido"/>
          <p:cNvSpPr>
            <a:spLocks noGrp="1"/>
          </p:cNvSpPr>
          <p:nvPr>
            <p:ph idx="1"/>
          </p:nvPr>
        </p:nvSpPr>
        <p:spPr>
          <a:xfrm>
            <a:off x="1463040" y="2492896"/>
            <a:ext cx="6196405" cy="2736304"/>
          </a:xfrm>
          <a:solidFill>
            <a:schemeClr val="bg1"/>
          </a:solidFill>
          <a:ln>
            <a:noFill/>
          </a:ln>
          <a:effectLst>
            <a:glow rad="228600">
              <a:schemeClr val="accent2">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pPr algn="just"/>
            <a:r>
              <a:rPr lang="es-PA" sz="2000" dirty="0"/>
              <a:t>El diseño de nuevos ambientes de aprendizaje debe contemplar el empleo de las TIC acorde de las potencialidades de estos recursos para lograr mayor participación, interactividad alumno-contenido de enseñanza e interacción alumno-alumno y alumno-maestro, relaciones de colaboración y una función del maestro como mediador (Ferreiro, R.2003). </a:t>
            </a:r>
          </a:p>
        </p:txBody>
      </p:sp>
    </p:spTree>
    <p:extLst>
      <p:ext uri="{BB962C8B-B14F-4D97-AF65-F5344CB8AC3E}">
        <p14:creationId xmlns:p14="http://schemas.microsoft.com/office/powerpoint/2010/main" val="277571238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PA" dirty="0"/>
              <a:t>El diseño didáctico </a:t>
            </a:r>
          </a:p>
        </p:txBody>
      </p:sp>
      <p:sp>
        <p:nvSpPr>
          <p:cNvPr id="6" name="5 Marcador de contenido"/>
          <p:cNvSpPr>
            <a:spLocks noGrp="1"/>
          </p:cNvSpPr>
          <p:nvPr>
            <p:ph idx="1"/>
          </p:nvPr>
        </p:nvSpPr>
        <p:spPr>
          <a:xfrm>
            <a:off x="1463040" y="2492896"/>
            <a:ext cx="6196405" cy="2736304"/>
          </a:xfrm>
          <a:solidFill>
            <a:schemeClr val="bg1"/>
          </a:solidFill>
          <a:ln>
            <a:noFill/>
          </a:ln>
          <a:effectLst>
            <a:glow rad="228600">
              <a:schemeClr val="accent2">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pPr algn="just"/>
            <a:r>
              <a:rPr lang="es-PA" sz="2000" dirty="0"/>
              <a:t> Lo importante es la presentación didáctica que se hace de los contenidos y cómo estos generan en los estudiantes los procesos psicológicos superiores entre ellos los de sentido y significado, </a:t>
            </a:r>
            <a:r>
              <a:rPr lang="es-PA" sz="2000" dirty="0" smtClean="0"/>
              <a:t>meta cognición </a:t>
            </a:r>
            <a:r>
              <a:rPr lang="es-PA" sz="2000" dirty="0"/>
              <a:t>y transferencia que permitan que el procesamiento de la información contribuya a su formación como persona. </a:t>
            </a:r>
          </a:p>
        </p:txBody>
      </p:sp>
    </p:spTree>
    <p:extLst>
      <p:ext uri="{BB962C8B-B14F-4D97-AF65-F5344CB8AC3E}">
        <p14:creationId xmlns:p14="http://schemas.microsoft.com/office/powerpoint/2010/main" val="844598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1403648" y="1052736"/>
            <a:ext cx="6480720" cy="4680520"/>
          </a:xfrm>
          <a:prstGeom prst="rect">
            <a:avLst/>
          </a:prstGeom>
          <a:solidFill>
            <a:schemeClr val="bg1"/>
          </a:solidFill>
          <a:ln w="76200">
            <a:noFill/>
          </a:ln>
          <a:effectLst>
            <a:glow rad="101600">
              <a:schemeClr val="accent5">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1797085345"/>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A" dirty="0"/>
              <a:t>C</a:t>
            </a:r>
            <a:r>
              <a:rPr lang="es-PA" dirty="0" smtClean="0"/>
              <a:t>onclusiones</a:t>
            </a:r>
            <a:endParaRPr lang="es-PA" dirty="0"/>
          </a:p>
        </p:txBody>
      </p:sp>
      <p:sp>
        <p:nvSpPr>
          <p:cNvPr id="5" name="4 Marcador de contenido"/>
          <p:cNvSpPr>
            <a:spLocks noGrp="1"/>
          </p:cNvSpPr>
          <p:nvPr>
            <p:ph idx="1"/>
          </p:nvPr>
        </p:nvSpPr>
        <p:spPr/>
        <p:txBody>
          <a:bodyPr>
            <a:normAutofit fontScale="85000" lnSpcReduction="10000"/>
          </a:bodyPr>
          <a:lstStyle/>
          <a:p>
            <a:pPr algn="just"/>
            <a:r>
              <a:rPr lang="es-PA" dirty="0" smtClean="0"/>
              <a:t>No </a:t>
            </a:r>
            <a:r>
              <a:rPr lang="es-PA" dirty="0"/>
              <a:t>hay  innovación en la educación en un futuro inmediato, que no implique de una u otra forma la incorporación  de las TIC, y el aprovechamiento de sus  potencialidades para formar a las nuevas </a:t>
            </a:r>
            <a:r>
              <a:rPr lang="es-PA" dirty="0" smtClean="0"/>
              <a:t>generaciones.</a:t>
            </a:r>
          </a:p>
          <a:p>
            <a:pPr algn="just"/>
            <a:r>
              <a:rPr lang="es-PA" dirty="0"/>
              <a:t> La integración de las TIC  permite visualizar una escuela distinta en la que el ambiente, la organización y el horario, el maestro y los alumnos" funcionan" por decirlo de alguna manera, de un modo en que se satisfagan las necesidades de aprendizajes tanto de unos como de los otros en función del crecimiento integral del alumno. </a:t>
            </a:r>
          </a:p>
        </p:txBody>
      </p:sp>
    </p:spTree>
    <p:extLst>
      <p:ext uri="{BB962C8B-B14F-4D97-AF65-F5344CB8AC3E}">
        <p14:creationId xmlns:p14="http://schemas.microsoft.com/office/powerpoint/2010/main" val="129016342"/>
      </p:ext>
    </p:extLst>
  </p:cSld>
  <p:clrMapOvr>
    <a:masterClrMapping/>
  </p:clrMapOvr>
  <p:transition spd="slow">
    <p:wheel spokes="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A" dirty="0"/>
              <a:t>C</a:t>
            </a:r>
            <a:r>
              <a:rPr lang="es-PA" dirty="0" smtClean="0"/>
              <a:t>onclusiones</a:t>
            </a:r>
            <a:endParaRPr lang="es-PA" dirty="0"/>
          </a:p>
        </p:txBody>
      </p:sp>
      <p:sp>
        <p:nvSpPr>
          <p:cNvPr id="5" name="4 Marcador de contenido"/>
          <p:cNvSpPr>
            <a:spLocks noGrp="1"/>
          </p:cNvSpPr>
          <p:nvPr>
            <p:ph idx="1"/>
          </p:nvPr>
        </p:nvSpPr>
        <p:spPr>
          <a:xfrm>
            <a:off x="1475656" y="1988840"/>
            <a:ext cx="6196405" cy="3603812"/>
          </a:xfrm>
        </p:spPr>
        <p:txBody>
          <a:bodyPr>
            <a:normAutofit fontScale="85000" lnSpcReduction="20000"/>
          </a:bodyPr>
          <a:lstStyle/>
          <a:p>
            <a:pPr algn="just"/>
            <a:r>
              <a:rPr lang="es-PA" dirty="0"/>
              <a:t>Es relativamente fácil adquirir  las tecnologías lo difícil, pero no imposible, es hacer que éstas hagan posible la formación personal y profesional de los miembros de una generación como la net ampliamente influida por la presencia de las TIC en las actuales condiciones sociales de vida. </a:t>
            </a:r>
            <a:endParaRPr lang="es-PA" dirty="0" smtClean="0"/>
          </a:p>
          <a:p>
            <a:pPr marL="0" indent="0" algn="just">
              <a:buNone/>
            </a:pPr>
            <a:endParaRPr lang="es-PA" dirty="0" smtClean="0"/>
          </a:p>
          <a:p>
            <a:pPr algn="just"/>
            <a:r>
              <a:rPr lang="es-PA" dirty="0"/>
              <a:t>Los retos son varios, más de índole pedagógico que </a:t>
            </a:r>
            <a:r>
              <a:rPr lang="es-PA" dirty="0" smtClean="0"/>
              <a:t>tecnológico</a:t>
            </a:r>
            <a:r>
              <a:rPr lang="es-PA" dirty="0"/>
              <a:t>,</a:t>
            </a:r>
            <a:r>
              <a:rPr lang="es-PA" dirty="0" smtClean="0"/>
              <a:t> lejos </a:t>
            </a:r>
            <a:r>
              <a:rPr lang="es-PA" dirty="0"/>
              <a:t>de convertirse en  un boomerang contra su propia inteligencia y creatividad, permita el despliegue de sus potencialidades primordiales: la de pensar y sentir, crear e innovar, descubrir y transformar. </a:t>
            </a:r>
          </a:p>
          <a:p>
            <a:pPr algn="just"/>
            <a:endParaRPr lang="es-PA" dirty="0"/>
          </a:p>
        </p:txBody>
      </p:sp>
    </p:spTree>
    <p:extLst>
      <p:ext uri="{BB962C8B-B14F-4D97-AF65-F5344CB8AC3E}">
        <p14:creationId xmlns:p14="http://schemas.microsoft.com/office/powerpoint/2010/main" val="1209189417"/>
      </p:ext>
    </p:extLst>
  </p:cSld>
  <p:clrMapOvr>
    <a:masterClrMapping/>
  </p:clrMapOvr>
  <p:transition spd="slow">
    <p:wheel spokes="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548680"/>
            <a:ext cx="6965245" cy="1202485"/>
          </a:xfrm>
        </p:spPr>
        <p:txBody>
          <a:bodyPr/>
          <a:lstStyle/>
          <a:p>
            <a:r>
              <a:rPr lang="es-PA" dirty="0" smtClean="0"/>
              <a:t>Gracias…….</a:t>
            </a:r>
            <a:endParaRPr lang="es-PA" dirty="0"/>
          </a:p>
        </p:txBody>
      </p:sp>
      <p:pic>
        <p:nvPicPr>
          <p:cNvPr id="205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03648" y="1700809"/>
            <a:ext cx="6624735" cy="4392488"/>
          </a:xfrm>
          <a:prstGeom prst="rect">
            <a:avLst/>
          </a:prstGeom>
          <a:solidFill>
            <a:srgbClr val="002060"/>
          </a:solidFill>
          <a:ln w="76200">
            <a:solidFill>
              <a:schemeClr val="tx1"/>
            </a:solidFill>
          </a:ln>
          <a:effectLst>
            <a:glow rad="228600">
              <a:schemeClr val="accent2">
                <a:satMod val="175000"/>
                <a:alpha val="40000"/>
              </a:schemeClr>
            </a:glow>
          </a:effectLst>
        </p:spPr>
      </p:pic>
    </p:spTree>
    <p:extLst>
      <p:ext uri="{BB962C8B-B14F-4D97-AF65-F5344CB8AC3E}">
        <p14:creationId xmlns:p14="http://schemas.microsoft.com/office/powerpoint/2010/main" val="305697020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1331640" y="1147592"/>
            <a:ext cx="6840760" cy="4801688"/>
          </a:xfrm>
          <a:prstGeom prst="rect">
            <a:avLst/>
          </a:prstGeom>
          <a:noFill/>
          <a:ln>
            <a:noFill/>
          </a:ln>
          <a:effectLst>
            <a:glow rad="228600">
              <a:schemeClr val="accent2">
                <a:satMod val="175000"/>
                <a:alpha val="40000"/>
              </a:schemeClr>
            </a:glow>
            <a:innerShdw blurRad="114300">
              <a:prstClr val="black"/>
            </a:innerShdw>
            <a:reflection blurRad="6350" stA="52000" endA="300" endPos="35000" dir="5400000" sy="-100000" algn="bl" rotWithShape="0"/>
            <a:softEdge rad="635000"/>
          </a:effectLst>
          <a:scene3d>
            <a:camera prst="isometricOffAxis2Left"/>
            <a:lightRig rig="threePt" dir="t"/>
          </a:scene3d>
          <a:sp3d>
            <a:bevelT w="114300" prst="artDeco"/>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32909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PA" sz="2500" dirty="0">
                <a:solidFill>
                  <a:prstClr val="black"/>
                </a:solidFill>
              </a:rPr>
              <a:t>Más allá del salón de clases: Los nuevos ambientes de aprendizajes</a:t>
            </a:r>
            <a:br>
              <a:rPr lang="es-PA" sz="2500" dirty="0">
                <a:solidFill>
                  <a:prstClr val="black"/>
                </a:solidFill>
              </a:rPr>
            </a:br>
            <a:endParaRPr lang="es-PA" sz="2000" dirty="0"/>
          </a:p>
        </p:txBody>
      </p:sp>
      <p:sp>
        <p:nvSpPr>
          <p:cNvPr id="3" name="2 Marcador de contenido"/>
          <p:cNvSpPr>
            <a:spLocks noGrp="1"/>
          </p:cNvSpPr>
          <p:nvPr>
            <p:ph idx="1"/>
          </p:nvPr>
        </p:nvSpPr>
        <p:spPr/>
        <p:txBody>
          <a:bodyPr>
            <a:normAutofit fontScale="92500" lnSpcReduction="10000"/>
          </a:bodyPr>
          <a:lstStyle/>
          <a:p>
            <a:pPr algn="just"/>
            <a:r>
              <a:rPr lang="es-PA" dirty="0"/>
              <a:t>Las tecnologías de la información y de las comunicaciones conocidas como TIC, son la parte visible de un iceberg que constituye conjuntamente con </a:t>
            </a:r>
            <a:r>
              <a:rPr lang="es-PA" dirty="0" smtClean="0"/>
              <a:t>otros factores </a:t>
            </a:r>
            <a:r>
              <a:rPr lang="es-PA" dirty="0"/>
              <a:t>el contexto social  en que nos  desenvolvemos </a:t>
            </a:r>
            <a:r>
              <a:rPr lang="es-PA" dirty="0" smtClean="0"/>
              <a:t>todos </a:t>
            </a:r>
            <a:r>
              <a:rPr lang="es-PA" dirty="0"/>
              <a:t>y muy en particular las nuevas generaciones.  </a:t>
            </a:r>
            <a:endParaRPr lang="es-PA" dirty="0" smtClean="0"/>
          </a:p>
          <a:p>
            <a:pPr algn="just"/>
            <a:r>
              <a:rPr lang="es-PA" dirty="0"/>
              <a:t>D. Tapscott (1998) se refiere a una nueva generación y la identifica con la letra "N" de la palabra en inglés: net, en alusión a la  influencia de las redes propiciadas por el empleo de la computadora y el internet. </a:t>
            </a:r>
          </a:p>
          <a:p>
            <a:pPr marL="0" indent="0">
              <a:buNone/>
            </a:pPr>
            <a:endParaRPr lang="es-PA" dirty="0"/>
          </a:p>
          <a:p>
            <a:pPr marL="0" indent="0">
              <a:buNone/>
            </a:pPr>
            <a:endParaRPr lang="es-PA" dirty="0"/>
          </a:p>
        </p:txBody>
      </p:sp>
    </p:spTree>
    <p:extLst>
      <p:ext uri="{BB962C8B-B14F-4D97-AF65-F5344CB8AC3E}">
        <p14:creationId xmlns:p14="http://schemas.microsoft.com/office/powerpoint/2010/main" val="457613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Título"/>
          <p:cNvSpPr>
            <a:spLocks noGrp="1"/>
          </p:cNvSpPr>
          <p:nvPr>
            <p:ph type="title"/>
          </p:nvPr>
        </p:nvSpPr>
        <p:spPr/>
        <p:txBody>
          <a:bodyPr>
            <a:normAutofit fontScale="90000"/>
          </a:bodyPr>
          <a:lstStyle/>
          <a:p>
            <a:r>
              <a:rPr lang="es-PA" sz="2500" dirty="0">
                <a:solidFill>
                  <a:prstClr val="black"/>
                </a:solidFill>
              </a:rPr>
              <a:t>Más allá del salón de clases: Los nuevos ambientes de aprendizajes</a:t>
            </a:r>
            <a:br>
              <a:rPr lang="es-PA" sz="2500" dirty="0">
                <a:solidFill>
                  <a:prstClr val="black"/>
                </a:solidFill>
              </a:rPr>
            </a:br>
            <a:endParaRPr lang="es-PA" dirty="0"/>
          </a:p>
        </p:txBody>
      </p:sp>
      <p:sp>
        <p:nvSpPr>
          <p:cNvPr id="11" name="10 Marcador de contenido"/>
          <p:cNvSpPr>
            <a:spLocks noGrp="1"/>
          </p:cNvSpPr>
          <p:nvPr>
            <p:ph idx="1"/>
          </p:nvPr>
        </p:nvSpPr>
        <p:spPr/>
        <p:txBody>
          <a:bodyPr>
            <a:normAutofit/>
          </a:bodyPr>
          <a:lstStyle/>
          <a:p>
            <a:pPr algn="just"/>
            <a:r>
              <a:rPr lang="es-PA" sz="2200" dirty="0" smtClean="0"/>
              <a:t>Otros </a:t>
            </a:r>
            <a:r>
              <a:rPr lang="es-PA" sz="2200" dirty="0"/>
              <a:t>autores prefieren referirse a generación TIC haciendo referencia a la repercusión que estas tienen en su proceso de crecimiento y </a:t>
            </a:r>
            <a:r>
              <a:rPr lang="es-PA" sz="2200" dirty="0" smtClean="0"/>
              <a:t>formación.</a:t>
            </a:r>
          </a:p>
          <a:p>
            <a:pPr algn="just"/>
            <a:r>
              <a:rPr lang="es-PA" sz="2200" dirty="0" smtClean="0"/>
              <a:t>De </a:t>
            </a:r>
            <a:r>
              <a:rPr lang="es-PA" sz="2200" dirty="0"/>
              <a:t>Ferrari et al. 2003; </a:t>
            </a:r>
            <a:r>
              <a:rPr lang="es-PA" sz="2200" dirty="0" err="1"/>
              <a:t>Osin</a:t>
            </a:r>
            <a:r>
              <a:rPr lang="es-PA" sz="2200" dirty="0"/>
              <a:t>, L. et al. 1996) hacen mención a los aportes del siglo XX  a la educación haciendo referencia a teorías y </a:t>
            </a:r>
            <a:r>
              <a:rPr lang="es-PA" sz="2200" dirty="0" smtClean="0"/>
              <a:t>metodologías </a:t>
            </a:r>
            <a:r>
              <a:rPr lang="es-PA" sz="2200" dirty="0"/>
              <a:t>y lo que es más importante al correcto empleo de las TIC para formar a los ciudadanos del </a:t>
            </a:r>
            <a:r>
              <a:rPr lang="es-PA" sz="2200" dirty="0" smtClean="0"/>
              <a:t>presente siglo. </a:t>
            </a:r>
            <a:endParaRPr lang="es-PA" dirty="0"/>
          </a:p>
          <a:p>
            <a:pPr algn="just"/>
            <a:endParaRPr lang="es-PA" dirty="0"/>
          </a:p>
        </p:txBody>
      </p:sp>
    </p:spTree>
    <p:extLst>
      <p:ext uri="{BB962C8B-B14F-4D97-AF65-F5344CB8AC3E}">
        <p14:creationId xmlns:p14="http://schemas.microsoft.com/office/powerpoint/2010/main" val="108767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rot="-60000">
            <a:off x="1099701" y="1339573"/>
            <a:ext cx="3064827" cy="1801183"/>
          </a:xfrm>
        </p:spPr>
        <p:txBody>
          <a:bodyPr>
            <a:normAutofit fontScale="90000"/>
          </a:bodyPr>
          <a:lstStyle/>
          <a:p>
            <a:r>
              <a:rPr lang="es-PA" dirty="0"/>
              <a:t>Más allá del salón de clases: Los nuevos ambientes de aprendizajes</a:t>
            </a:r>
            <a:br>
              <a:rPr lang="es-PA" dirty="0"/>
            </a:br>
            <a:endParaRPr lang="es-PA" dirty="0"/>
          </a:p>
        </p:txBody>
      </p:sp>
      <p:sp>
        <p:nvSpPr>
          <p:cNvPr id="8" name="7 Marcador de contenido"/>
          <p:cNvSpPr>
            <a:spLocks noGrp="1"/>
          </p:cNvSpPr>
          <p:nvPr>
            <p:ph idx="1"/>
          </p:nvPr>
        </p:nvSpPr>
        <p:spPr>
          <a:xfrm rot="60000">
            <a:off x="4643669" y="1150485"/>
            <a:ext cx="3383860" cy="4625489"/>
          </a:xfrm>
        </p:spPr>
        <p:txBody>
          <a:bodyPr>
            <a:normAutofit fontScale="92500" lnSpcReduction="20000"/>
          </a:bodyPr>
          <a:lstStyle/>
          <a:p>
            <a:pPr marL="457200" indent="-457200" algn="just">
              <a:buFont typeface="+mj-lt"/>
              <a:buAutoNum type="arabicPeriod"/>
            </a:pPr>
            <a:r>
              <a:rPr lang="es-PA" dirty="0"/>
              <a:t>Los miembros de esta generación  son tecnofílicos. </a:t>
            </a:r>
            <a:r>
              <a:rPr lang="es-PA" dirty="0" smtClean="0"/>
              <a:t>  </a:t>
            </a:r>
          </a:p>
          <a:p>
            <a:pPr marL="457200" indent="-457200" algn="just">
              <a:buFont typeface="+mj-lt"/>
              <a:buAutoNum type="arabicPeriod"/>
            </a:pPr>
            <a:r>
              <a:rPr lang="es-PA" dirty="0" smtClean="0"/>
              <a:t>Los </a:t>
            </a:r>
            <a:r>
              <a:rPr lang="es-PA" dirty="0"/>
              <a:t>nets perciben que con las TIC es posible la satisfacción de sus </a:t>
            </a:r>
            <a:r>
              <a:rPr lang="es-PA" dirty="0" smtClean="0"/>
              <a:t>necesidades tecnológicas</a:t>
            </a:r>
            <a:r>
              <a:rPr lang="es-PA" dirty="0" smtClean="0"/>
              <a:t>.</a:t>
            </a:r>
          </a:p>
          <a:p>
            <a:pPr marL="457200" indent="-457200" algn="just">
              <a:buFont typeface="+mj-lt"/>
              <a:buAutoNum type="arabicPeriod"/>
            </a:pPr>
            <a:r>
              <a:rPr lang="es-PA" dirty="0" smtClean="0"/>
              <a:t> </a:t>
            </a:r>
            <a:r>
              <a:rPr lang="es-PA" dirty="0"/>
              <a:t>Los nets poseen una asombrosa capacidad de adaptación en toda actividad que implica el empleo de las </a:t>
            </a:r>
            <a:r>
              <a:rPr lang="es-PA" dirty="0" smtClean="0"/>
              <a:t>TIC. </a:t>
            </a:r>
          </a:p>
          <a:p>
            <a:pPr marL="457200" indent="-457200" algn="just">
              <a:buFont typeface="+mj-lt"/>
              <a:buAutoNum type="arabicPeriod"/>
            </a:pPr>
            <a:r>
              <a:rPr lang="es-PA" dirty="0"/>
              <a:t>La generación net se muestra abierto al cambio</a:t>
            </a:r>
          </a:p>
        </p:txBody>
      </p:sp>
      <p:sp>
        <p:nvSpPr>
          <p:cNvPr id="9" name="8 Marcador de texto"/>
          <p:cNvSpPr>
            <a:spLocks noGrp="1"/>
          </p:cNvSpPr>
          <p:nvPr>
            <p:ph type="body" sz="half" idx="2"/>
          </p:nvPr>
        </p:nvSpPr>
        <p:spPr>
          <a:xfrm rot="20791944">
            <a:off x="847098" y="4400268"/>
            <a:ext cx="3671694" cy="1043090"/>
          </a:xfrm>
        </p:spPr>
        <p:txBody>
          <a:bodyPr>
            <a:normAutofit/>
          </a:bodyPr>
          <a:lstStyle/>
          <a:p>
            <a:r>
              <a:rPr lang="es-PA" sz="1800" b="1" u="sng" dirty="0" smtClean="0">
                <a:solidFill>
                  <a:schemeClr val="tx2">
                    <a:lumMod val="75000"/>
                  </a:schemeClr>
                </a:solidFill>
              </a:rPr>
              <a:t>Peculiaridades </a:t>
            </a:r>
            <a:r>
              <a:rPr lang="es-PA" sz="1800" b="1" u="sng" dirty="0">
                <a:solidFill>
                  <a:schemeClr val="tx2">
                    <a:lumMod val="75000"/>
                  </a:schemeClr>
                </a:solidFill>
              </a:rPr>
              <a:t>de la generación net</a:t>
            </a:r>
          </a:p>
        </p:txBody>
      </p:sp>
    </p:spTree>
    <p:extLst>
      <p:ext uri="{BB962C8B-B14F-4D97-AF65-F5344CB8AC3E}">
        <p14:creationId xmlns:p14="http://schemas.microsoft.com/office/powerpoint/2010/main" val="165139069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PA" dirty="0"/>
              <a:t>Más allá del salón de clases: Los nuevos ambientes de aprendizajes</a:t>
            </a:r>
          </a:p>
        </p:txBody>
      </p:sp>
      <p:sp>
        <p:nvSpPr>
          <p:cNvPr id="3" name="2 Marcador de contenido"/>
          <p:cNvSpPr>
            <a:spLocks noGrp="1"/>
          </p:cNvSpPr>
          <p:nvPr>
            <p:ph idx="1"/>
          </p:nvPr>
        </p:nvSpPr>
        <p:spPr/>
        <p:txBody>
          <a:bodyPr numCol="1">
            <a:normAutofit fontScale="92500"/>
          </a:bodyPr>
          <a:lstStyle/>
          <a:p>
            <a:pPr marL="0" indent="0" algn="just">
              <a:buNone/>
            </a:pPr>
            <a:r>
              <a:rPr lang="es-PA" dirty="0" smtClean="0">
                <a:solidFill>
                  <a:schemeClr val="bg2">
                    <a:lumMod val="90000"/>
                  </a:schemeClr>
                </a:solidFill>
              </a:rPr>
              <a:t>5. </a:t>
            </a:r>
            <a:r>
              <a:rPr lang="es-PA" dirty="0" smtClean="0"/>
              <a:t>La </a:t>
            </a:r>
            <a:r>
              <a:rPr lang="es-PA" dirty="0"/>
              <a:t>generación net se </a:t>
            </a:r>
            <a:r>
              <a:rPr lang="es-PA" dirty="0" smtClean="0"/>
              <a:t>caracteriza por procesos </a:t>
            </a:r>
            <a:r>
              <a:rPr lang="es-PA" dirty="0"/>
              <a:t>de atención con márgenes muy amplios. </a:t>
            </a:r>
          </a:p>
          <a:p>
            <a:pPr marL="0" indent="0" algn="just">
              <a:buNone/>
            </a:pPr>
            <a:r>
              <a:rPr lang="es-PA" dirty="0" smtClean="0">
                <a:solidFill>
                  <a:schemeClr val="bg2">
                    <a:lumMod val="90000"/>
                  </a:schemeClr>
                </a:solidFill>
              </a:rPr>
              <a:t>6</a:t>
            </a:r>
            <a:r>
              <a:rPr lang="es-PA" dirty="0">
                <a:solidFill>
                  <a:schemeClr val="bg2">
                    <a:lumMod val="90000"/>
                  </a:schemeClr>
                </a:solidFill>
              </a:rPr>
              <a:t>.</a:t>
            </a:r>
            <a:r>
              <a:rPr lang="es-PA" dirty="0" smtClean="0"/>
              <a:t> Atienden </a:t>
            </a:r>
            <a:r>
              <a:rPr lang="es-PA" dirty="0"/>
              <a:t>de modo simultáneo a diversas tareas, poseen una capacidad de atención bien distinta a la de generaciones anteriores caracterizada más por la profundidad que por su abarque simultaneo a contenidos diversos. </a:t>
            </a:r>
          </a:p>
        </p:txBody>
      </p:sp>
      <p:sp>
        <p:nvSpPr>
          <p:cNvPr id="4" name="3 Marcador de texto"/>
          <p:cNvSpPr>
            <a:spLocks noGrp="1"/>
          </p:cNvSpPr>
          <p:nvPr>
            <p:ph type="body" sz="half" idx="2"/>
          </p:nvPr>
        </p:nvSpPr>
        <p:spPr>
          <a:xfrm rot="20689045">
            <a:off x="1155227" y="4437560"/>
            <a:ext cx="3048891" cy="1286525"/>
          </a:xfrm>
        </p:spPr>
        <p:txBody>
          <a:bodyPr>
            <a:normAutofit/>
          </a:bodyPr>
          <a:lstStyle/>
          <a:p>
            <a:r>
              <a:rPr lang="es-PA" sz="1400" b="1" u="sng" dirty="0">
                <a:solidFill>
                  <a:schemeClr val="tx2">
                    <a:lumMod val="75000"/>
                  </a:schemeClr>
                </a:solidFill>
              </a:rPr>
              <a:t>Peculiaridades de la generación net</a:t>
            </a:r>
          </a:p>
          <a:p>
            <a:endParaRPr lang="es-PA" sz="1400" dirty="0"/>
          </a:p>
        </p:txBody>
      </p:sp>
    </p:spTree>
    <p:extLst>
      <p:ext uri="{BB962C8B-B14F-4D97-AF65-F5344CB8AC3E}">
        <p14:creationId xmlns:p14="http://schemas.microsoft.com/office/powerpoint/2010/main" val="97541919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1259632" y="764704"/>
            <a:ext cx="6965245" cy="1202485"/>
          </a:xfrm>
        </p:spPr>
        <p:txBody>
          <a:bodyPr/>
          <a:lstStyle/>
          <a:p>
            <a:r>
              <a:rPr lang="es-PA" dirty="0"/>
              <a:t>Implicaciones educativas </a:t>
            </a:r>
          </a:p>
        </p:txBody>
      </p:sp>
      <p:sp>
        <p:nvSpPr>
          <p:cNvPr id="6" name="5 Marcador de contenido"/>
          <p:cNvSpPr>
            <a:spLocks noGrp="1"/>
          </p:cNvSpPr>
          <p:nvPr>
            <p:ph sz="quarter" idx="13"/>
          </p:nvPr>
        </p:nvSpPr>
        <p:spPr>
          <a:xfrm>
            <a:off x="1187624" y="1988840"/>
            <a:ext cx="3200400" cy="3602736"/>
          </a:xfrm>
        </p:spPr>
        <p:txBody>
          <a:bodyPr>
            <a:normAutofit fontScale="77500" lnSpcReduction="20000"/>
          </a:bodyPr>
          <a:lstStyle/>
          <a:p>
            <a:pPr algn="just"/>
            <a:r>
              <a:rPr lang="es-PA" sz="2100" dirty="0" smtClean="0"/>
              <a:t>No </a:t>
            </a:r>
            <a:r>
              <a:rPr lang="es-PA" sz="2100" dirty="0"/>
              <a:t>es posible educarlos sin el uso de las tecnologías que los unen y marcan como generación. (</a:t>
            </a:r>
            <a:r>
              <a:rPr lang="es-PA" sz="2100" dirty="0" err="1"/>
              <a:t>Guiloff</a:t>
            </a:r>
            <a:r>
              <a:rPr lang="es-PA" sz="2100" dirty="0"/>
              <a:t>, A. et al. 2007; </a:t>
            </a:r>
            <a:r>
              <a:rPr lang="es-PA" sz="2100" dirty="0" err="1"/>
              <a:t>Moratalla</a:t>
            </a:r>
            <a:r>
              <a:rPr lang="es-PA" sz="2100" dirty="0"/>
              <a:t>, D. et al. 2002; </a:t>
            </a:r>
            <a:r>
              <a:rPr lang="es-PA" sz="2100" dirty="0" err="1"/>
              <a:t>Negroponte</a:t>
            </a:r>
            <a:r>
              <a:rPr lang="es-PA" sz="2100" dirty="0"/>
              <a:t>, N. 1996</a:t>
            </a:r>
            <a:r>
              <a:rPr lang="es-PA" sz="2100" dirty="0" smtClean="0"/>
              <a:t>).</a:t>
            </a:r>
          </a:p>
          <a:p>
            <a:pPr marL="0" indent="0" algn="just">
              <a:buNone/>
            </a:pPr>
            <a:r>
              <a:rPr lang="es-PA" sz="2100" dirty="0" smtClean="0"/>
              <a:t> </a:t>
            </a:r>
          </a:p>
          <a:p>
            <a:pPr algn="just"/>
            <a:r>
              <a:rPr lang="es-PA" sz="2100" dirty="0" smtClean="0"/>
              <a:t>El </a:t>
            </a:r>
            <a:r>
              <a:rPr lang="es-PA" sz="2100" dirty="0"/>
              <a:t>problema no se puede reducir tan solo a tener o "tener" tecnología. </a:t>
            </a:r>
            <a:r>
              <a:rPr lang="es-PA" sz="2100" dirty="0" smtClean="0"/>
              <a:t> </a:t>
            </a:r>
            <a:r>
              <a:rPr lang="es-PA" sz="2100" dirty="0"/>
              <a:t>Lo que se impone es hacer un buen uso de ella, es decir, un empleo acorde con la naturaleza y finalidad del proceso al cual se </a:t>
            </a:r>
            <a:r>
              <a:rPr lang="es-PA" sz="2100" dirty="0" smtClean="0"/>
              <a:t>aplica.</a:t>
            </a:r>
          </a:p>
          <a:p>
            <a:pPr marL="0" indent="0" algn="just">
              <a:buNone/>
            </a:pPr>
            <a:endParaRPr lang="es-PA" dirty="0"/>
          </a:p>
          <a:p>
            <a:endParaRPr lang="es-PA" dirty="0" smtClean="0"/>
          </a:p>
          <a:p>
            <a:endParaRPr lang="es-PA" dirty="0"/>
          </a:p>
        </p:txBody>
      </p:sp>
      <p:sp>
        <p:nvSpPr>
          <p:cNvPr id="7" name="6 Marcador de contenido"/>
          <p:cNvSpPr>
            <a:spLocks noGrp="1"/>
          </p:cNvSpPr>
          <p:nvPr>
            <p:ph sz="quarter" idx="14"/>
          </p:nvPr>
        </p:nvSpPr>
        <p:spPr>
          <a:xfrm>
            <a:off x="4663440" y="1916832"/>
            <a:ext cx="3200400" cy="3384376"/>
          </a:xfrm>
        </p:spPr>
        <p:txBody>
          <a:bodyPr>
            <a:noAutofit/>
          </a:bodyPr>
          <a:lstStyle/>
          <a:p>
            <a:pPr algn="just"/>
            <a:r>
              <a:rPr lang="es-PA" sz="1500" dirty="0" smtClean="0"/>
              <a:t>Hay </a:t>
            </a:r>
            <a:r>
              <a:rPr lang="es-PA" sz="1500" dirty="0"/>
              <a:t>que emplear las TIC para hacer las cosas mejor y optimizar el proceso de </a:t>
            </a:r>
            <a:r>
              <a:rPr lang="es-PA" sz="1500" dirty="0" smtClean="0"/>
              <a:t>aprendizaje	 enseñanza</a:t>
            </a:r>
            <a:r>
              <a:rPr lang="es-PA" sz="1500" dirty="0"/>
              <a:t>, de todos y cada uno de sus componentes y entre ello del </a:t>
            </a:r>
            <a:r>
              <a:rPr lang="es-PA" sz="1500" b="1" dirty="0"/>
              <a:t>maestro</a:t>
            </a:r>
            <a:r>
              <a:rPr lang="es-PA" sz="1500" dirty="0"/>
              <a:t>, no como un técnico, sino como profesional de la educación</a:t>
            </a:r>
            <a:r>
              <a:rPr lang="es-PA" sz="1500" dirty="0" smtClean="0"/>
              <a:t>.</a:t>
            </a:r>
          </a:p>
          <a:p>
            <a:pPr algn="just"/>
            <a:r>
              <a:rPr lang="es-PA" sz="1500" dirty="0"/>
              <a:t>Las TIC propician nuevas formas de aprender que, por supuesto, no sustituyen a las tradicionales, lo que hacen es ampliar y enriquecer las posibilidades de educación</a:t>
            </a:r>
            <a:r>
              <a:rPr lang="es-PA" sz="1600" dirty="0"/>
              <a:t>. </a:t>
            </a:r>
          </a:p>
        </p:txBody>
      </p:sp>
    </p:spTree>
    <p:extLst>
      <p:ext uri="{BB962C8B-B14F-4D97-AF65-F5344CB8AC3E}">
        <p14:creationId xmlns:p14="http://schemas.microsoft.com/office/powerpoint/2010/main" val="34867815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normAutofit/>
          </a:bodyPr>
          <a:lstStyle/>
          <a:p>
            <a:r>
              <a:rPr lang="es-PA" sz="2800" dirty="0"/>
              <a:t>Los nuevos ambientes de aprendizajes </a:t>
            </a:r>
          </a:p>
        </p:txBody>
      </p:sp>
      <p:sp>
        <p:nvSpPr>
          <p:cNvPr id="6" name="5 Marcador de contenido"/>
          <p:cNvSpPr>
            <a:spLocks noGrp="1"/>
          </p:cNvSpPr>
          <p:nvPr>
            <p:ph idx="1"/>
          </p:nvPr>
        </p:nvSpPr>
        <p:spPr/>
        <p:txBody>
          <a:bodyPr>
            <a:normAutofit fontScale="77500" lnSpcReduction="20000"/>
          </a:bodyPr>
          <a:lstStyle/>
          <a:p>
            <a:pPr algn="just"/>
            <a:r>
              <a:rPr lang="es-PA" dirty="0"/>
              <a:t>Los nuevos ambientes de </a:t>
            </a:r>
            <a:r>
              <a:rPr lang="es-PA" dirty="0" smtClean="0"/>
              <a:t>aprendizajes son una </a:t>
            </a:r>
            <a:r>
              <a:rPr lang="es-PA" dirty="0"/>
              <a:t>forma de organizar el </a:t>
            </a:r>
            <a:r>
              <a:rPr lang="es-PA" dirty="0" smtClean="0"/>
              <a:t>proceso  de enseñanza </a:t>
            </a:r>
            <a:r>
              <a:rPr lang="es-PA" dirty="0"/>
              <a:t>presencial y a distancia  que implica el empleo de </a:t>
            </a:r>
            <a:r>
              <a:rPr lang="es-PA" dirty="0" smtClean="0"/>
              <a:t>tecnología.</a:t>
            </a:r>
          </a:p>
          <a:p>
            <a:pPr marL="0" indent="0" algn="just">
              <a:buNone/>
            </a:pPr>
            <a:endParaRPr lang="es-PA" dirty="0" smtClean="0"/>
          </a:p>
          <a:p>
            <a:pPr algn="just"/>
            <a:r>
              <a:rPr lang="es-PA" dirty="0"/>
              <a:t> Uno de los tantos retos a los que se enfrenta la escuela de hoy está precisamente en la atención desarrolladora a los distintos modos de </a:t>
            </a:r>
            <a:r>
              <a:rPr lang="es-PA" dirty="0" smtClean="0"/>
              <a:t>aprender.</a:t>
            </a:r>
          </a:p>
          <a:p>
            <a:pPr algn="just"/>
            <a:endParaRPr lang="es-PA" dirty="0" smtClean="0"/>
          </a:p>
          <a:p>
            <a:pPr algn="just"/>
            <a:r>
              <a:rPr lang="es-PA" dirty="0"/>
              <a:t> Resulta imposible formar a una generación </a:t>
            </a:r>
            <a:r>
              <a:rPr lang="es-PA" dirty="0" smtClean="0"/>
              <a:t> </a:t>
            </a:r>
            <a:r>
              <a:rPr lang="es-PA" dirty="0"/>
              <a:t>en una escuela que no haga uso de las TIC, que </a:t>
            </a:r>
            <a:r>
              <a:rPr lang="es-PA" dirty="0" smtClean="0"/>
              <a:t>ínsita </a:t>
            </a:r>
            <a:r>
              <a:rPr lang="es-PA" dirty="0"/>
              <a:t>en la exposición del maestro cuando lo mismo lo pueden encontrar de modo visual y con posibilidades de relacionarlo con otros temas en los buscadores </a:t>
            </a:r>
            <a:r>
              <a:rPr lang="es-PA" dirty="0" smtClean="0"/>
              <a:t>electrónicos.</a:t>
            </a:r>
            <a:endParaRPr lang="es-PA" dirty="0"/>
          </a:p>
          <a:p>
            <a:pPr marL="0" indent="0" algn="just">
              <a:buNone/>
            </a:pPr>
            <a:endParaRPr lang="es-PA" dirty="0"/>
          </a:p>
        </p:txBody>
      </p:sp>
    </p:spTree>
    <p:extLst>
      <p:ext uri="{BB962C8B-B14F-4D97-AF65-F5344CB8AC3E}">
        <p14:creationId xmlns:p14="http://schemas.microsoft.com/office/powerpoint/2010/main" val="290985208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A" dirty="0"/>
              <a:t>El enfoque "AEI" </a:t>
            </a:r>
          </a:p>
        </p:txBody>
      </p:sp>
      <p:sp>
        <p:nvSpPr>
          <p:cNvPr id="3" name="2 Marcador de contenido"/>
          <p:cNvSpPr>
            <a:spLocks noGrp="1"/>
          </p:cNvSpPr>
          <p:nvPr>
            <p:ph idx="1"/>
          </p:nvPr>
        </p:nvSpPr>
        <p:spPr/>
        <p:txBody>
          <a:bodyPr>
            <a:normAutofit fontScale="40000" lnSpcReduction="20000"/>
          </a:bodyPr>
          <a:lstStyle/>
          <a:p>
            <a:pPr algn="just"/>
            <a:r>
              <a:rPr lang="es-PA" sz="10000" dirty="0" smtClean="0"/>
              <a:t>A</a:t>
            </a:r>
            <a:r>
              <a:rPr lang="es-PA" sz="6000" dirty="0" smtClean="0">
                <a:solidFill>
                  <a:schemeClr val="tx1">
                    <a:lumMod val="65000"/>
                    <a:lumOff val="35000"/>
                  </a:schemeClr>
                </a:solidFill>
              </a:rPr>
              <a:t>cceso  </a:t>
            </a:r>
            <a:r>
              <a:rPr lang="es-PA" sz="6000" dirty="0">
                <a:solidFill>
                  <a:schemeClr val="tx1">
                    <a:lumMod val="65000"/>
                    <a:lumOff val="35000"/>
                  </a:schemeClr>
                </a:solidFill>
              </a:rPr>
              <a:t>a la </a:t>
            </a:r>
            <a:r>
              <a:rPr lang="es-PA" sz="6000" dirty="0" smtClean="0">
                <a:solidFill>
                  <a:schemeClr val="tx1">
                    <a:lumMod val="65000"/>
                    <a:lumOff val="35000"/>
                  </a:schemeClr>
                </a:solidFill>
              </a:rPr>
              <a:t>tecnología. </a:t>
            </a:r>
          </a:p>
          <a:p>
            <a:pPr marL="0" indent="0" algn="just">
              <a:buNone/>
            </a:pPr>
            <a:r>
              <a:rPr lang="es-PA" sz="6000" dirty="0" smtClean="0">
                <a:solidFill>
                  <a:schemeClr val="tx1">
                    <a:lumMod val="65000"/>
                    <a:lumOff val="35000"/>
                  </a:schemeClr>
                </a:solidFill>
              </a:rPr>
              <a:t> </a:t>
            </a:r>
          </a:p>
          <a:p>
            <a:pPr algn="just"/>
            <a:r>
              <a:rPr lang="es-PA" sz="10000" dirty="0"/>
              <a:t>E</a:t>
            </a:r>
            <a:r>
              <a:rPr lang="es-PA" sz="6000" dirty="0" smtClean="0">
                <a:solidFill>
                  <a:schemeClr val="tx1">
                    <a:lumMod val="65000"/>
                    <a:lumOff val="35000"/>
                  </a:schemeClr>
                </a:solidFill>
              </a:rPr>
              <a:t>mpleo</a:t>
            </a:r>
            <a:r>
              <a:rPr lang="es-PA" sz="6000" dirty="0">
                <a:solidFill>
                  <a:schemeClr val="tx1">
                    <a:lumMod val="65000"/>
                    <a:lumOff val="35000"/>
                  </a:schemeClr>
                </a:solidFill>
              </a:rPr>
              <a:t>, </a:t>
            </a:r>
            <a:r>
              <a:rPr lang="es-PA" sz="6000" dirty="0" smtClean="0">
                <a:solidFill>
                  <a:schemeClr val="tx1">
                    <a:lumMod val="65000"/>
                    <a:lumOff val="35000"/>
                  </a:schemeClr>
                </a:solidFill>
              </a:rPr>
              <a:t>la </a:t>
            </a:r>
            <a:r>
              <a:rPr lang="es-PA" sz="6000" dirty="0">
                <a:solidFill>
                  <a:schemeClr val="tx1">
                    <a:lumMod val="65000"/>
                    <a:lumOff val="35000"/>
                  </a:schemeClr>
                </a:solidFill>
              </a:rPr>
              <a:t>disposición y capacitación que tengamos para el correcto uso de las  </a:t>
            </a:r>
            <a:r>
              <a:rPr lang="es-PA" sz="6000" dirty="0" smtClean="0">
                <a:solidFill>
                  <a:schemeClr val="tx1">
                    <a:lumMod val="65000"/>
                    <a:lumOff val="35000"/>
                  </a:schemeClr>
                </a:solidFill>
              </a:rPr>
              <a:t>tecnología.</a:t>
            </a:r>
          </a:p>
          <a:p>
            <a:pPr marL="0" indent="0" algn="just">
              <a:buNone/>
            </a:pPr>
            <a:endParaRPr lang="es-PA" sz="6000" dirty="0" smtClean="0">
              <a:solidFill>
                <a:schemeClr val="tx1">
                  <a:lumMod val="65000"/>
                  <a:lumOff val="35000"/>
                </a:schemeClr>
              </a:solidFill>
            </a:endParaRPr>
          </a:p>
          <a:p>
            <a:pPr algn="just"/>
            <a:r>
              <a:rPr lang="es-PA" sz="10000" b="1" dirty="0"/>
              <a:t>I</a:t>
            </a:r>
            <a:r>
              <a:rPr lang="es-PA" sz="6000" dirty="0" smtClean="0">
                <a:solidFill>
                  <a:schemeClr val="tx1">
                    <a:lumMod val="65000"/>
                    <a:lumOff val="35000"/>
                  </a:schemeClr>
                </a:solidFill>
              </a:rPr>
              <a:t>ntegración </a:t>
            </a:r>
            <a:r>
              <a:rPr lang="es-PA" sz="6000" dirty="0">
                <a:solidFill>
                  <a:schemeClr val="tx1">
                    <a:lumMod val="65000"/>
                    <a:lumOff val="35000"/>
                  </a:schemeClr>
                </a:solidFill>
              </a:rPr>
              <a:t>de las tecnologías al desarrollo de los contenidos curriculares. </a:t>
            </a:r>
          </a:p>
        </p:txBody>
      </p:sp>
    </p:spTree>
    <p:extLst>
      <p:ext uri="{BB962C8B-B14F-4D97-AF65-F5344CB8AC3E}">
        <p14:creationId xmlns:p14="http://schemas.microsoft.com/office/powerpoint/2010/main" val="28410982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A" dirty="0"/>
              <a:t>El enfoque "AEI" </a:t>
            </a:r>
          </a:p>
        </p:txBody>
      </p:sp>
      <p:sp>
        <p:nvSpPr>
          <p:cNvPr id="3" name="2 Marcador de contenido"/>
          <p:cNvSpPr>
            <a:spLocks noGrp="1"/>
          </p:cNvSpPr>
          <p:nvPr>
            <p:ph idx="1"/>
          </p:nvPr>
        </p:nvSpPr>
        <p:spPr/>
        <p:txBody>
          <a:bodyPr>
            <a:normAutofit/>
          </a:bodyPr>
          <a:lstStyle/>
          <a:p>
            <a:pPr algn="just"/>
            <a:r>
              <a:rPr lang="es-PA" sz="2000" dirty="0"/>
              <a:t>Es necesario tener en la escuela la tecnología apropiada, que se haga la inversión en la infraestructura que demanda el proceso de </a:t>
            </a:r>
            <a:r>
              <a:rPr lang="es-PA" sz="2000" dirty="0" smtClean="0"/>
              <a:t>enseñanza.</a:t>
            </a:r>
          </a:p>
          <a:p>
            <a:pPr marL="0" indent="0" algn="just">
              <a:buNone/>
            </a:pPr>
            <a:endParaRPr lang="es-PA" sz="2000" dirty="0" smtClean="0"/>
          </a:p>
          <a:p>
            <a:pPr algn="just"/>
            <a:r>
              <a:rPr lang="es-PA" sz="2000" dirty="0" smtClean="0"/>
              <a:t>El </a:t>
            </a:r>
            <a:r>
              <a:rPr lang="es-PA" sz="2000" dirty="0"/>
              <a:t>maestro </a:t>
            </a:r>
            <a:r>
              <a:rPr lang="es-PA" sz="2000" dirty="0" smtClean="0"/>
              <a:t> de estar </a:t>
            </a:r>
            <a:r>
              <a:rPr lang="es-PA" sz="2000" dirty="0"/>
              <a:t>capacitado  para emplearla en función de lo que se debe aprender dadas las </a:t>
            </a:r>
            <a:r>
              <a:rPr lang="es-PA" sz="2000" dirty="0" smtClean="0"/>
              <a:t>exigencias curriculares  </a:t>
            </a:r>
            <a:r>
              <a:rPr lang="es-PA" sz="2000" dirty="0"/>
              <a:t>y de la sociedad contemporánea. </a:t>
            </a:r>
          </a:p>
        </p:txBody>
      </p:sp>
    </p:spTree>
    <p:extLst>
      <p:ext uri="{BB962C8B-B14F-4D97-AF65-F5344CB8AC3E}">
        <p14:creationId xmlns:p14="http://schemas.microsoft.com/office/powerpoint/2010/main" val="420501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hincheta">
  <a:themeElements>
    <a:clrScheme name="Forma de onda">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Chincheta">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hincheta">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343</TotalTime>
  <Words>1067</Words>
  <Application>Microsoft Office PowerPoint</Application>
  <PresentationFormat>Presentación en pantalla (4:3)</PresentationFormat>
  <Paragraphs>71</Paragraphs>
  <Slides>18</Slides>
  <Notes>1</Notes>
  <HiddenSlides>0</HiddenSlides>
  <MMClips>0</MMClips>
  <ScaleCrop>false</ScaleCrop>
  <HeadingPairs>
    <vt:vector size="4" baseType="variant">
      <vt:variant>
        <vt:lpstr>Tema</vt:lpstr>
      </vt:variant>
      <vt:variant>
        <vt:i4>1</vt:i4>
      </vt:variant>
      <vt:variant>
        <vt:lpstr>Títulos de diapositiva</vt:lpstr>
      </vt:variant>
      <vt:variant>
        <vt:i4>18</vt:i4>
      </vt:variant>
    </vt:vector>
  </HeadingPairs>
  <TitlesOfParts>
    <vt:vector size="19" baseType="lpstr">
      <vt:lpstr>Chincheta</vt:lpstr>
      <vt:lpstr>Más allá del salón de clases: Los nuevos ambientes de aprendizajes </vt:lpstr>
      <vt:lpstr>Más allá del salón de clases: Los nuevos ambientes de aprendizajes </vt:lpstr>
      <vt:lpstr>Más allá del salón de clases: Los nuevos ambientes de aprendizajes </vt:lpstr>
      <vt:lpstr>Más allá del salón de clases: Los nuevos ambientes de aprendizajes </vt:lpstr>
      <vt:lpstr>Más allá del salón de clases: Los nuevos ambientes de aprendizajes</vt:lpstr>
      <vt:lpstr>Implicaciones educativas </vt:lpstr>
      <vt:lpstr>Los nuevos ambientes de aprendizajes </vt:lpstr>
      <vt:lpstr>El enfoque "AEI" </vt:lpstr>
      <vt:lpstr>El enfoque "AEI" </vt:lpstr>
      <vt:lpstr>El enfoque "AEI" </vt:lpstr>
      <vt:lpstr>Estrategias</vt:lpstr>
      <vt:lpstr>El diseño didáctico </vt:lpstr>
      <vt:lpstr>El diseño didáctico </vt:lpstr>
      <vt:lpstr>Presentación de PowerPoint</vt:lpstr>
      <vt:lpstr>Conclusiones</vt:lpstr>
      <vt:lpstr>Conclusiones</vt:lpstr>
      <vt:lpstr>Gracias…….</vt:lpstr>
      <vt:lpstr>Presentación de PowerPoint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Zahira</dc:creator>
  <cp:lastModifiedBy>Zahira</cp:lastModifiedBy>
  <cp:revision>36</cp:revision>
  <dcterms:created xsi:type="dcterms:W3CDTF">2018-08-22T23:26:08Z</dcterms:created>
  <dcterms:modified xsi:type="dcterms:W3CDTF">2018-08-23T23:47:07Z</dcterms:modified>
</cp:coreProperties>
</file>