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B3F607-4977-4453-B102-605D8936B1AB}" type="datetimeFigureOut">
              <a:rPr lang="es-PA" smtClean="0"/>
              <a:t>08/16/2018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380DCA9-5DC0-4C64-9070-C1366BC7A89A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385079"/>
          </a:xfrm>
        </p:spPr>
        <p:txBody>
          <a:bodyPr/>
          <a:lstStyle/>
          <a:p>
            <a:r>
              <a:rPr lang="es-PA" sz="3600" dirty="0"/>
              <a:t>Nativos e Inmigrantes Digitales 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 smtClean="0"/>
              <a:t>Dra. Zahira Valdés  4-742-7</a:t>
            </a:r>
          </a:p>
          <a:p>
            <a:r>
              <a:rPr lang="es-PA" dirty="0" smtClean="0"/>
              <a:t>Especialización en docencia superior</a:t>
            </a:r>
          </a:p>
          <a:p>
            <a:r>
              <a:rPr lang="es-PA" dirty="0" smtClean="0"/>
              <a:t>Universidad del Istmo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3964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A" dirty="0" smtClean="0"/>
              <a:t>Los estudiantes del Siglo XXI han experimentado un cambio radical con respecto a sus inmediatos predecesores.</a:t>
            </a:r>
          </a:p>
          <a:p>
            <a:pPr algn="just"/>
            <a:r>
              <a:rPr lang="es-PA" dirty="0"/>
              <a:t>Los universitarios de hoy constituyen la primera generación formada en los nuevos avances </a:t>
            </a:r>
            <a:r>
              <a:rPr lang="es-PA" dirty="0" smtClean="0"/>
              <a:t>tecnológicos.</a:t>
            </a:r>
          </a:p>
          <a:p>
            <a:pPr algn="just"/>
            <a:r>
              <a:rPr lang="es-PA" dirty="0"/>
              <a:t>Resulta evidente que nuestros estudiantes piensan y procesan la información de modo </a:t>
            </a:r>
            <a:r>
              <a:rPr lang="es-PA" dirty="0" smtClean="0"/>
              <a:t>signiﬁcativamente </a:t>
            </a:r>
            <a:r>
              <a:rPr lang="es-PA" dirty="0"/>
              <a:t>distinto a sus </a:t>
            </a:r>
            <a:r>
              <a:rPr lang="es-PA" dirty="0" smtClean="0"/>
              <a:t>predecesores.</a:t>
            </a:r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Nativos e Inmigrantes Digitales 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67099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Nativos e Inmigrantes Digitales 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3203848" y="2060575"/>
            <a:ext cx="4176464" cy="658813"/>
          </a:xfrm>
        </p:spPr>
        <p:txBody>
          <a:bodyPr/>
          <a:lstStyle/>
          <a:p>
            <a:r>
              <a:rPr lang="es-PA" b="1" dirty="0" smtClean="0"/>
              <a:t>Definición </a:t>
            </a:r>
            <a:endParaRPr lang="es-PA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4294967295"/>
          </p:nvPr>
        </p:nvSpPr>
        <p:spPr>
          <a:xfrm>
            <a:off x="0" y="2947988"/>
            <a:ext cx="3803650" cy="3171825"/>
          </a:xfrm>
        </p:spPr>
        <p:txBody>
          <a:bodyPr/>
          <a:lstStyle/>
          <a:p>
            <a:r>
              <a:rPr lang="es-PA" dirty="0" smtClean="0"/>
              <a:t>Inmigrante digital.</a:t>
            </a:r>
          </a:p>
          <a:p>
            <a:pPr marL="0" indent="0">
              <a:buNone/>
            </a:pPr>
            <a:endParaRPr lang="es-PA" dirty="0"/>
          </a:p>
          <a:p>
            <a:pPr marL="0" indent="0">
              <a:buNone/>
            </a:pPr>
            <a:endParaRPr lang="es-PA" dirty="0" smtClean="0"/>
          </a:p>
          <a:p>
            <a:pPr marL="0" indent="0">
              <a:buNone/>
            </a:pPr>
            <a:endParaRPr lang="es-PA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294967295"/>
          </p:nvPr>
        </p:nvSpPr>
        <p:spPr>
          <a:xfrm>
            <a:off x="5343525" y="2944813"/>
            <a:ext cx="3800475" cy="3171825"/>
          </a:xfrm>
        </p:spPr>
        <p:txBody>
          <a:bodyPr/>
          <a:lstStyle/>
          <a:p>
            <a:r>
              <a:rPr lang="es-PA" dirty="0" smtClean="0"/>
              <a:t>Nativo digital.</a:t>
            </a:r>
            <a:endParaRPr lang="es-P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73016"/>
            <a:ext cx="432048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963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r>
              <a:rPr lang="es-PA" dirty="0"/>
              <a:t> </a:t>
            </a:r>
            <a:r>
              <a:rPr lang="es-PA" sz="3200" dirty="0" smtClean="0"/>
              <a:t> </a:t>
            </a:r>
            <a:r>
              <a:rPr lang="es-PA" sz="2000" dirty="0" smtClean="0"/>
              <a:t>Diferencias </a:t>
            </a:r>
            <a:r>
              <a:rPr lang="es-PA" sz="2000" dirty="0"/>
              <a:t>entre Nativos Digitales e Inmigrantes </a:t>
            </a:r>
            <a:r>
              <a:rPr lang="es-PA" sz="2000" dirty="0" smtClean="0"/>
              <a:t>Digitales</a:t>
            </a:r>
            <a:r>
              <a:rPr lang="es-PA" sz="3200" dirty="0"/>
              <a:t/>
            </a:r>
            <a:br>
              <a:rPr lang="es-PA" sz="3200" dirty="0"/>
            </a:br>
            <a:endParaRPr lang="es-PA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dirty="0"/>
              <a:t>Nativos Digitales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PA" sz="2600" dirty="0" smtClean="0"/>
              <a:t>Quieren </a:t>
            </a:r>
            <a:r>
              <a:rPr lang="es-PA" sz="2600" dirty="0"/>
              <a:t>recibir la información de forma ágil e inmediata</a:t>
            </a:r>
            <a:r>
              <a:rPr lang="es-PA" sz="2600" dirty="0" smtClean="0"/>
              <a:t>.</a:t>
            </a:r>
            <a:endParaRPr lang="es-PA" sz="2600" dirty="0"/>
          </a:p>
          <a:p>
            <a:pPr algn="just"/>
            <a:r>
              <a:rPr lang="es-PA" sz="2600" dirty="0" smtClean="0"/>
              <a:t>Se </a:t>
            </a:r>
            <a:r>
              <a:rPr lang="es-PA" sz="2600" dirty="0"/>
              <a:t>sienten atraídos por multitareas y procesos paralelos.</a:t>
            </a:r>
          </a:p>
          <a:p>
            <a:pPr algn="just"/>
            <a:r>
              <a:rPr lang="es-PA" sz="2600" dirty="0" smtClean="0"/>
              <a:t>Preﬁeren  los gráﬁcos </a:t>
            </a:r>
            <a:r>
              <a:rPr lang="es-PA" sz="2600" dirty="0"/>
              <a:t>a los textos</a:t>
            </a:r>
            <a:r>
              <a:rPr lang="es-PA" sz="2600" dirty="0" smtClean="0"/>
              <a:t>.</a:t>
            </a:r>
            <a:endParaRPr lang="es-PA" sz="2600" dirty="0"/>
          </a:p>
          <a:p>
            <a:pPr algn="just"/>
            <a:r>
              <a:rPr lang="es-PA" sz="2600" dirty="0" smtClean="0"/>
              <a:t>Funcionan </a:t>
            </a:r>
            <a:r>
              <a:rPr lang="es-PA" sz="2600" dirty="0"/>
              <a:t>mejor y rinden más cuando trabajan en Red.</a:t>
            </a:r>
          </a:p>
          <a:p>
            <a:pPr algn="just"/>
            <a:r>
              <a:rPr lang="es-PA" sz="2600" dirty="0" smtClean="0"/>
              <a:t>Tienen </a:t>
            </a:r>
            <a:r>
              <a:rPr lang="es-PA" sz="2600" dirty="0"/>
              <a:t>la conciencia de que van progresando, lo cual les reporta    satisfacción y recompensa inmediatas.</a:t>
            </a:r>
          </a:p>
          <a:p>
            <a:pPr algn="just"/>
            <a:r>
              <a:rPr lang="es-PA" sz="2600" dirty="0" smtClean="0"/>
              <a:t>Preﬁeren </a:t>
            </a:r>
            <a:r>
              <a:rPr lang="es-PA" sz="2600" dirty="0"/>
              <a:t>instruirse de forma lúdica a embarcarse en el rigor    del trabajo tradicional.</a:t>
            </a:r>
          </a:p>
          <a:p>
            <a:endParaRPr lang="es-PA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PA" dirty="0"/>
              <a:t>Inmigrantes Digitales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PA" dirty="0" smtClean="0"/>
              <a:t>preﬁeren </a:t>
            </a:r>
            <a:r>
              <a:rPr lang="es-PA" dirty="0"/>
              <a:t>moverse dentro de lo que les es conocido en virtud de su forma de </a:t>
            </a:r>
            <a:r>
              <a:rPr lang="es-PA" dirty="0" smtClean="0"/>
              <a:t>aprender</a:t>
            </a:r>
          </a:p>
          <a:p>
            <a:pPr algn="just"/>
            <a:r>
              <a:rPr lang="es-PA" dirty="0"/>
              <a:t> no </a:t>
            </a:r>
            <a:r>
              <a:rPr lang="es-PA" dirty="0" smtClean="0"/>
              <a:t>justiﬁcan </a:t>
            </a:r>
            <a:r>
              <a:rPr lang="es-PA" dirty="0"/>
              <a:t>que el proceso de enseñanza y aprendizaje pueda y deba ser ameno y divertido, a pesar de que muchos se </a:t>
            </a:r>
            <a:r>
              <a:rPr lang="es-PA" dirty="0" smtClean="0"/>
              <a:t>beneﬁciaron </a:t>
            </a:r>
            <a:r>
              <a:rPr lang="es-PA" dirty="0"/>
              <a:t>de </a:t>
            </a:r>
            <a:r>
              <a:rPr lang="es-PA" dirty="0" smtClean="0"/>
              <a:t>ello.</a:t>
            </a:r>
          </a:p>
          <a:p>
            <a:pPr algn="just"/>
            <a:r>
              <a:rPr lang="es-PA" dirty="0"/>
              <a:t>Habituarse a los métodos </a:t>
            </a:r>
            <a:r>
              <a:rPr lang="es-PA" dirty="0" smtClean="0"/>
              <a:t>tradicionales es lo normal.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7787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sz="4000" dirty="0"/>
              <a:t>Nativos e Inmigrantes Digitales </a:t>
            </a:r>
          </a:p>
        </p:txBody>
      </p:sp>
      <p:sp>
        <p:nvSpPr>
          <p:cNvPr id="17" name="1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dirty="0" smtClean="0"/>
              <a:t>Metodología</a:t>
            </a:r>
            <a:endParaRPr lang="es-PA" dirty="0"/>
          </a:p>
        </p:txBody>
      </p:sp>
      <p:sp>
        <p:nvSpPr>
          <p:cNvPr id="11" name="10 Marcador de texto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PA" dirty="0" smtClean="0"/>
              <a:t>Comunicación con sus </a:t>
            </a:r>
            <a:r>
              <a:rPr lang="es-PA" dirty="0"/>
              <a:t>estudiantes a través de una lengua y de un estilo común. </a:t>
            </a:r>
            <a:endParaRPr lang="es-PA" dirty="0" smtClean="0"/>
          </a:p>
          <a:p>
            <a:pPr algn="just"/>
            <a:r>
              <a:rPr lang="es-PA" dirty="0" smtClean="0"/>
              <a:t>no signiﬁca </a:t>
            </a:r>
            <a:r>
              <a:rPr lang="es-PA" dirty="0"/>
              <a:t>cambiar el </a:t>
            </a:r>
            <a:r>
              <a:rPr lang="es-PA" dirty="0" smtClean="0"/>
              <a:t>signiﬁcado </a:t>
            </a:r>
            <a:r>
              <a:rPr lang="es-PA" dirty="0"/>
              <a:t>de lo importante, de </a:t>
            </a:r>
            <a:r>
              <a:rPr lang="es-PA" dirty="0" smtClean="0"/>
              <a:t>lo trascendente</a:t>
            </a:r>
            <a:r>
              <a:rPr lang="es-PA" dirty="0"/>
              <a:t>, ni tampoco implica </a:t>
            </a:r>
            <a:r>
              <a:rPr lang="es-PA" dirty="0" smtClean="0"/>
              <a:t>ﬁjar </a:t>
            </a:r>
            <a:r>
              <a:rPr lang="es-PA" dirty="0"/>
              <a:t>otras habilidades distintas. </a:t>
            </a:r>
            <a:endParaRPr lang="es-PA" dirty="0" smtClean="0"/>
          </a:p>
          <a:p>
            <a:pPr algn="just"/>
            <a:r>
              <a:rPr lang="es-PA" dirty="0" smtClean="0"/>
              <a:t>abandonar </a:t>
            </a:r>
            <a:r>
              <a:rPr lang="es-PA" dirty="0"/>
              <a:t>el “paso a paso” por el “ir más rápido”; </a:t>
            </a:r>
            <a:r>
              <a:rPr lang="es-PA" dirty="0" smtClean="0"/>
              <a:t>implica profundizar </a:t>
            </a:r>
            <a:r>
              <a:rPr lang="es-PA" dirty="0"/>
              <a:t>más, pero siempre en paralelo, implica acceder desde y bajo el </a:t>
            </a:r>
            <a:r>
              <a:rPr lang="es-PA" dirty="0" smtClean="0"/>
              <a:t>azar</a:t>
            </a:r>
            <a:r>
              <a:rPr lang="es-PA" dirty="0"/>
              <a:t>.</a:t>
            </a:r>
          </a:p>
          <a:p>
            <a:pPr marL="0" indent="0">
              <a:buNone/>
            </a:pPr>
            <a:endParaRPr lang="es-PA" dirty="0"/>
          </a:p>
        </p:txBody>
      </p:sp>
      <p:sp>
        <p:nvSpPr>
          <p:cNvPr id="18" name="17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PA" dirty="0" smtClean="0"/>
              <a:t>Contenido</a:t>
            </a:r>
            <a:endParaRPr lang="es-PA" dirty="0"/>
          </a:p>
        </p:txBody>
      </p:sp>
      <p:sp>
        <p:nvSpPr>
          <p:cNvPr id="19" name="18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PA" dirty="0"/>
              <a:t>Contemplamos dos tipos de </a:t>
            </a:r>
            <a:r>
              <a:rPr lang="es-PA" dirty="0" smtClean="0"/>
              <a:t>contenidos: </a:t>
            </a:r>
          </a:p>
          <a:p>
            <a:pPr marL="0" indent="0">
              <a:buNone/>
            </a:pPr>
            <a:endParaRPr lang="es-PA" dirty="0"/>
          </a:p>
          <a:p>
            <a:pPr marL="457200" indent="-457200">
              <a:buFont typeface="+mj-lt"/>
              <a:buAutoNum type="arabicPeriod"/>
            </a:pPr>
            <a:r>
              <a:rPr lang="es-PA" dirty="0" smtClean="0"/>
              <a:t>Herencia  </a:t>
            </a:r>
          </a:p>
          <a:p>
            <a:pPr marL="457200" indent="-457200">
              <a:buFont typeface="+mj-lt"/>
              <a:buAutoNum type="arabicPeriod"/>
            </a:pPr>
            <a:r>
              <a:rPr lang="es-PA" dirty="0" smtClean="0"/>
              <a:t>Futuro.            </a:t>
            </a:r>
            <a:endParaRPr lang="es-P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95" y="4221088"/>
            <a:ext cx="22574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7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PA" dirty="0" smtClean="0"/>
              <a:t>Las </a:t>
            </a:r>
            <a:r>
              <a:rPr lang="es-PA" dirty="0"/>
              <a:t>diferencias entre los alumnos -Nativos Digitales- y sus profesores –Inmigrantes Digitales- son la causa de muchos de los problemas que afectan a la educación en nuestros días</a:t>
            </a:r>
            <a:r>
              <a:rPr lang="es-PA" dirty="0" smtClean="0"/>
              <a:t>.</a:t>
            </a:r>
          </a:p>
          <a:p>
            <a:pPr algn="just"/>
            <a:r>
              <a:rPr lang="es-PA" dirty="0"/>
              <a:t> </a:t>
            </a:r>
            <a:r>
              <a:rPr lang="es-PA" dirty="0" smtClean="0"/>
              <a:t>Probabilidad </a:t>
            </a:r>
            <a:r>
              <a:rPr lang="es-PA" dirty="0"/>
              <a:t>de que el cerebro de los Nativos sea </a:t>
            </a:r>
            <a:r>
              <a:rPr lang="es-PA" dirty="0" smtClean="0"/>
              <a:t>ﬁsiológicamente </a:t>
            </a:r>
            <a:r>
              <a:rPr lang="es-PA" dirty="0"/>
              <a:t>distinto del de los Inmigrantes, como consecuencia de los estímulos digitales que han recibido a lo largo de su crecimiento. </a:t>
            </a:r>
            <a:endParaRPr lang="es-PA" dirty="0" smtClean="0"/>
          </a:p>
          <a:p>
            <a:pPr algn="just"/>
            <a:r>
              <a:rPr lang="es-PA" dirty="0"/>
              <a:t> </a:t>
            </a:r>
            <a:r>
              <a:rPr lang="es-PA" dirty="0" smtClean="0"/>
              <a:t>El </a:t>
            </a:r>
            <a:r>
              <a:rPr lang="es-PA" dirty="0"/>
              <a:t>aprendizaje a través de los juegos digitales es una fórmula didáctica tan novedosa como útil, pues hace posible interactuar y comunicarse positivamente con los Nativos gracias a la utilización de una lengua común que correspondería al “idioma nativo”.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sz="1800" b="1" dirty="0" smtClean="0"/>
              <a:t>TRES PREMISAS SOBRE NATIVOS E INMIGRANTES DIGITALES</a:t>
            </a:r>
            <a:endParaRPr lang="es-PA" sz="1800" b="1" dirty="0"/>
          </a:p>
        </p:txBody>
      </p:sp>
    </p:spTree>
    <p:extLst>
      <p:ext uri="{BB962C8B-B14F-4D97-AF65-F5344CB8AC3E}">
        <p14:creationId xmlns:p14="http://schemas.microsoft.com/office/powerpoint/2010/main" val="82185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 Razones de orden </a:t>
            </a:r>
            <a:r>
              <a:rPr lang="es-PA" dirty="0" smtClean="0"/>
              <a:t>neurobiológico.</a:t>
            </a:r>
          </a:p>
          <a:p>
            <a:pPr marL="0" indent="0">
              <a:buNone/>
            </a:pPr>
            <a:endParaRPr lang="es-PA" dirty="0"/>
          </a:p>
          <a:p>
            <a:r>
              <a:rPr lang="es-PA" dirty="0"/>
              <a:t> Razones basadas en la psicología </a:t>
            </a:r>
            <a:r>
              <a:rPr lang="es-PA" dirty="0" smtClean="0"/>
              <a:t>social.</a:t>
            </a:r>
          </a:p>
          <a:p>
            <a:pPr marL="0" indent="0">
              <a:buNone/>
            </a:pPr>
            <a:endParaRPr lang="es-PA" dirty="0"/>
          </a:p>
          <a:p>
            <a:r>
              <a:rPr lang="es-PA" dirty="0"/>
              <a:t> Estudios e investigaciones sobre juegos de </a:t>
            </a:r>
            <a:r>
              <a:rPr lang="es-PA" dirty="0" smtClean="0"/>
              <a:t>aprendizaje.</a:t>
            </a:r>
            <a:endParaRPr lang="es-PA" dirty="0"/>
          </a:p>
          <a:p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Bases de la premisas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7918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64088" y="8681"/>
            <a:ext cx="3422483" cy="1296144"/>
          </a:xfrm>
        </p:spPr>
        <p:txBody>
          <a:bodyPr/>
          <a:lstStyle/>
          <a:p>
            <a:r>
              <a:rPr lang="es-PA" dirty="0" smtClean="0"/>
              <a:t>GRACIAS</a:t>
            </a:r>
            <a:endParaRPr lang="es-PA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1412776"/>
            <a:ext cx="5031978" cy="3087439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34579" y="4653136"/>
            <a:ext cx="3411725" cy="1467965"/>
          </a:xfrm>
        </p:spPr>
        <p:txBody>
          <a:bodyPr>
            <a:normAutofit/>
          </a:bodyPr>
          <a:lstStyle/>
          <a:p>
            <a:pPr algn="just"/>
            <a:r>
              <a:rPr lang="es-PA" sz="2000" dirty="0" smtClean="0">
                <a:latin typeface="AR BERKLEY" panose="02000000000000000000" pitchFamily="2" charset="0"/>
              </a:rPr>
              <a:t>...Las </a:t>
            </a:r>
            <a:r>
              <a:rPr lang="es-PA" sz="2000" dirty="0">
                <a:latin typeface="AR BERKLEY" panose="02000000000000000000" pitchFamily="2" charset="0"/>
              </a:rPr>
              <a:t>personas que reciben distintos estímulos de la cultura que las rodea piensan de otra </a:t>
            </a:r>
            <a:r>
              <a:rPr lang="es-PA" sz="2000" dirty="0" smtClean="0">
                <a:latin typeface="AR BERKLEY" panose="02000000000000000000" pitchFamily="2" charset="0"/>
              </a:rPr>
              <a:t>manera.</a:t>
            </a:r>
            <a:endParaRPr lang="es-PA" sz="2000" dirty="0">
              <a:latin typeface="AR BERKL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Preguntas…..</a:t>
            </a:r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62213"/>
            <a:ext cx="4032448" cy="377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12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375</TotalTime>
  <Words>457</Words>
  <Application>Microsoft Office PowerPoint</Application>
  <PresentationFormat>Presentación en pantalla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Cartoné</vt:lpstr>
      <vt:lpstr>Nativos e Inmigrantes Digitales </vt:lpstr>
      <vt:lpstr>Nativos e Inmigrantes Digitales </vt:lpstr>
      <vt:lpstr>Nativos e Inmigrantes Digitales </vt:lpstr>
      <vt:lpstr>  Diferencias entre Nativos Digitales e Inmigrantes Digitales </vt:lpstr>
      <vt:lpstr>Nativos e Inmigrantes Digitales </vt:lpstr>
      <vt:lpstr>TRES PREMISAS SOBRE NATIVOS E INMIGRANTES DIGITALES</vt:lpstr>
      <vt:lpstr>Bases de la premisas</vt:lpstr>
      <vt:lpstr>GRACIAS</vt:lpstr>
      <vt:lpstr>Preguntas…..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Nativos e Inmigrantes Digitales</dc:title>
  <dc:creator>Zahira</dc:creator>
  <cp:lastModifiedBy>Zahira</cp:lastModifiedBy>
  <cp:revision>19</cp:revision>
  <dcterms:created xsi:type="dcterms:W3CDTF">2018-08-16T04:05:28Z</dcterms:created>
  <dcterms:modified xsi:type="dcterms:W3CDTF">2018-08-17T03:03:34Z</dcterms:modified>
</cp:coreProperties>
</file>