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sldIdLst>
    <p:sldId id="298" r:id="rId2"/>
    <p:sldId id="297" r:id="rId3"/>
    <p:sldId id="256" r:id="rId4"/>
    <p:sldId id="258" r:id="rId5"/>
    <p:sldId id="263" r:id="rId6"/>
    <p:sldId id="299" r:id="rId7"/>
    <p:sldId id="259" r:id="rId8"/>
    <p:sldId id="260" r:id="rId9"/>
    <p:sldId id="261" r:id="rId10"/>
    <p:sldId id="264" r:id="rId11"/>
    <p:sldId id="266" r:id="rId12"/>
    <p:sldId id="269" r:id="rId13"/>
    <p:sldId id="267" r:id="rId14"/>
    <p:sldId id="262" r:id="rId15"/>
    <p:sldId id="270" r:id="rId16"/>
    <p:sldId id="271" r:id="rId17"/>
    <p:sldId id="273" r:id="rId18"/>
    <p:sldId id="28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91" r:id="rId30"/>
    <p:sldId id="292" r:id="rId31"/>
    <p:sldId id="293" r:id="rId32"/>
    <p:sldId id="294" r:id="rId33"/>
    <p:sldId id="295" r:id="rId34"/>
    <p:sldId id="296" r:id="rId35"/>
    <p:sldId id="285" r:id="rId36"/>
    <p:sldId id="287" r:id="rId37"/>
    <p:sldId id="288" r:id="rId38"/>
    <p:sldId id="289" r:id="rId39"/>
    <p:sldId id="286" r:id="rId40"/>
    <p:sldId id="290" r:id="rId41"/>
  </p:sldIdLst>
  <p:sldSz cx="9144000" cy="6858000" type="screen4x3"/>
  <p:notesSz cx="6858000" cy="9144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7D01"/>
    <a:srgbClr val="FF0000"/>
    <a:srgbClr val="CECFD0"/>
    <a:srgbClr val="336600"/>
    <a:srgbClr val="FF99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17611" autoAdjust="0"/>
    <p:restoredTop sz="94595" autoAdjust="0"/>
  </p:normalViewPr>
  <p:slideViewPr>
    <p:cSldViewPr>
      <p:cViewPr varScale="1">
        <p:scale>
          <a:sx n="80" d="100"/>
          <a:sy n="80" d="100"/>
        </p:scale>
        <p:origin x="-5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notesMaster" Target="notesMasters/notesMaster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presProps" Target="presProps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 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5026D2A-A98D-4BEB-8418-EBBD98EAE4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 alt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2D4A4F0-C18B-4862-999C-B7FC1C1A83B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_tradnl" alt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E1D3C2F2-20CE-4737-8E8D-F76179DE6E0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BFBEFC0A-87AC-4675-92B7-A33838168D5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/>
              <a:t>Haga clic para modificar el estilo de texto del patrón</a:t>
            </a:r>
          </a:p>
          <a:p>
            <a:pPr lvl="1"/>
            <a:r>
              <a:rPr lang="es-ES_tradnl" altLang="en-US"/>
              <a:t>Segundo nivel</a:t>
            </a:r>
          </a:p>
          <a:p>
            <a:pPr lvl="2"/>
            <a:r>
              <a:rPr lang="es-ES_tradnl" altLang="en-US"/>
              <a:t>Tercer nivel</a:t>
            </a:r>
          </a:p>
          <a:p>
            <a:pPr lvl="3"/>
            <a:r>
              <a:rPr lang="es-ES_tradnl" altLang="en-US"/>
              <a:t>Cuarto nivel</a:t>
            </a:r>
          </a:p>
          <a:p>
            <a:pPr lvl="4"/>
            <a:r>
              <a:rPr lang="es-ES_tradnl" altLang="en-US"/>
              <a:t>Quinto nivel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BDD67F19-C319-47BA-A59B-55D85D3529E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 alt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E131779A-3546-4BF2-A0C8-526F36A978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BF3543-27C6-4D57-B4BB-F9E55B239CC1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4A0F93-AEFA-4D5D-A366-AAD9433EE5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CF56CB-D2AC-4E07-B252-7E6B75576E1E}" type="slidenum">
              <a:rPr lang="es-ES_tradnl" altLang="en-US"/>
              <a:pPr/>
              <a:t>13</a:t>
            </a:fld>
            <a:endParaRPr lang="es-ES_tradnl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56182A9A-921C-417C-9AA1-81020078411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7FDB74B-311C-43D3-87A4-2F6994331B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705CAAE-F767-4AC1-B435-A51759C661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114E84-5830-4316-8794-266C5420D209}" type="slidenum">
              <a:rPr lang="es-ES_tradnl" altLang="en-US"/>
              <a:pPr/>
              <a:t>20</a:t>
            </a:fld>
            <a:endParaRPr lang="es-ES_tradnl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A6CFE966-2976-491A-BCC8-0102E00F7F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7A3E75E-4D4E-487A-9A94-312916708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74D764-E1C5-43A9-85C1-4322252083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EA5F3F-02FC-4586-AAF3-B4CD3E648C43}" type="slidenum">
              <a:rPr lang="es-ES_tradnl" altLang="en-US"/>
              <a:pPr/>
              <a:t>21</a:t>
            </a:fld>
            <a:endParaRPr lang="es-ES_tradnl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CBD8AF8C-9ED3-4833-B669-3F0846AA5F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789042C-7166-43A7-8930-2C72C23284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4D5A06-937D-410A-8ADF-9933BE26E3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F3050-9935-4012-BCC0-2C32B0A4F344}" type="slidenum">
              <a:rPr lang="es-ES_tradnl" altLang="en-US"/>
              <a:pPr/>
              <a:t>22</a:t>
            </a:fld>
            <a:endParaRPr lang="es-ES_tradnl" alt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DE65652B-607E-41E7-881C-C06FCFEDD1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661F94E-C36C-45EB-AA6B-3A41FD3FB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08B639-49F8-4176-ACDF-0AC894683C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5F830-4F89-4E08-8CA0-31C618A9F41E}" type="slidenum">
              <a:rPr lang="es-ES_tradnl" altLang="en-US"/>
              <a:pPr/>
              <a:t>24</a:t>
            </a:fld>
            <a:endParaRPr lang="es-ES_tradnl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7A6733B3-050E-4FCC-8DDE-D1A7438CB3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5B865A4-044C-4EE9-9CD3-7DE303963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6D095B-401D-4BF0-88E7-F9A2884AAE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B968D5-7A4C-418A-90AF-C45B95E1590D}" type="slidenum">
              <a:rPr lang="es-ES_tradnl" altLang="en-US"/>
              <a:pPr/>
              <a:t>25</a:t>
            </a:fld>
            <a:endParaRPr lang="es-ES_tradnl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343D560C-FA59-4BC1-826A-5AB790D8AF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BFBE6EB-DA63-4D93-8162-5E12F11575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8BCBC5-34FF-4269-8E1B-19066E695C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E8B0FE-884C-4DDE-8C57-A0C582A416BA}" type="slidenum">
              <a:rPr lang="es-ES_tradnl" altLang="en-US"/>
              <a:pPr/>
              <a:t>27</a:t>
            </a:fld>
            <a:endParaRPr lang="es-ES_tradnl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396A51B7-8A5F-44AE-BD6D-A68F5E3E85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374747A-6E1E-4E4D-BD56-D73B9C6AB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687F0-C8EE-4DB5-975F-F0C15A646E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EAD321-ED9B-4728-86A3-892F46637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CE28B-0AC3-4199-BED0-C336B655C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BDE70-1380-4623-93BE-A6D027CE1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405CE-3328-4A7C-B641-F2F9CB2F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2C525-1432-45E5-8712-55C9CA0F6A1B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32479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F43C5-E849-410E-89A3-DD3FD76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885542-08B3-42EA-8611-6D5E4E480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95397-4130-4C0B-8922-8617C1B7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F298B-07E9-41C3-9C66-10F052253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C03A4-3A8E-4C1B-8FAA-8A6DE17BC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9A783-DEE3-4DC4-BF9F-B4503DD001C4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2200591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A44C47-3330-405B-96AF-443670D17F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F5CD23-C5DA-40AA-8C42-D10D6548A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D0A0A-1179-4D1E-BEAE-429697B58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D8DA3-8703-40C0-8AA0-9736C410A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9B837-BBAC-452A-AFB6-77005AE35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2074F-9632-4721-97CC-6CD4942E2088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190747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B2693-602E-45B8-9413-3C2CCAD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4DB9A-107B-4080-A0B5-E58E87330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F4711-BCA9-42B1-9925-012A91E3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0F6F5-AEE3-4D26-AA55-85468C0E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FADE0-102C-456E-BAB7-240433501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D1719-F17F-4721-8C13-83DF1D87160D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72950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79E62-C445-43DD-93BC-EB35AA870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4F506-91E6-4F9B-B359-668FBE51C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F2AA6-C65F-4D45-A72A-4DBCE97D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A2A6E-4563-45B5-9921-4C426EF7A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5BC92-2D20-41A7-BCD0-A1233C5A7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28F3B-D98C-4192-ADB3-5A0D36B2D397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3128454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103B6-D175-404E-B73D-864CF987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CFE10-1A7B-464D-BD96-08F307F245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DC1D41-A45B-4588-9A74-27DC17D06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08285-34B4-4F0D-8967-145AFF083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27B9F-2BAA-43D0-B272-845D38D4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F9DE7-4376-4360-91E3-4EC0123BD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51311-7A1C-4DE7-B16B-65BE5CB2922C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363173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2B7DE-4B63-417B-9D80-282C5B571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01D75F-C3D9-491D-8293-C7589E4FE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87532-B281-4FD9-AF6B-6CF224A66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588FFA-ADD0-476A-9266-D077AF611A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51C5E6-64C3-4C73-BA7D-EB12397ADD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F71586-D475-4AC3-AEA2-7CB09DBB0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EC81C6-4098-44FF-BBAA-A51C68E7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1AEE12-E641-4B0A-B29F-68AD86610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05159-D6AC-41AC-B849-9C25A9BA8A3B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414148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59649-1C1D-4110-9770-ADB132A72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133275-00CA-473B-B8AD-584B07D3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B06C8-AB19-454F-9855-8AB340F00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6D6340-0034-424A-99CE-79E4D96BE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0E79D-E9B6-46A9-9C2E-F87389EF8BD2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414116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4ED90-1E89-4C71-8A0D-0F9730C68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F916F2-0262-4935-8F87-60DC2693C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1C2C0-B87A-4237-A0E4-007892249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AABB1-A928-4F26-86E4-8FA8205E654E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307023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9FBFF-FE13-40C1-8C8D-E31089F6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268EE-A494-48BB-8485-C5393C7F5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48161E-5B07-4C80-AE1A-FBE7CD74F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999E-C8B2-4D5C-BF63-33DC43301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CE90E-3DE3-4949-9D74-3680802A6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73253-5140-4BF6-B843-36DCC5517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10FC3-7B25-4ACF-8228-E77F3B2E5CD9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17411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2ED01-243F-425D-98E6-61A2CA9F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8ED6C2-12EB-4C89-A1B6-E37956EC0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48A76C-F791-4BD9-A496-DDE33D414E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A5A5C-931B-4C3D-BC64-A2269FE1C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46411-E33A-416B-A62E-E83069A62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452FB-4E58-4781-96EA-34E000A35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D5444-0F4D-4B34-849C-8CB4BEF12634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130064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C8AF4AA-C534-4320-9AD5-FC13A813D2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/>
              <a:t>Clic para editar estilo título patrón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A6E06E0-0A33-4759-AB5F-CCC6C30A1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/>
              <a:t>Haga clic para modificar el estilo de texto del patrón</a:t>
            </a:r>
          </a:p>
          <a:p>
            <a:pPr lvl="1"/>
            <a:r>
              <a:rPr lang="es-ES_tradnl" altLang="en-US"/>
              <a:t>Segundo nivel</a:t>
            </a:r>
          </a:p>
          <a:p>
            <a:pPr lvl="2"/>
            <a:r>
              <a:rPr lang="es-ES_tradnl" altLang="en-US"/>
              <a:t>Tercer nivel</a:t>
            </a:r>
          </a:p>
          <a:p>
            <a:pPr lvl="3"/>
            <a:r>
              <a:rPr lang="es-ES_tradnl" altLang="en-US"/>
              <a:t>Cuarto nivel</a:t>
            </a:r>
          </a:p>
          <a:p>
            <a:pPr lvl="4"/>
            <a:r>
              <a:rPr lang="es-ES_tradnl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8B5D87-55AD-4ED2-AE94-E9F7C246E0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_tradnl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E362FEA-BC9C-442E-89B7-CA5D702A8C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_tradnl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C56E9BC-23E9-4D12-B421-F9DBB7618E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73CAE9-25A2-472D-B97D-CA3778E795F4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Trebuchet MS" panose="020B0603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Trebuchet MS" panose="020B0603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Trebuchet MS" panose="020B0603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Trebuchet MS" panose="020B0603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Trebuchet MS" panose="020B0603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Trebuchet MS" panose="020B0603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Trebuchet MS" panose="020B0603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Trebuchet MS" panose="020B0603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4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cuentro-practico.com/blog/2005/11/experiencias-de-uso-de-las-tic-en-el.html" TargetMode="External" /><Relationship Id="rId2" Type="http://schemas.openxmlformats.org/officeDocument/2006/relationships/hyperlink" Target="http://moodle.org/mod/forum/discuss.php?d=25893" TargetMode="External" /><Relationship Id="rId1" Type="http://schemas.openxmlformats.org/officeDocument/2006/relationships/slideLayout" Target="../slideLayouts/slideLayout2.xml" /><Relationship Id="rId4" Type="http://schemas.openxmlformats.org/officeDocument/2006/relationships/hyperlink" Target="http://larutadelalengua.com/foro/" TargetMode="Externa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2.vml" /><Relationship Id="rId4" Type="http://schemas.openxmlformats.org/officeDocument/2006/relationships/image" Target="../media/image3.emf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1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 /><Relationship Id="rId2" Type="http://schemas.openxmlformats.org/officeDocument/2006/relationships/slideLayout" Target="../slideLayouts/slideLayout1.xml" /><Relationship Id="rId1" Type="http://schemas.openxmlformats.org/officeDocument/2006/relationships/vmlDrawing" Target="../drawings/vmlDrawing3.vml" /><Relationship Id="rId4" Type="http://schemas.openxmlformats.org/officeDocument/2006/relationships/image" Target="../media/image7.gif" 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 /><Relationship Id="rId2" Type="http://schemas.openxmlformats.org/officeDocument/2006/relationships/image" Target="../media/image9.gif" /><Relationship Id="rId1" Type="http://schemas.openxmlformats.org/officeDocument/2006/relationships/slideLayout" Target="../slideLayouts/slideLayout1.xml" 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 /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 /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 /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lajanda.blogspot.com/2005/06/trabajar-con-nios.html" TargetMode="External" /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1.vml" /><Relationship Id="rId6" Type="http://schemas.openxmlformats.org/officeDocument/2006/relationships/hyperlink" Target="http://encuentro-practico.com/blog/index.html" TargetMode="External" /><Relationship Id="rId5" Type="http://schemas.openxmlformats.org/officeDocument/2006/relationships/hyperlink" Target="http://es.geocities.com/mar_cruz_pinol/usoInternetELE.html" TargetMode="External" /><Relationship Id="rId4" Type="http://schemas.openxmlformats.org/officeDocument/2006/relationships/image" Target="../media/image2.emf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390A3EA0-0720-4ECD-94FF-989346C9E0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4400" b="1"/>
              <a:t>XIV Encuentro Práctico de Profesores ELE</a:t>
            </a:r>
            <a:br>
              <a:rPr lang="es-ES" altLang="en-US" sz="4400" b="1"/>
            </a:br>
            <a:r>
              <a:rPr lang="en-GB" altLang="en-US" sz="3600" b="1"/>
              <a:t>Barcelona</a:t>
            </a:r>
            <a:r>
              <a:rPr lang="es-ES" altLang="en-US" sz="3600" b="1"/>
              <a:t> 2005</a:t>
            </a:r>
            <a:br>
              <a:rPr lang="en-GB" altLang="en-US" sz="4400" b="1"/>
            </a:br>
            <a:endParaRPr lang="en-GB" altLang="en-US" sz="4400" b="1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E979C4C6-1311-4240-9769-FAEE3748C20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s-ES" altLang="en-US" sz="4400"/>
              <a:t>Mesa Redonda</a:t>
            </a:r>
            <a:endParaRPr lang="en-GB" altLang="en-US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970D175-7088-4F7E-B748-4AAD62D0A31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00200"/>
            <a:ext cx="4038600" cy="487680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_tradnl" altLang="en-US" sz="2800"/>
              <a:t>fácil acceso</a:t>
            </a:r>
          </a:p>
          <a:p>
            <a:r>
              <a:rPr lang="es-ES_tradnl" altLang="en-US" sz="2800"/>
              <a:t>actualización constante</a:t>
            </a:r>
          </a:p>
          <a:p>
            <a:r>
              <a:rPr lang="es-ES_tradnl" altLang="en-US" sz="2800"/>
              <a:t>para los intereses de cada estudiante</a:t>
            </a:r>
          </a:p>
          <a:p>
            <a:pPr>
              <a:buFontTx/>
              <a:buNone/>
            </a:pPr>
            <a:r>
              <a:rPr lang="es-ES_tradnl" altLang="en-US" sz="2800"/>
              <a:t>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72E7A1A-2371-46D0-A9F0-A47278DB5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600200"/>
            <a:ext cx="4267200" cy="4876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s-ES_tradnl" altLang="en-US" sz="2400"/>
              <a:t>hay muchas Webs y no todas son buenas</a:t>
            </a:r>
          </a:p>
          <a:p>
            <a:pPr eaLnBrk="1" hangingPunct="1"/>
            <a:r>
              <a:rPr lang="es-ES_tradnl" altLang="en-US" sz="2400"/>
              <a:t>la cantidad de información puede desbordar al aprendiz</a:t>
            </a:r>
          </a:p>
          <a:p>
            <a:pPr eaLnBrk="1" hangingPunct="1"/>
            <a:r>
              <a:rPr lang="es-ES_tradnl" altLang="en-US" sz="2400"/>
              <a:t>si no se dan instrucciones muy claras, el aprendiz se puede sentir desorientado (</a:t>
            </a:r>
            <a:r>
              <a:rPr lang="es-ES_tradnl" altLang="en-US" sz="2000" i="1"/>
              <a:t>desbordamiento cognitivo)</a:t>
            </a:r>
            <a:endParaRPr lang="es-ES_tradnl" altLang="en-US" sz="2400"/>
          </a:p>
          <a:p>
            <a:pPr eaLnBrk="1" hangingPunct="1"/>
            <a:r>
              <a:rPr lang="es-ES_tradnl" altLang="en-US" sz="2400"/>
              <a:t>las Webs pueden desaparecer o cambiar de dirección </a:t>
            </a:r>
          </a:p>
          <a:p>
            <a:pPr eaLnBrk="1" hangingPunct="1">
              <a:buFontTx/>
              <a:buNone/>
            </a:pPr>
            <a:r>
              <a:rPr lang="es-ES_tradnl" altLang="en-US" sz="2400"/>
              <a:t> 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A72B126-5D06-4EAB-8905-07AFA23A8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143000"/>
            <a:ext cx="1981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s-ES_tradnl" altLang="en-US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Ventajas:</a:t>
            </a:r>
            <a:endParaRPr lang="es-ES_tradnl" altLang="en-US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66FEA2C5-8895-4630-A34E-A05ADA3C7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43000"/>
            <a:ext cx="3124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s-ES_tradnl" altLang="en-US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“Peligros”: 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0A10229A-A41E-4BC7-B288-B7026ED85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14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n-US" sz="2400"/>
              <a:t>La Web como</a:t>
            </a:r>
            <a:br>
              <a:rPr lang="es-ES_tradnl" altLang="en-US" sz="3600" b="1"/>
            </a:br>
            <a:r>
              <a:rPr lang="es-ES_tradnl" altLang="en-US" sz="3200" b="1"/>
              <a:t>fuente de información</a:t>
            </a:r>
            <a:br>
              <a:rPr lang="es-ES_tradnl" altLang="en-US" sz="2700"/>
            </a:br>
            <a:r>
              <a:rPr lang="es-ES_tradnl" altLang="en-US" sz="2400" i="1">
                <a:solidFill>
                  <a:schemeClr val="bg1"/>
                </a:solidFill>
              </a:rPr>
              <a:t>Webquest</a:t>
            </a:r>
            <a:r>
              <a:rPr lang="es-ES_tradnl" altLang="en-US" sz="2400">
                <a:solidFill>
                  <a:schemeClr val="bg1"/>
                </a:solidFill>
              </a:rPr>
              <a:t> (TI + tareas)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2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bldLvl="2" animBg="1" autoUpdateAnimBg="0"/>
      <p:bldP spid="10243" grpId="0" build="p" bldLvl="2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8BA845E-0041-45D7-B8B9-52D50AB83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752600"/>
            <a:ext cx="4648200" cy="4724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s-ES_tradnl" altLang="en-US" sz="2400"/>
              <a:t>gratuitos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n-US" sz="2400"/>
              <a:t>de fácil acceso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n-US" sz="2400"/>
              <a:t>corrección automática e inmediata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n-US" sz="2400"/>
              <a:t>fáciles de diseñar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n-US" sz="2400"/>
              <a:t>para repasar y memorizar (</a:t>
            </a:r>
            <a:r>
              <a:rPr lang="es-ES_tradnl" altLang="en-US" sz="2400" i="1"/>
              <a:t>drill</a:t>
            </a:r>
            <a:r>
              <a:rPr lang="es-ES_tradnl" altLang="en-US" sz="240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n-US" sz="2400"/>
              <a:t>permiten ocupar el tiempo de clase con tareas comunicativas </a:t>
            </a:r>
            <a:r>
              <a:rPr lang="es-ES_tradnl" altLang="en-US" sz="2000"/>
              <a:t>(los ejercicios mecánicos se pueden hacer fuera de clase, ante el ordenador)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altLang="en-US" sz="2400"/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7A1A7C1-B6F5-4A25-9437-4559E3E92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3" y="1752600"/>
            <a:ext cx="3963987" cy="4724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68300" indent="-3683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865188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284288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703388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122488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79688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3036888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94088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951288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s-ES_tradnl" altLang="en-US" sz="2400"/>
              <a:t>metodología</a:t>
            </a:r>
            <a:r>
              <a:rPr lang="es-ES_tradnl" altLang="en-US" sz="2400" b="1"/>
              <a:t> </a:t>
            </a:r>
            <a:r>
              <a:rPr lang="es-ES_tradnl" altLang="en-US" sz="2400"/>
              <a:t>estructural </a:t>
            </a:r>
            <a:r>
              <a:rPr lang="es-ES_tradnl" altLang="en-US" sz="2000"/>
              <a:t>(</a:t>
            </a:r>
            <a:r>
              <a:rPr lang="es-ES_tradnl" altLang="en-US" sz="2000">
                <a:sym typeface="Symbol" panose="05050102010706020507" pitchFamily="18" charset="2"/>
              </a:rPr>
              <a:t> corrección automática gratuita)</a:t>
            </a:r>
            <a:r>
              <a:rPr lang="es-ES_tradnl" altLang="en-US" sz="24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en-US" sz="2400"/>
              <a:t>ejs. repetitivos, poco creativos, de respuesta cerrada, en los que es posible acertar por eliminación… 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en-US" sz="2400"/>
              <a:t>aprendizaje acumulativo (y no significativo)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en-US" sz="2400"/>
              <a:t> 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B6529C9E-55F0-4401-8AEC-6CF017358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8" y="1295400"/>
            <a:ext cx="196691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s-ES_tradnl" altLang="en-US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Ventajas: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3B2713A9-63A3-41B4-AF85-6763F5513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954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s-ES_tradnl" altLang="en-US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“Peligros”: 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92DB0799-B596-4F92-8832-C64B32AF75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066800"/>
          </a:xfrm>
          <a:noFill/>
          <a:ln/>
        </p:spPr>
        <p:txBody>
          <a:bodyPr/>
          <a:lstStyle/>
          <a:p>
            <a:r>
              <a:rPr lang="es-ES_tradnl" altLang="en-US" sz="2400"/>
              <a:t>La Web como</a:t>
            </a:r>
            <a:br>
              <a:rPr lang="es-ES_tradnl" altLang="en-US" sz="2800"/>
            </a:br>
            <a:r>
              <a:rPr lang="es-ES_tradnl" altLang="en-US" sz="2800" b="1"/>
              <a:t>batería de </a:t>
            </a:r>
            <a:r>
              <a:rPr lang="es-ES_tradnl" altLang="en-US" sz="3200" b="1"/>
              <a:t>ejercicios</a:t>
            </a:r>
            <a:r>
              <a:rPr lang="es-ES_tradnl" altLang="en-US" sz="2800" b="1"/>
              <a:t> para realizar en el ordenador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nimBg="1" autoUpdateAnimBg="0"/>
      <p:bldP spid="12291" grpId="0" build="p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>
            <a:extLst>
              <a:ext uri="{FF2B5EF4-FFF2-40B4-BE49-F238E27FC236}">
                <a16:creationId xmlns:a16="http://schemas.microsoft.com/office/drawing/2014/main" id="{AFA02029-9C94-40F6-90A3-E74C58990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667000"/>
            <a:ext cx="4724400" cy="3276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s-ES_tradnl" altLang="en-US" sz="2200" b="1"/>
              <a:t>improvisar una clase</a:t>
            </a:r>
          </a:p>
          <a:p>
            <a:pPr eaLnBrk="1" hangingPunct="1"/>
            <a:r>
              <a:rPr lang="es-ES_tradnl" altLang="en-US" sz="2200" b="1"/>
              <a:t>gratis</a:t>
            </a:r>
          </a:p>
          <a:p>
            <a:pPr eaLnBrk="1" hangingPunct="1"/>
            <a:r>
              <a:rPr lang="es-ES_tradnl" altLang="en-US" sz="2200" b="1"/>
              <a:t>clasificadas por niveles, por contenidos, por objetivos…</a:t>
            </a:r>
          </a:p>
          <a:p>
            <a:pPr eaLnBrk="1" hangingPunct="1"/>
            <a:r>
              <a:rPr lang="es-ES_tradnl" altLang="en-US" sz="2200" b="1"/>
              <a:t>muy pautadas: se indica cuánto durará la clase, qué materiales hay que llevar, etc.</a:t>
            </a:r>
          </a:p>
        </p:txBody>
      </p:sp>
      <p:sp>
        <p:nvSpPr>
          <p:cNvPr id="17411" name="Rectangle 1027">
            <a:extLst>
              <a:ext uri="{FF2B5EF4-FFF2-40B4-BE49-F238E27FC236}">
                <a16:creationId xmlns:a16="http://schemas.microsoft.com/office/drawing/2014/main" id="{54668E51-D248-41F2-9AB3-B6CE05F63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13" y="2667000"/>
            <a:ext cx="3354387" cy="3276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s-ES_tradnl" altLang="en-US" sz="2200" b="1"/>
              <a:t>las clases no están diseñadas para nuestro grupo real</a:t>
            </a:r>
          </a:p>
          <a:p>
            <a:pPr eaLnBrk="1" hangingPunct="1">
              <a:buFontTx/>
              <a:buNone/>
            </a:pPr>
            <a:r>
              <a:rPr lang="es-ES_tradnl" altLang="en-US" sz="2200" b="1"/>
              <a:t> </a:t>
            </a:r>
          </a:p>
        </p:txBody>
      </p:sp>
      <p:sp>
        <p:nvSpPr>
          <p:cNvPr id="17412" name="Rectangle 1028">
            <a:extLst>
              <a:ext uri="{FF2B5EF4-FFF2-40B4-BE49-F238E27FC236}">
                <a16:creationId xmlns:a16="http://schemas.microsoft.com/office/drawing/2014/main" id="{8949B078-A540-4A7C-B7F9-888ACCFDF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209800"/>
            <a:ext cx="17716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s-ES_tradnl" altLang="en-US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Ventajas:</a:t>
            </a:r>
          </a:p>
        </p:txBody>
      </p:sp>
      <p:sp>
        <p:nvSpPr>
          <p:cNvPr id="17413" name="Rectangle 1029">
            <a:extLst>
              <a:ext uri="{FF2B5EF4-FFF2-40B4-BE49-F238E27FC236}">
                <a16:creationId xmlns:a16="http://schemas.microsoft.com/office/drawing/2014/main" id="{FA70088B-1D02-4F5A-A3FE-1B7A19FA0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098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s-ES_tradnl" altLang="en-US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“Peligros”:</a:t>
            </a:r>
            <a:r>
              <a:rPr lang="es-ES_tradnl" altLang="en-US" b="1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7414" name="Rectangle 1030">
            <a:extLst>
              <a:ext uri="{FF2B5EF4-FFF2-40B4-BE49-F238E27FC236}">
                <a16:creationId xmlns:a16="http://schemas.microsoft.com/office/drawing/2014/main" id="{24E078A6-364A-4152-AB62-3EE42868E4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s-ES_tradnl" altLang="en-US" sz="2700"/>
              <a:t>Internet como</a:t>
            </a:r>
            <a:r>
              <a:rPr lang="es-ES_tradnl" altLang="en-US" sz="4000" b="1"/>
              <a:t> </a:t>
            </a:r>
            <a:br>
              <a:rPr lang="es-ES_tradnl" altLang="en-US" sz="4000" b="1"/>
            </a:br>
            <a:r>
              <a:rPr lang="es-ES_tradnl" altLang="en-US" sz="3400" b="1"/>
              <a:t>archivo de sugerencias didácticas</a:t>
            </a:r>
            <a:br>
              <a:rPr lang="es-ES_tradnl" altLang="en-US" sz="3400" b="1"/>
            </a:br>
            <a:r>
              <a:rPr lang="es-ES_tradnl" altLang="en-US" sz="3400" b="1"/>
              <a:t>(planes de clase)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0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animBg="1" autoUpdateAnimBg="0"/>
      <p:bldP spid="17411" grpId="0" build="p" bldLvl="2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668AACE-6354-4E67-B9EE-C8200767B8A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828800"/>
            <a:ext cx="4194175" cy="4724400"/>
          </a:xfrm>
          <a:noFill/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n-US" sz="2400"/>
              <a:t>aprendizaje humano</a:t>
            </a:r>
            <a:r>
              <a:rPr lang="es-ES_tradnl" altLang="en-US" sz="1500"/>
              <a:t>, a pesar de ser tecnológico</a:t>
            </a:r>
          </a:p>
          <a:p>
            <a:pPr>
              <a:lnSpc>
                <a:spcPct val="90000"/>
              </a:lnSpc>
            </a:pPr>
            <a:r>
              <a:rPr lang="es-ES_tradnl" altLang="en-US" sz="2400"/>
              <a:t>Comunicación auténtica</a:t>
            </a:r>
          </a:p>
          <a:p>
            <a:pPr>
              <a:lnSpc>
                <a:spcPct val="90000"/>
              </a:lnSpc>
            </a:pPr>
            <a:r>
              <a:rPr lang="es-ES_tradnl" altLang="en-US" sz="2400"/>
              <a:t>la comunicación</a:t>
            </a:r>
            <a:r>
              <a:rPr lang="es-ES_tradnl" altLang="en-US" sz="2400" b="1"/>
              <a:t> sincrónica</a:t>
            </a:r>
            <a:r>
              <a:rPr lang="es-ES_tradnl" altLang="en-US" sz="2400"/>
              <a:t> (+vitalidad) se asemeja a la comunicación “cara a cara” </a:t>
            </a:r>
            <a:r>
              <a:rPr lang="es-ES_tradnl" altLang="en-US" sz="1500"/>
              <a:t>(muy útil para estudiantes extrovertidos y “lanzados”) </a:t>
            </a:r>
          </a:p>
          <a:p>
            <a:pPr>
              <a:lnSpc>
                <a:spcPct val="90000"/>
              </a:lnSpc>
            </a:pPr>
            <a:r>
              <a:rPr lang="es-ES_tradnl" altLang="en-US" sz="2400"/>
              <a:t>la comunicación</a:t>
            </a:r>
            <a:r>
              <a:rPr lang="es-ES_tradnl" altLang="en-US" sz="2400" b="1"/>
              <a:t> asincrónica</a:t>
            </a:r>
            <a:r>
              <a:rPr lang="es-ES_tradnl" altLang="en-US" sz="2400"/>
              <a:t> permite leer con calma y reflexionar antes de escribir </a:t>
            </a:r>
            <a:r>
              <a:rPr lang="es-ES_tradnl" altLang="en-US" sz="1500"/>
              <a:t>(muy útil para estudiantes tímidos y/o reflexivos) 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C3BDCA9-6077-4057-A8BF-A8B500B02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13" y="1828800"/>
            <a:ext cx="4116387" cy="4724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s-ES_tradnl" altLang="en-US" sz="2400"/>
              <a:t>menos control</a:t>
            </a:r>
          </a:p>
          <a:p>
            <a:pPr eaLnBrk="1" hangingPunct="1"/>
            <a:r>
              <a:rPr lang="es-ES_tradnl" altLang="en-US" sz="2400"/>
              <a:t>hay que preparar muy bien las interacciones</a:t>
            </a:r>
          </a:p>
          <a:p>
            <a:pPr eaLnBrk="1" hangingPunct="1"/>
            <a:r>
              <a:rPr lang="es-ES_tradnl" altLang="en-US" sz="2400"/>
              <a:t>muestras de lengua “no correcta”</a:t>
            </a:r>
            <a:endParaRPr lang="es-ES_tradnl" altLang="en-US" sz="2200"/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s-ES_tradnl" altLang="en-US" sz="2000"/>
              <a:t>Para la </a:t>
            </a:r>
            <a:r>
              <a:rPr lang="es-ES_tradnl" altLang="en-US" sz="2000" b="1"/>
              <a:t>comunicación sincrónica</a:t>
            </a:r>
            <a:endParaRPr lang="es-ES_tradnl" altLang="en-US" sz="2000"/>
          </a:p>
          <a:p>
            <a:pPr eaLnBrk="1" hangingPunct="1">
              <a:lnSpc>
                <a:spcPct val="90000"/>
              </a:lnSpc>
            </a:pPr>
            <a:r>
              <a:rPr lang="es-ES_tradnl" altLang="en-US" sz="2400"/>
              <a:t>adaptar los horarios</a:t>
            </a:r>
            <a:r>
              <a:rPr lang="es-ES_tradnl" altLang="en-US" sz="2200"/>
              <a:t> </a:t>
            </a:r>
            <a:r>
              <a:rPr lang="es-ES_tradnl" altLang="en-US" sz="1500"/>
              <a:t>(si se trata de comunicación entre países alejados)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en-US" sz="2400"/>
              <a:t>potencia y velocidad de los ordenadores y de las redes</a:t>
            </a:r>
          </a:p>
          <a:p>
            <a:pPr eaLnBrk="1" hangingPunct="1">
              <a:buFontTx/>
              <a:buNone/>
            </a:pPr>
            <a:r>
              <a:rPr lang="es-ES_tradnl" altLang="en-US" sz="2200"/>
              <a:t> 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5F81520A-4E55-4660-B4FC-9F75E552E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371600"/>
            <a:ext cx="2057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s-ES_tradnl" altLang="en-US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Ventajas: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20204905-8792-4686-A3B4-FEABCB370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71600"/>
            <a:ext cx="291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s-ES_tradnl" altLang="en-US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“Peligros”: 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26FB1406-F672-4355-811D-57101040C6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altLang="en-US" sz="2700">
                <a:effectLst/>
              </a:rPr>
              <a:t>Internet como</a:t>
            </a:r>
            <a:br>
              <a:rPr lang="es-ES_tradnl" altLang="en-US" sz="2700">
                <a:effectLst/>
              </a:rPr>
            </a:br>
            <a:r>
              <a:rPr lang="es-ES_tradnl" altLang="en-US" sz="3400" b="1">
                <a:effectLst/>
              </a:rPr>
              <a:t>herramienta para la comunicación</a:t>
            </a:r>
            <a:br>
              <a:rPr lang="es-ES_tradnl" altLang="en-US" sz="3400" b="1">
                <a:effectLst/>
              </a:rPr>
            </a:br>
            <a:r>
              <a:rPr lang="es-ES_tradnl" altLang="en-US" sz="3400" b="1">
                <a:effectLst/>
              </a:rPr>
              <a:t>entre personas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4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animBg="1" autoUpdateAnimBg="0"/>
      <p:bldP spid="13315" grpId="0" build="p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0E4E66D-1A86-4201-B730-25735692C8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s-ES_tradnl" altLang="en-US" sz="3200"/>
              <a:t>Las TIC en el aula presencial de ELE</a:t>
            </a:r>
            <a:r>
              <a:rPr lang="es-ES_tradnl" altLang="en-US"/>
              <a:t> </a:t>
            </a:r>
            <a:r>
              <a:rPr lang="es-ES_tradnl" altLang="en-US" b="1"/>
              <a:t>¿POR DÓNDE EMPEZAR?</a:t>
            </a:r>
            <a:endParaRPr lang="es-ES_tradnl" altLang="en-US"/>
          </a:p>
        </p:txBody>
      </p:sp>
      <p:sp>
        <p:nvSpPr>
          <p:cNvPr id="8223" name="Text Box 31">
            <a:extLst>
              <a:ext uri="{FF2B5EF4-FFF2-40B4-BE49-F238E27FC236}">
                <a16:creationId xmlns:a16="http://schemas.microsoft.com/office/drawing/2014/main" id="{89C7469F-C47E-4CD3-80BA-0A8E13884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98675"/>
            <a:ext cx="419100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s-ES_tradnl" altLang="en-US" b="1">
                <a:solidFill>
                  <a:schemeClr val="bg1"/>
                </a:solidFill>
              </a:rPr>
              <a:t>Recibir consejos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s-ES_tradnl" altLang="en-US" b="1">
                <a:solidFill>
                  <a:schemeClr val="bg1"/>
                </a:solidFill>
              </a:rPr>
              <a:t>Aprender de experiencias previas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s-ES_tradnl" altLang="en-US" b="1">
                <a:solidFill>
                  <a:schemeClr val="bg1"/>
                </a:solidFill>
              </a:rPr>
              <a:t>Experimentar…                   Y COMPARTIR</a:t>
            </a:r>
            <a:endParaRPr lang="es-ES_tradnl" altLang="en-US" sz="2000" b="1">
              <a:solidFill>
                <a:schemeClr val="bg1"/>
              </a:solidFill>
            </a:endParaRPr>
          </a:p>
        </p:txBody>
      </p:sp>
      <p:sp>
        <p:nvSpPr>
          <p:cNvPr id="8224" name="Text Box 32">
            <a:extLst>
              <a:ext uri="{FF2B5EF4-FFF2-40B4-BE49-F238E27FC236}">
                <a16:creationId xmlns:a16="http://schemas.microsoft.com/office/drawing/2014/main" id="{53EF86C1-A7FE-49DB-ACA0-6A9ACBC2E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600200"/>
            <a:ext cx="4343400" cy="316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79413" indent="-379413"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69913"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r>
              <a:rPr lang="es-ES_tradnl" altLang="en-US" sz="2800">
                <a:solidFill>
                  <a:srgbClr val="FF9900"/>
                </a:solidFill>
              </a:rPr>
              <a:t>P/ej. CMO</a:t>
            </a:r>
            <a:endParaRPr lang="es-ES_tradnl" altLang="en-US" sz="2800" i="1">
              <a:solidFill>
                <a:srgbClr val="FF9900"/>
              </a:solidFill>
              <a:hlinkClick r:id="rId2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s-ES_tradnl" altLang="en-US" sz="2800" i="1">
                <a:solidFill>
                  <a:srgbClr val="FF9900"/>
                </a:solidFill>
                <a:hlinkClick r:id="rId2"/>
              </a:rPr>
              <a:t> Moodle</a:t>
            </a:r>
            <a:endParaRPr lang="es-ES_tradnl" altLang="en-US" sz="2800" i="1">
              <a:solidFill>
                <a:srgbClr val="FF9900"/>
              </a:solidFill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s-ES_tradnl" altLang="en-US" sz="2800">
                <a:solidFill>
                  <a:srgbClr val="FF9900"/>
                </a:solidFill>
              </a:rPr>
              <a:t>refs. Bibl. el </a:t>
            </a:r>
            <a:r>
              <a:rPr lang="es-ES_tradnl" altLang="en-US" sz="2800">
                <a:solidFill>
                  <a:srgbClr val="FF9900"/>
                </a:solidFill>
                <a:hlinkClick r:id="rId3"/>
              </a:rPr>
              <a:t>blog de esta mesa redonda</a:t>
            </a:r>
            <a:endParaRPr lang="es-ES_tradnl" altLang="en-US" sz="2800">
              <a:solidFill>
                <a:srgbClr val="FF9900"/>
              </a:solidFill>
            </a:endParaRPr>
          </a:p>
          <a:p>
            <a:pPr eaLnBrk="1" hangingPunct="1">
              <a:spcBef>
                <a:spcPct val="20000"/>
              </a:spcBef>
            </a:pPr>
            <a:endParaRPr lang="es-ES_tradnl" altLang="en-US" sz="2800" i="1">
              <a:solidFill>
                <a:srgbClr val="FF9900"/>
              </a:solidFill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es-ES_tradnl" altLang="en-US" sz="2800">
                <a:solidFill>
                  <a:srgbClr val="FF9900"/>
                </a:solidFill>
              </a:rPr>
              <a:t>actividad en el foro de </a:t>
            </a:r>
            <a:r>
              <a:rPr lang="es-ES_tradnl" altLang="en-US" sz="2800" i="1">
                <a:solidFill>
                  <a:srgbClr val="FF9900"/>
                </a:solidFill>
                <a:hlinkClick r:id="rId4"/>
              </a:rPr>
              <a:t>“La ruta de la lengua”</a:t>
            </a:r>
            <a:endParaRPr lang="es-ES_tradnl" altLang="en-US" sz="2800">
              <a:solidFill>
                <a:srgbClr val="FF9900"/>
              </a:solidFill>
            </a:endParaRPr>
          </a:p>
        </p:txBody>
      </p:sp>
      <p:sp>
        <p:nvSpPr>
          <p:cNvPr id="8228" name="Text Box 36">
            <a:extLst>
              <a:ext uri="{FF2B5EF4-FFF2-40B4-BE49-F238E27FC236}">
                <a16:creationId xmlns:a16="http://schemas.microsoft.com/office/drawing/2014/main" id="{5BFD71D7-2EF7-4062-91CB-B6E214804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002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n-US" sz="2800" b="1">
                <a:solidFill>
                  <a:schemeClr val="bg1"/>
                </a:solidFill>
              </a:rPr>
              <a:t>“TEORÍA”</a:t>
            </a:r>
          </a:p>
        </p:txBody>
      </p:sp>
      <p:sp>
        <p:nvSpPr>
          <p:cNvPr id="8229" name="Text Box 37">
            <a:extLst>
              <a:ext uri="{FF2B5EF4-FFF2-40B4-BE49-F238E27FC236}">
                <a16:creationId xmlns:a16="http://schemas.microsoft.com/office/drawing/2014/main" id="{634EE447-5DDF-4459-97A7-D2D91B73B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816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n-US" sz="2800" b="1">
                <a:solidFill>
                  <a:schemeClr val="bg1"/>
                </a:solidFill>
              </a:rPr>
              <a:t>“PRÁCTICA”</a:t>
            </a:r>
          </a:p>
        </p:txBody>
      </p:sp>
      <p:sp>
        <p:nvSpPr>
          <p:cNvPr id="8231" name="Line 39">
            <a:extLst>
              <a:ext uri="{FF2B5EF4-FFF2-40B4-BE49-F238E27FC236}">
                <a16:creationId xmlns:a16="http://schemas.microsoft.com/office/drawing/2014/main" id="{8346DF8C-908D-4828-8173-7EA0A4687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048000"/>
            <a:ext cx="13716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2" name="Line 40">
            <a:extLst>
              <a:ext uri="{FF2B5EF4-FFF2-40B4-BE49-F238E27FC236}">
                <a16:creationId xmlns:a16="http://schemas.microsoft.com/office/drawing/2014/main" id="{3C74D845-83F1-45CF-8066-D991EC8C4B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362200"/>
            <a:ext cx="14478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3" name="Line 41">
            <a:extLst>
              <a:ext uri="{FF2B5EF4-FFF2-40B4-BE49-F238E27FC236}">
                <a16:creationId xmlns:a16="http://schemas.microsoft.com/office/drawing/2014/main" id="{7792EA4E-09D3-46CC-965A-6C487FB67B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4114800"/>
            <a:ext cx="13716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4" name="Text Box 42">
            <a:extLst>
              <a:ext uri="{FF2B5EF4-FFF2-40B4-BE49-F238E27FC236}">
                <a16:creationId xmlns:a16="http://schemas.microsoft.com/office/drawing/2014/main" id="{3F559659-485E-44F4-992F-5E275CCF4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91200"/>
            <a:ext cx="8534400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s-ES_tradnl" altLang="en-US">
                <a:solidFill>
                  <a:schemeClr val="bg1"/>
                </a:solidFill>
              </a:rPr>
              <a:t>Profesores más lanzados: autodidactas tecnológicos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s-ES_tradnl" altLang="en-US">
                <a:solidFill>
                  <a:schemeClr val="bg1"/>
                </a:solidFill>
              </a:rPr>
              <a:t>Pero muchos otros…</a:t>
            </a:r>
          </a:p>
        </p:txBody>
      </p:sp>
      <p:sp>
        <p:nvSpPr>
          <p:cNvPr id="8235" name="Line 43">
            <a:extLst>
              <a:ext uri="{FF2B5EF4-FFF2-40B4-BE49-F238E27FC236}">
                <a16:creationId xmlns:a16="http://schemas.microsoft.com/office/drawing/2014/main" id="{2F1026F2-B3F0-4553-A3F6-608657A462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6553200"/>
            <a:ext cx="51816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6" name="Line 44">
            <a:extLst>
              <a:ext uri="{FF2B5EF4-FFF2-40B4-BE49-F238E27FC236}">
                <a16:creationId xmlns:a16="http://schemas.microsoft.com/office/drawing/2014/main" id="{93F58CF8-E0EC-4A52-BCD6-C39EEFE77C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038600"/>
            <a:ext cx="228600" cy="11430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3" grpId="0" build="p" bldLvl="2" autoUpdateAnimBg="0"/>
      <p:bldP spid="8224" grpId="0" build="p" bldLvl="2" autoUpdateAnimBg="0"/>
      <p:bldP spid="8228" grpId="0" autoUpdateAnimBg="0"/>
      <p:bldP spid="8229" grpId="0" autoUpdateAnimBg="0"/>
      <p:bldP spid="8234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B33B7BD-7579-4F94-B698-5240B7C4D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848600" cy="152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altLang="en-US" sz="3600" b="1"/>
              <a:t>“No sé </a:t>
            </a:r>
            <a:r>
              <a:rPr lang="es-ES_tradnl" altLang="en-US" sz="3600"/>
              <a:t>aprovechar los recursos que ofrece Internet para la enseñanza del ELE porque…”</a:t>
            </a:r>
            <a:r>
              <a:rPr lang="es-ES_tradnl" altLang="en-US" sz="3600">
                <a:solidFill>
                  <a:schemeClr val="accent2"/>
                </a:solidFill>
              </a:rPr>
              <a:t> </a:t>
            </a:r>
            <a:endParaRPr lang="es-ES_tradnl" altLang="en-US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18435" name="Object 3">
            <a:extLst>
              <a:ext uri="{FF2B5EF4-FFF2-40B4-BE49-F238E27FC236}">
                <a16:creationId xmlns:a16="http://schemas.microsoft.com/office/drawing/2014/main" id="{8C96D05A-66F9-4BBB-A62A-77514F3436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476250"/>
          <a:ext cx="9144000" cy="608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Hoja de cálculo" r:id="rId3" imgW="9991649" imgH="6934200" progId="Excel.Sheet.8">
                  <p:embed/>
                </p:oleObj>
              </mc:Choice>
              <mc:Fallback>
                <p:oleObj name="Hoja de cálculo" r:id="rId3" imgW="9991649" imgH="6934200" progId="Excel.Sheet.8">
                  <p:embed/>
                  <p:pic>
                    <p:nvPicPr>
                      <p:cNvPr id="18435" name="Object 3">
                        <a:extLst>
                          <a:ext uri="{FF2B5EF4-FFF2-40B4-BE49-F238E27FC236}">
                            <a16:creationId xmlns:a16="http://schemas.microsoft.com/office/drawing/2014/main" id="{8C96D05A-66F9-4BBB-A62A-77514F3436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76250"/>
                        <a:ext cx="9144000" cy="608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Oval 5">
            <a:extLst>
              <a:ext uri="{FF2B5EF4-FFF2-40B4-BE49-F238E27FC236}">
                <a16:creationId xmlns:a16="http://schemas.microsoft.com/office/drawing/2014/main" id="{437D327A-798F-4CF6-BE43-D9A406A70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029200"/>
            <a:ext cx="431800" cy="431800"/>
          </a:xfrm>
          <a:prstGeom prst="ellipse">
            <a:avLst/>
          </a:prstGeom>
          <a:noFill/>
          <a:ln w="57150" cmpd="thinThick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Oval 6">
            <a:extLst>
              <a:ext uri="{FF2B5EF4-FFF2-40B4-BE49-F238E27FC236}">
                <a16:creationId xmlns:a16="http://schemas.microsoft.com/office/drawing/2014/main" id="{E61C9C4D-5991-4330-821D-CD79E4E90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590800"/>
            <a:ext cx="609600" cy="457200"/>
          </a:xfrm>
          <a:prstGeom prst="ellipse">
            <a:avLst/>
          </a:prstGeom>
          <a:noFill/>
          <a:ln w="57150" cmpd="thinThick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C0BD94F-C9EF-49C8-A69B-CDCFD82B3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609600"/>
          </a:xfrm>
        </p:spPr>
        <p:txBody>
          <a:bodyPr/>
          <a:lstStyle/>
          <a:p>
            <a:r>
              <a:rPr lang="es-ES_tradnl" altLang="en-US" sz="4000" b="1"/>
              <a:t>Conclusiones, reflexiones, debate…</a:t>
            </a:r>
            <a:endParaRPr lang="es-ES_tradnl" alt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4802E20-1AE8-403D-BBC6-FF0472BF6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n-US" sz="2400" b="1"/>
              <a:t>Las TIC no son la panacea</a:t>
            </a:r>
          </a:p>
          <a:p>
            <a:pPr>
              <a:lnSpc>
                <a:spcPct val="90000"/>
              </a:lnSpc>
            </a:pPr>
            <a:r>
              <a:rPr lang="es-ES_tradnl" altLang="en-US" sz="2400" b="1"/>
              <a:t>¿Realmente HAY QUE introducir las TIC en la clase presencial?</a:t>
            </a:r>
          </a:p>
          <a:p>
            <a:pPr>
              <a:lnSpc>
                <a:spcPct val="90000"/>
              </a:lnSpc>
            </a:pPr>
            <a:r>
              <a:rPr lang="es-ES_tradnl" altLang="en-US" sz="2400" b="1"/>
              <a:t>¿Realmente compensa el tiempo que se invierte en preparar una clase “diferente”?</a:t>
            </a:r>
          </a:p>
          <a:p>
            <a:pPr>
              <a:lnSpc>
                <a:spcPct val="90000"/>
              </a:lnSpc>
            </a:pPr>
            <a:r>
              <a:rPr lang="es-ES_tradnl" altLang="en-US" sz="2400" b="1"/>
              <a:t>¿Realmente se pueden (materialmente) introducir las TIC en la clase presencial?</a:t>
            </a:r>
          </a:p>
          <a:p>
            <a:pPr>
              <a:lnSpc>
                <a:spcPct val="90000"/>
              </a:lnSpc>
            </a:pPr>
            <a:r>
              <a:rPr lang="es-ES_tradnl" altLang="en-US" sz="2400" b="1"/>
              <a:t>Negociar con los alumnos (o conocerlos)</a:t>
            </a:r>
          </a:p>
          <a:p>
            <a:pPr>
              <a:lnSpc>
                <a:spcPct val="90000"/>
              </a:lnSpc>
            </a:pPr>
            <a:r>
              <a:rPr lang="es-ES_tradnl" altLang="en-US" sz="2400" b="1"/>
              <a:t>Tener conciencia de los “peligros” de las TIC</a:t>
            </a:r>
          </a:p>
          <a:p>
            <a:pPr>
              <a:lnSpc>
                <a:spcPct val="90000"/>
              </a:lnSpc>
            </a:pPr>
            <a:r>
              <a:rPr lang="es-ES_tradnl" altLang="en-US" sz="2400" b="1"/>
              <a:t>Tener ganas de innovar y pasarlo bien (docencia lúdica)</a:t>
            </a:r>
          </a:p>
          <a:p>
            <a:pPr>
              <a:lnSpc>
                <a:spcPct val="90000"/>
              </a:lnSpc>
            </a:pPr>
            <a:r>
              <a:rPr lang="es-ES_tradnl" altLang="en-US" sz="2400" b="1"/>
              <a:t>Escoger el recurso tecnológico que sirva para los objetivos didácticos reales de la clase</a:t>
            </a:r>
          </a:p>
          <a:p>
            <a:pPr>
              <a:lnSpc>
                <a:spcPct val="90000"/>
              </a:lnSpc>
            </a:pPr>
            <a:r>
              <a:rPr lang="es-ES_tradnl" altLang="en-US" sz="2400" b="1"/>
              <a:t>Aprender: de experiencias previas y en cursos específicos para profesores de ELE (o autoaprendizaje)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_tradnl" altLang="en-US" sz="24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3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C241345-F660-4098-A99E-241EB922E45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371600"/>
            <a:ext cx="9144000" cy="1905000"/>
          </a:xfrm>
        </p:spPr>
        <p:txBody>
          <a:bodyPr anchor="ctr"/>
          <a:lstStyle/>
          <a:p>
            <a:r>
              <a:rPr lang="en-GB" altLang="en-US" sz="4400" b="1"/>
              <a:t>Aprender idiomas a distancia a través de Internet</a:t>
            </a:r>
            <a:endParaRPr lang="es-ES_tradnl" altLang="en-US" sz="4400" b="1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99743DD-24E9-4C9F-B72C-447D4E7ACBC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4149725"/>
            <a:ext cx="6400800" cy="11064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altLang="en-US" sz="3200" b="1"/>
              <a:t>Isabel Ginés Surià</a:t>
            </a:r>
          </a:p>
          <a:p>
            <a:pPr>
              <a:lnSpc>
                <a:spcPct val="80000"/>
              </a:lnSpc>
            </a:pPr>
            <a:r>
              <a:rPr lang="es-ES_tradnl" altLang="en-US" sz="2000" b="1"/>
              <a:t>Departamento de español de la escuela </a:t>
            </a:r>
          </a:p>
          <a:p>
            <a:pPr>
              <a:lnSpc>
                <a:spcPct val="80000"/>
              </a:lnSpc>
            </a:pPr>
            <a:r>
              <a:rPr lang="es-ES_tradnl" altLang="en-US" sz="2000" b="1"/>
              <a:t>virtual de idiomas</a:t>
            </a:r>
          </a:p>
        </p:txBody>
      </p:sp>
      <p:pic>
        <p:nvPicPr>
          <p:cNvPr id="27653" name="Picture 5" descr="107950">
            <a:extLst>
              <a:ext uri="{FF2B5EF4-FFF2-40B4-BE49-F238E27FC236}">
                <a16:creationId xmlns:a16="http://schemas.microsoft.com/office/drawing/2014/main" id="{18C52840-CEB0-47F0-8530-D53F2A72F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373688"/>
            <a:ext cx="2952750" cy="68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>
            <a:extLst>
              <a:ext uri="{FF2B5EF4-FFF2-40B4-BE49-F238E27FC236}">
                <a16:creationId xmlns:a16="http://schemas.microsoft.com/office/drawing/2014/main" id="{7C6691CA-2524-4387-A81E-3607BA4B28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Aprender idiomas a distancia a través de Internet</a:t>
            </a:r>
          </a:p>
        </p:txBody>
      </p:sp>
      <p:sp>
        <p:nvSpPr>
          <p:cNvPr id="44035" name="Rectangle 1027">
            <a:extLst>
              <a:ext uri="{FF2B5EF4-FFF2-40B4-BE49-F238E27FC236}">
                <a16:creationId xmlns:a16="http://schemas.microsoft.com/office/drawing/2014/main" id="{7966806E-0010-4824-B109-51FA340478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2565400"/>
            <a:ext cx="7772400" cy="346392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s-ES" altLang="en-US"/>
              <a:t>Peligros y problemas en la enseñanza a distancia</a:t>
            </a:r>
          </a:p>
          <a:p>
            <a:pPr marL="609600" indent="-609600">
              <a:buFontTx/>
              <a:buAutoNum type="arabicPeriod"/>
            </a:pPr>
            <a:r>
              <a:rPr lang="es-ES" altLang="en-US"/>
              <a:t>Factores importantes de éxito de una escuela a distancia</a:t>
            </a:r>
          </a:p>
          <a:p>
            <a:pPr marL="609600" indent="-609600">
              <a:buFontTx/>
              <a:buAutoNum type="arabicPeriod"/>
            </a:pPr>
            <a:r>
              <a:rPr lang="es-ES" altLang="en-US"/>
              <a:t>Ventajas del aprendizaje a distancia</a:t>
            </a:r>
          </a:p>
          <a:p>
            <a:pPr marL="609600" indent="-609600">
              <a:buFontTx/>
              <a:buNone/>
            </a:pPr>
            <a:endParaRPr lang="es-E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E0C7D13-FB0A-4A8E-8761-42D3A3B02A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828800"/>
          </a:xfrm>
        </p:spPr>
        <p:txBody>
          <a:bodyPr/>
          <a:lstStyle/>
          <a:p>
            <a:r>
              <a:rPr lang="en-GB" altLang="en-US" sz="4000"/>
              <a:t>1</a:t>
            </a:r>
            <a:r>
              <a:rPr lang="en-GB" altLang="en-US" sz="4000" b="1"/>
              <a:t>. ¿Qué problemas pueden surgir cuando se realiza un curso a distancia?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B120CBD-284A-4745-A744-7BC9ECFBF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276600"/>
          </a:xfrm>
        </p:spPr>
        <p:txBody>
          <a:bodyPr/>
          <a:lstStyle/>
          <a:p>
            <a:pPr lvl="1"/>
            <a:r>
              <a:rPr lang="en-GB" altLang="en-US" sz="3200"/>
              <a:t>Material</a:t>
            </a:r>
          </a:p>
          <a:p>
            <a:pPr lvl="1"/>
            <a:r>
              <a:rPr lang="en-GB" altLang="en-US" sz="3200"/>
              <a:t>Tecnología</a:t>
            </a:r>
          </a:p>
          <a:p>
            <a:pPr lvl="1"/>
            <a:r>
              <a:rPr lang="en-GB" altLang="en-US" sz="3200"/>
              <a:t>Estudiantes</a:t>
            </a:r>
          </a:p>
          <a:p>
            <a:pPr lvl="1"/>
            <a:r>
              <a:rPr lang="en-GB" altLang="en-US" sz="3200"/>
              <a:t>Tutores</a:t>
            </a:r>
          </a:p>
          <a:p>
            <a:pPr lvl="1">
              <a:buFontTx/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70568895-0B1E-41FF-8A0F-B30E51D297B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2133600"/>
            <a:ext cx="7848600" cy="1143000"/>
          </a:xfrm>
        </p:spPr>
        <p:txBody>
          <a:bodyPr anchor="ctr"/>
          <a:lstStyle/>
          <a:p>
            <a:r>
              <a:rPr lang="en-GB" altLang="en-US" sz="4400"/>
              <a:t>El reto de las nuevas tecnologías de la información y la comunicación: cómo integrarlas en ELE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DB0252CD-CD60-4FEE-9FC0-F22E0558DC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4495800"/>
            <a:ext cx="6705600" cy="1752600"/>
          </a:xfrm>
        </p:spPr>
        <p:txBody>
          <a:bodyPr/>
          <a:lstStyle/>
          <a:p>
            <a:r>
              <a:rPr lang="en-GB" altLang="en-US" b="1"/>
              <a:t>Joan Tomàs Pujolà</a:t>
            </a:r>
            <a:r>
              <a:rPr lang="en-GB" altLang="en-US"/>
              <a:t> (Universitat de Barcelona</a:t>
            </a:r>
            <a:r>
              <a:rPr lang="es-ES" altLang="en-US"/>
              <a:t>)</a:t>
            </a:r>
            <a:endParaRPr lang="en-GB" altLang="en-US"/>
          </a:p>
          <a:p>
            <a:r>
              <a:rPr lang="en-GB" altLang="en-US" b="1"/>
              <a:t>Mar Cruz Piñol</a:t>
            </a:r>
            <a:r>
              <a:rPr lang="en-GB" altLang="en-US"/>
              <a:t> (Universitat de Barcelona)</a:t>
            </a:r>
            <a:br>
              <a:rPr lang="es-ES" altLang="en-US"/>
            </a:br>
            <a:r>
              <a:rPr lang="en-GB" altLang="en-US" b="1"/>
              <a:t>David Atienza</a:t>
            </a:r>
            <a:r>
              <a:rPr lang="en-GB" altLang="en-US"/>
              <a:t> (Universidad Nebrija)</a:t>
            </a:r>
            <a:br>
              <a:rPr lang="es-ES" altLang="en-US"/>
            </a:br>
            <a:r>
              <a:rPr lang="en-GB" altLang="en-US" b="1"/>
              <a:t>Isabel Ginés</a:t>
            </a:r>
            <a:r>
              <a:rPr lang="en-GB" altLang="en-US"/>
              <a:t> (Net Languages)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764F177-DAC0-4280-B1FF-B3A96B836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en-GB" altLang="en-US" b="1"/>
              <a:t>Material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A8503A1-85C9-468E-8160-8168730A10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4114800"/>
          </a:xfrm>
        </p:spPr>
        <p:txBody>
          <a:bodyPr/>
          <a:lstStyle/>
          <a:p>
            <a:r>
              <a:rPr lang="es-ES" altLang="en-US"/>
              <a:t>Ejercicios mecánicos y poco variados</a:t>
            </a:r>
          </a:p>
          <a:p>
            <a:r>
              <a:rPr lang="es-ES" altLang="en-US"/>
              <a:t>Frases descontextualizadas</a:t>
            </a:r>
          </a:p>
          <a:p>
            <a:r>
              <a:rPr lang="es-ES" altLang="en-US"/>
              <a:t>Comprobar y no enseñar</a:t>
            </a:r>
          </a:p>
          <a:p>
            <a:r>
              <a:rPr lang="es-ES" altLang="en-US"/>
              <a:t>No motivar o interesar a los estudiantes</a:t>
            </a:r>
          </a:p>
          <a:p>
            <a:r>
              <a:rPr lang="es-ES" altLang="en-US"/>
              <a:t>Diferentes respuestas posibles no programadas</a:t>
            </a:r>
          </a:p>
          <a:p>
            <a:endParaRPr lang="es-E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3E7D8E6-58E2-4F14-A524-523E386B7D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Tecnología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53A88BA-5FB0-44B5-A02A-B1C73D76CB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/>
              <a:t>Tecnofobia por términos y exigencias técnicas</a:t>
            </a:r>
          </a:p>
          <a:p>
            <a:pPr>
              <a:lnSpc>
                <a:spcPct val="90000"/>
              </a:lnSpc>
            </a:pPr>
            <a:r>
              <a:rPr lang="es-ES" altLang="en-US"/>
              <a:t>No aprovechar el potencial del aprendizaje por Internet</a:t>
            </a:r>
          </a:p>
          <a:p>
            <a:pPr>
              <a:lnSpc>
                <a:spcPct val="90000"/>
              </a:lnSpc>
            </a:pPr>
            <a:r>
              <a:rPr lang="es-ES" altLang="en-US"/>
              <a:t>Tomar la tecnología como fin, no como medio</a:t>
            </a:r>
          </a:p>
          <a:p>
            <a:pPr>
              <a:lnSpc>
                <a:spcPct val="90000"/>
              </a:lnSpc>
            </a:pPr>
            <a:r>
              <a:rPr lang="es-ES" altLang="en-US"/>
              <a:t>La tecnología dificulta el aprendizaje más que lo facilita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1BB66D6-E5A3-4D0C-917E-0A8079133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Estudiantes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D2737621-85F3-442F-B9CA-68211491E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/>
              <a:t>No disponer de tiempo suficiente</a:t>
            </a:r>
          </a:p>
          <a:p>
            <a:pPr>
              <a:lnSpc>
                <a:spcPct val="90000"/>
              </a:lnSpc>
            </a:pPr>
            <a:r>
              <a:rPr lang="es-ES" altLang="en-US"/>
              <a:t>Los estudiantes pueden sentirse aislados</a:t>
            </a:r>
          </a:p>
          <a:p>
            <a:pPr>
              <a:lnSpc>
                <a:spcPct val="90000"/>
              </a:lnSpc>
            </a:pPr>
            <a:r>
              <a:rPr lang="es-ES" altLang="en-US"/>
              <a:t>Pueden perder la motivación y abandonar el curso</a:t>
            </a:r>
          </a:p>
          <a:p>
            <a:pPr>
              <a:lnSpc>
                <a:spcPct val="90000"/>
              </a:lnSpc>
            </a:pPr>
            <a:r>
              <a:rPr lang="es-ES" altLang="en-US"/>
              <a:t>No tener destrezas y estrategias para estudiar solos</a:t>
            </a:r>
          </a:p>
          <a:p>
            <a:pPr>
              <a:lnSpc>
                <a:spcPct val="90000"/>
              </a:lnSpc>
            </a:pPr>
            <a:r>
              <a:rPr lang="es-ES" altLang="en-US"/>
              <a:t>Pueden no percibir claramente que están mejorando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AEDF1CA1-7001-4804-A295-FFC5A3E688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Tutores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F0291E5-31B7-4DC4-9E59-B1F29F4376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sz="2800"/>
              <a:t>Ofrecer poco apoyo o escaso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No asesorar sobre el ritmo de aprendizaje ni el procedimiento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No hacer el seguimiento adecuado</a:t>
            </a:r>
          </a:p>
          <a:p>
            <a:pPr>
              <a:lnSpc>
                <a:spcPct val="90000"/>
              </a:lnSpc>
            </a:pPr>
            <a:r>
              <a:rPr lang="es-ES" altLang="en-US" sz="2800"/>
              <a:t>Ser demasiado rígidos</a:t>
            </a:r>
          </a:p>
          <a:p>
            <a:pPr>
              <a:lnSpc>
                <a:spcPct val="90000"/>
              </a:lnSpc>
            </a:pPr>
            <a:r>
              <a:rPr lang="es-ES" altLang="en-US" sz="2800"/>
              <a:t>No fomentar la interacción</a:t>
            </a:r>
          </a:p>
          <a:p>
            <a:pPr>
              <a:lnSpc>
                <a:spcPct val="90000"/>
              </a:lnSpc>
            </a:pPr>
            <a:r>
              <a:rPr lang="es-ES" altLang="en-US" sz="2800"/>
              <a:t>No ser resolutivo a la hora de solucionar problemas</a:t>
            </a:r>
          </a:p>
          <a:p>
            <a:pPr>
              <a:lnSpc>
                <a:spcPct val="90000"/>
              </a:lnSpc>
            </a:pPr>
            <a:r>
              <a:rPr lang="es-ES" altLang="en-US" sz="2800"/>
              <a:t>Carecer de formación específica (Institución)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altLang="en-US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8A5AADF-A31E-4AFD-831A-9C7F7832D2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07375" cy="1143000"/>
          </a:xfrm>
        </p:spPr>
        <p:txBody>
          <a:bodyPr/>
          <a:lstStyle/>
          <a:p>
            <a:r>
              <a:rPr lang="es-ES" altLang="en-US" sz="4000" b="1"/>
              <a:t>2. Factores importantes para el éxito del aprendizaje de idiomas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F312A7F-8042-4E2F-833A-D386ECCB85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s-ES" altLang="en-US" sz="2400"/>
              <a:t>Importancia de la interacción</a:t>
            </a:r>
          </a:p>
          <a:p>
            <a:pPr marL="990600" lvl="1" indent="-533400"/>
            <a:r>
              <a:rPr lang="es-ES" altLang="en-US" sz="2400"/>
              <a:t>Estudiante - Estudiante</a:t>
            </a:r>
          </a:p>
          <a:p>
            <a:pPr marL="990600" lvl="1" indent="-533400"/>
            <a:r>
              <a:rPr lang="es-ES" altLang="en-US" sz="2400"/>
              <a:t>Estudiante - Tutor</a:t>
            </a:r>
          </a:p>
          <a:p>
            <a:pPr marL="990600" lvl="1" indent="-533400"/>
            <a:r>
              <a:rPr lang="es-ES" altLang="en-US" sz="2400"/>
              <a:t>Estudiante - Material</a:t>
            </a:r>
          </a:p>
          <a:p>
            <a:pPr marL="609600" indent="-609600">
              <a:buFontTx/>
              <a:buAutoNum type="arabicPeriod"/>
            </a:pPr>
            <a:r>
              <a:rPr lang="es-ES" altLang="en-US" sz="2400"/>
              <a:t>Necesidad de oportunidades para usar el lenguaje de manera productiva, no solo receptiva</a:t>
            </a:r>
          </a:p>
          <a:p>
            <a:pPr marL="609600" indent="-609600">
              <a:buFontTx/>
              <a:buAutoNum type="arabicPeriod"/>
            </a:pPr>
            <a:r>
              <a:rPr lang="es-ES" altLang="en-US" sz="2400"/>
              <a:t>El material debe enseñar, no solo comprobar </a:t>
            </a:r>
          </a:p>
          <a:p>
            <a:pPr marL="609600" indent="-609600">
              <a:buFontTx/>
              <a:buAutoNum type="arabicPeriod"/>
            </a:pPr>
            <a:r>
              <a:rPr lang="es-ES" altLang="en-US" sz="2400"/>
              <a:t>Transparencia de la tipología de actividades</a:t>
            </a:r>
          </a:p>
          <a:p>
            <a:pPr marL="609600" indent="-609600">
              <a:buFontTx/>
              <a:buAutoNum type="arabicPeriod"/>
            </a:pPr>
            <a:r>
              <a:rPr lang="es-ES" altLang="en-US" sz="2400"/>
              <a:t>Ofrecer ayuda técnica eficiente: rápida y clara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0FF72865-9F33-418F-9D12-37D903B204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/>
              <a:t>Estudiante - Material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DA31ED28-69E7-42A1-866D-3D4DDD6ED0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n-US" sz="2400"/>
              <a:t>El material tiene que ser mucho más que ejercicios del tipo “correcto/incorrecto” </a:t>
            </a:r>
          </a:p>
          <a:p>
            <a:pPr lvl="1"/>
            <a:r>
              <a:rPr lang="es-ES" altLang="en-US" sz="2400"/>
              <a:t>Evaluación durante y después de los ejercicios</a:t>
            </a:r>
          </a:p>
          <a:p>
            <a:pPr lvl="1"/>
            <a:r>
              <a:rPr lang="es-ES" altLang="en-US" sz="2400"/>
              <a:t>Implicar al estudiante en el proceso cognitivo</a:t>
            </a:r>
          </a:p>
          <a:p>
            <a:pPr lvl="1"/>
            <a:r>
              <a:rPr lang="es-ES" altLang="en-US" sz="2400"/>
              <a:t>Tareas significativas</a:t>
            </a:r>
          </a:p>
          <a:p>
            <a:pPr lvl="1"/>
            <a:r>
              <a:rPr lang="es-ES" altLang="en-US" sz="2400"/>
              <a:t>Variedad </a:t>
            </a:r>
          </a:p>
          <a:p>
            <a:pPr lvl="1"/>
            <a:r>
              <a:rPr lang="es-ES" altLang="en-US" sz="2400"/>
              <a:t>Reto</a:t>
            </a:r>
          </a:p>
          <a:p>
            <a:r>
              <a:rPr lang="es-ES" altLang="en-US" sz="2400"/>
              <a:t>Objetivos claros. Si no, pueden sentirse perdidos</a:t>
            </a:r>
          </a:p>
          <a:p>
            <a:pPr lvl="1"/>
            <a:endParaRPr lang="es-ES" altLang="en-US"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D7606B14-D01A-4F5E-993B-6F55D6294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72400" cy="1143000"/>
          </a:xfrm>
        </p:spPr>
        <p:txBody>
          <a:bodyPr/>
          <a:lstStyle/>
          <a:p>
            <a:r>
              <a:rPr lang="en-GB" altLang="en-US" sz="4000" b="1"/>
              <a:t>3. Ventajas del aprendizaje a distancia a través de Internet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1E0DB80-C387-45EC-8F63-A554DCE14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828800"/>
            <a:ext cx="8820150" cy="5029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altLang="en-US" sz="2800"/>
              <a:t>	</a:t>
            </a:r>
            <a:r>
              <a:rPr lang="es-ES" altLang="en-US" sz="2400"/>
              <a:t>El estudiante puede decidir: 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Lo que aprende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Cuándo y dónde aprenderlo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Cómo organizar su propio aprendizaje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El ritmo de aprendizaje (más eficiente)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s-ES" altLang="en-US" sz="2400"/>
              <a:t>Puede explotar la gran cantidad de recursos que le ofrece Internet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s-ES" altLang="en-US" sz="2400"/>
              <a:t>Puede aprovechar el apoyo que obtiene al pertenecer a una comunidad de estudiantes y tutores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s-ES" altLang="en-US" sz="2400"/>
              <a:t>Tiene mayor control del proceso de aprendizaje bajo la protección y guía de una organización educativa, tutores, una comunidad y un cuidado diseño de materiales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s-ES" altLang="en-US"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A2EE56D8-6444-4E15-81DB-E4710A82AC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Conclusión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47B9041-0EB3-4990-9BC1-E37C7DC37C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7013" cy="4616450"/>
          </a:xfrm>
        </p:spPr>
        <p:txBody>
          <a:bodyPr/>
          <a:lstStyle/>
          <a:p>
            <a:r>
              <a:rPr lang="es-ES" altLang="en-US" sz="2800"/>
              <a:t>Responsabilidades de los creadores de materiales:</a:t>
            </a:r>
          </a:p>
          <a:p>
            <a:pPr lvl="1"/>
            <a:r>
              <a:rPr lang="es-ES" altLang="en-US" sz="2400"/>
              <a:t>Conocimientos metodológicos</a:t>
            </a:r>
          </a:p>
          <a:p>
            <a:pPr lvl="1"/>
            <a:r>
              <a:rPr lang="es-ES" altLang="en-US" sz="2400"/>
              <a:t>Conocimientos del medio</a:t>
            </a:r>
          </a:p>
          <a:p>
            <a:r>
              <a:rPr lang="es-ES" altLang="en-US" sz="2800"/>
              <a:t>Dedicación de los estudiantes</a:t>
            </a:r>
          </a:p>
          <a:p>
            <a:r>
              <a:rPr lang="es-ES" altLang="en-US" sz="2800"/>
              <a:t>Características y funciones de los tutores</a:t>
            </a:r>
          </a:p>
          <a:p>
            <a:r>
              <a:rPr lang="es-ES" altLang="en-US" sz="2800"/>
              <a:t>Funciones de la institución:</a:t>
            </a:r>
          </a:p>
          <a:p>
            <a:pPr lvl="1"/>
            <a:r>
              <a:rPr lang="es-ES" altLang="en-US" sz="2400"/>
              <a:t>Formación</a:t>
            </a:r>
          </a:p>
          <a:p>
            <a:pPr lvl="1"/>
            <a:r>
              <a:rPr lang="es-ES" altLang="en-US" sz="2400"/>
              <a:t>Información</a:t>
            </a:r>
          </a:p>
          <a:p>
            <a:endParaRPr lang="es-ES" altLang="en-US" sz="2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A3E6672-4321-4485-AE66-C3F87E577B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371600"/>
            <a:ext cx="9144000" cy="1905000"/>
          </a:xfrm>
        </p:spPr>
        <p:txBody>
          <a:bodyPr anchor="ctr"/>
          <a:lstStyle/>
          <a:p>
            <a:r>
              <a:rPr lang="es-ES_tradnl" altLang="en-US" sz="4000" b="1">
                <a:effectLst/>
              </a:rPr>
              <a:t>PROFESORES DE ELE Y TIC</a:t>
            </a:r>
            <a:br>
              <a:rPr lang="es-ES_tradnl" altLang="en-US" sz="4000" b="1">
                <a:effectLst/>
              </a:rPr>
            </a:br>
            <a:r>
              <a:rPr lang="es-ES_tradnl" altLang="en-US" sz="4000" b="1">
                <a:effectLst/>
              </a:rPr>
              <a:t>O UNA RELACIÓN DE AMOR ODIO</a:t>
            </a:r>
            <a:br>
              <a:rPr lang="es-ES" altLang="en-US" sz="4000" b="1">
                <a:effectLst/>
              </a:rPr>
            </a:br>
            <a:endParaRPr lang="es-ES_tradnl" altLang="en-US" sz="4000" b="1">
              <a:effectLst/>
            </a:endParaRP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840EFD5A-606A-4789-87B9-233F42A6E2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8905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altLang="en-US" b="1"/>
              <a:t>David Atienza</a:t>
            </a:r>
          </a:p>
          <a:p>
            <a:pPr>
              <a:lnSpc>
                <a:spcPct val="80000"/>
              </a:lnSpc>
            </a:pPr>
            <a:r>
              <a:rPr lang="es-ES" altLang="en-US" sz="1800" b="1"/>
              <a:t>Aula Abierta para la formación de profesores de español</a:t>
            </a:r>
            <a:endParaRPr lang="es-ES_tradnl" altLang="en-US" sz="1800"/>
          </a:p>
        </p:txBody>
      </p:sp>
      <p:pic>
        <p:nvPicPr>
          <p:cNvPr id="46085" name="Picture 5" descr="logo_negro">
            <a:extLst>
              <a:ext uri="{FF2B5EF4-FFF2-40B4-BE49-F238E27FC236}">
                <a16:creationId xmlns:a16="http://schemas.microsoft.com/office/drawing/2014/main" id="{E7BFFAF6-DF61-4C0F-BCFA-C96FCB59D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5229225"/>
            <a:ext cx="440055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026">
            <a:extLst>
              <a:ext uri="{FF2B5EF4-FFF2-40B4-BE49-F238E27FC236}">
                <a16:creationId xmlns:a16="http://schemas.microsoft.com/office/drawing/2014/main" id="{7E9B69C0-2CDA-42E1-9BA7-DD93B0574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3" y="188913"/>
            <a:ext cx="882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s-ES_tradnl" altLang="en-US" sz="4000" b="1">
                <a:solidFill>
                  <a:srgbClr val="FF9900"/>
                </a:solidFill>
              </a:rPr>
              <a:t>PROFESORES DE ELE Y TIC</a:t>
            </a:r>
          </a:p>
          <a:p>
            <a:pPr algn="ctr" eaLnBrk="1" hangingPunct="1"/>
            <a:r>
              <a:rPr lang="es-ES_tradnl" altLang="en-US" sz="4000" b="1">
                <a:solidFill>
                  <a:srgbClr val="FF9900"/>
                </a:solidFill>
              </a:rPr>
              <a:t>O UNA RELACIÓN DE AMOR ODIO</a:t>
            </a:r>
            <a:endParaRPr lang="es-ES" altLang="en-US" sz="4000" b="1">
              <a:solidFill>
                <a:srgbClr val="FF9900"/>
              </a:solidFill>
            </a:endParaRPr>
          </a:p>
        </p:txBody>
      </p:sp>
      <p:sp>
        <p:nvSpPr>
          <p:cNvPr id="56323" name="Text Box 1027">
            <a:extLst>
              <a:ext uri="{FF2B5EF4-FFF2-40B4-BE49-F238E27FC236}">
                <a16:creationId xmlns:a16="http://schemas.microsoft.com/office/drawing/2014/main" id="{899E6646-0827-45EF-88C7-F6D781A06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17002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es-ES" altLang="en-US" sz="1800"/>
          </a:p>
        </p:txBody>
      </p:sp>
      <p:pic>
        <p:nvPicPr>
          <p:cNvPr id="56324" name="Picture 1028" descr="miedo">
            <a:extLst>
              <a:ext uri="{FF2B5EF4-FFF2-40B4-BE49-F238E27FC236}">
                <a16:creationId xmlns:a16="http://schemas.microsoft.com/office/drawing/2014/main" id="{4AEFB7D7-00BB-4458-B678-105D4300506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557338"/>
            <a:ext cx="6985000" cy="507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5" name="Text Box 1029">
            <a:extLst>
              <a:ext uri="{FF2B5EF4-FFF2-40B4-BE49-F238E27FC236}">
                <a16:creationId xmlns:a16="http://schemas.microsoft.com/office/drawing/2014/main" id="{79D3E0C1-7F00-4EDE-AFA1-54C54250F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6308725"/>
            <a:ext cx="261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s-ES_tradnl" altLang="en-US" sz="1800"/>
              <a:t>David Atienza de Frutos</a:t>
            </a:r>
            <a:endParaRPr lang="es-ES" altLang="en-US" sz="1800"/>
          </a:p>
        </p:txBody>
      </p:sp>
      <p:sp>
        <p:nvSpPr>
          <p:cNvPr id="56326" name="Line 1030">
            <a:extLst>
              <a:ext uri="{FF2B5EF4-FFF2-40B4-BE49-F238E27FC236}">
                <a16:creationId xmlns:a16="http://schemas.microsoft.com/office/drawing/2014/main" id="{9C275654-31EE-427F-B3CF-DF46429309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3644900"/>
            <a:ext cx="0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9158A20-E968-44A5-A333-46BC7C0519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371600"/>
            <a:ext cx="9144000" cy="1905000"/>
          </a:xfrm>
        </p:spPr>
        <p:txBody>
          <a:bodyPr anchor="ctr"/>
          <a:lstStyle/>
          <a:p>
            <a:r>
              <a:rPr lang="es-ES_tradnl" altLang="en-US" sz="4400" b="1"/>
              <a:t>Integrar las TIC</a:t>
            </a:r>
            <a:br>
              <a:rPr lang="es-ES_tradnl" altLang="en-US" sz="4400" b="1"/>
            </a:br>
            <a:r>
              <a:rPr lang="es-ES_tradnl" altLang="en-US" sz="4400" b="1"/>
              <a:t>en la práctica docente presencial</a:t>
            </a:r>
            <a:endParaRPr lang="es-ES_tradnl" altLang="en-US" sz="44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B4B2CA2-5E6C-4FF7-B1EA-BCAFF715D8C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21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altLang="en-US" sz="2800" b="1"/>
              <a:t>Mar Cruz Piñol</a:t>
            </a:r>
          </a:p>
          <a:p>
            <a:pPr>
              <a:lnSpc>
                <a:spcPct val="80000"/>
              </a:lnSpc>
            </a:pPr>
            <a:r>
              <a:rPr lang="es-ES_tradnl" altLang="en-US"/>
              <a:t>Facultat de Filologia</a:t>
            </a:r>
          </a:p>
          <a:p>
            <a:pPr>
              <a:lnSpc>
                <a:spcPct val="80000"/>
              </a:lnSpc>
            </a:pPr>
            <a:r>
              <a:rPr lang="es-ES_tradnl" altLang="en-US"/>
              <a:t>Universitat de Barcelona</a:t>
            </a:r>
          </a:p>
        </p:txBody>
      </p:sp>
      <p:grpSp>
        <p:nvGrpSpPr>
          <p:cNvPr id="2056" name="Group 8">
            <a:extLst>
              <a:ext uri="{FF2B5EF4-FFF2-40B4-BE49-F238E27FC236}">
                <a16:creationId xmlns:a16="http://schemas.microsoft.com/office/drawing/2014/main" id="{C81097AE-AFC5-4679-B563-B64CADEEEB3E}"/>
              </a:ext>
            </a:extLst>
          </p:cNvPr>
          <p:cNvGrpSpPr>
            <a:grpSpLocks/>
          </p:cNvGrpSpPr>
          <p:nvPr/>
        </p:nvGrpSpPr>
        <p:grpSpPr bwMode="auto">
          <a:xfrm>
            <a:off x="2771775" y="5589588"/>
            <a:ext cx="3529013" cy="1008062"/>
            <a:chOff x="1746" y="3521"/>
            <a:chExt cx="2223" cy="635"/>
          </a:xfrm>
        </p:grpSpPr>
        <p:sp>
          <p:nvSpPr>
            <p:cNvPr id="2055" name="Rectangle 7">
              <a:extLst>
                <a:ext uri="{FF2B5EF4-FFF2-40B4-BE49-F238E27FC236}">
                  <a16:creationId xmlns:a16="http://schemas.microsoft.com/office/drawing/2014/main" id="{3D7DC315-68D9-4A28-BCBE-DDE1A6D99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3521"/>
              <a:ext cx="2223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626ED052-A090-42D9-81ED-1B51813F54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8" y="3566"/>
              <a:ext cx="1598" cy="5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>
            <a:extLst>
              <a:ext uri="{FF2B5EF4-FFF2-40B4-BE49-F238E27FC236}">
                <a16:creationId xmlns:a16="http://schemas.microsoft.com/office/drawing/2014/main" id="{7591A303-1C56-429B-9CBB-1557A166D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2133600"/>
            <a:ext cx="686117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s-ES_tradnl" altLang="en-US" sz="3000">
                <a:solidFill>
                  <a:schemeClr val="bg1"/>
                </a:solidFill>
              </a:rPr>
              <a:t>¿QUÉ DEBE SABER UN PROFESOR DE ELE PARA INTEGRAR LAS TIC EN EL AULA?</a:t>
            </a:r>
            <a:endParaRPr lang="es-ES" altLang="en-US" sz="3000">
              <a:solidFill>
                <a:schemeClr val="bg1"/>
              </a:solidFill>
            </a:endParaRP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BF089DED-8DAB-42AC-AEB2-9EE4AE3B2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221163"/>
            <a:ext cx="7315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s-ES_tradnl" altLang="en-US" sz="3000">
                <a:solidFill>
                  <a:schemeClr val="bg1"/>
                </a:solidFill>
              </a:rPr>
              <a:t>¿DEBE SER EL PROFESOR DE ELE UN EXPERTO EN INFORMÁTICA?</a:t>
            </a:r>
            <a:endParaRPr lang="es-ES" altLang="en-US" sz="3000">
              <a:solidFill>
                <a:schemeClr val="bg1"/>
              </a:solidFill>
            </a:endParaRPr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BE049B68-8856-44EC-B806-72897A26B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0" y="279400"/>
            <a:ext cx="64754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s-ES_tradnl" altLang="en-US" sz="4000" b="1">
                <a:solidFill>
                  <a:srgbClr val="FF9900"/>
                </a:solidFill>
              </a:rPr>
              <a:t>LA PREGUNTA DEL MILLÓN</a:t>
            </a:r>
            <a:endParaRPr lang="es-ES" altLang="en-US" sz="4000" b="1">
              <a:solidFill>
                <a:srgbClr val="FF99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>
            <a:extLst>
              <a:ext uri="{FF2B5EF4-FFF2-40B4-BE49-F238E27FC236}">
                <a16:creationId xmlns:a16="http://schemas.microsoft.com/office/drawing/2014/main" id="{3BB9A023-00ED-4178-A4A7-6C966B952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404813"/>
            <a:ext cx="7950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s-ES_tradnl" altLang="en-US" sz="4000" b="1">
                <a:solidFill>
                  <a:srgbClr val="FF9900"/>
                </a:solidFill>
                <a:latin typeface="Arial" panose="020B0604020202020204" pitchFamily="34" charset="0"/>
              </a:rPr>
              <a:t>BRICOLAJE INFORMÁTICO</a:t>
            </a:r>
          </a:p>
          <a:p>
            <a:pPr algn="ctr" eaLnBrk="1" hangingPunct="1"/>
            <a:r>
              <a:rPr lang="es-ES_tradnl" altLang="en-US" sz="4000" b="1">
                <a:solidFill>
                  <a:srgbClr val="FF9900"/>
                </a:solidFill>
                <a:latin typeface="Arial" panose="020B0604020202020204" pitchFamily="34" charset="0"/>
              </a:rPr>
              <a:t>O DECORA TU AULA EN IKEA</a:t>
            </a:r>
            <a:endParaRPr lang="es-ES" altLang="en-US" sz="4000" b="1">
              <a:solidFill>
                <a:srgbClr val="FF9900"/>
              </a:solidFill>
              <a:latin typeface="Arial" panose="020B0604020202020204" pitchFamily="34" charset="0"/>
            </a:endParaRP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7E98569D-F146-401D-8C29-AC3E62419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276475"/>
            <a:ext cx="7632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_tradnl" altLang="en-US" sz="2000" b="1">
                <a:solidFill>
                  <a:schemeClr val="bg1"/>
                </a:solidFill>
              </a:rPr>
              <a:t>1º FORMACIÓN GENERAL EN LINGÜÍSTICA, DIDÁCTICA DE LENGUAS, PSICOLINGÜÍSTICA, PRAGMÁTICA, ETC., ETC.</a:t>
            </a:r>
          </a:p>
        </p:txBody>
      </p:sp>
      <p:sp>
        <p:nvSpPr>
          <p:cNvPr id="58372" name="Text Box 4">
            <a:extLst>
              <a:ext uri="{FF2B5EF4-FFF2-40B4-BE49-F238E27FC236}">
                <a16:creationId xmlns:a16="http://schemas.microsoft.com/office/drawing/2014/main" id="{77A373F1-148C-4736-B899-8B3363858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3236913"/>
            <a:ext cx="75088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_tradnl" altLang="en-US" sz="2000" b="1">
                <a:solidFill>
                  <a:schemeClr val="bg1"/>
                </a:solidFill>
              </a:rPr>
              <a:t>2º FORMACIÓN ESPECÍFICA</a:t>
            </a:r>
          </a:p>
          <a:p>
            <a:pPr eaLnBrk="1" hangingPunct="1"/>
            <a:endParaRPr lang="es-ES_tradnl" altLang="en-US" sz="2000" b="1">
              <a:solidFill>
                <a:schemeClr val="bg1"/>
              </a:solidFill>
            </a:endParaRPr>
          </a:p>
          <a:p>
            <a:pPr eaLnBrk="1" hangingPunct="1"/>
            <a:r>
              <a:rPr lang="es-ES_tradnl" altLang="en-US" sz="2000">
                <a:solidFill>
                  <a:schemeClr val="bg1"/>
                </a:solidFill>
              </a:rPr>
              <a:t>- AUTONOMÍA TÉCNICA BÁSICA</a:t>
            </a:r>
          </a:p>
          <a:p>
            <a:pPr eaLnBrk="1" hangingPunct="1"/>
            <a:r>
              <a:rPr lang="es-ES_tradnl" altLang="en-US" sz="2000">
                <a:solidFill>
                  <a:schemeClr val="bg1"/>
                </a:solidFill>
              </a:rPr>
              <a:t>- DECISIÓN SOBRE CÓMO Y CUÁNDO UTILIZAR LAS TIC</a:t>
            </a:r>
            <a:endParaRPr lang="es-ES" altLang="en-US" sz="2000">
              <a:solidFill>
                <a:schemeClr val="bg1"/>
              </a:solidFill>
            </a:endParaRPr>
          </a:p>
          <a:p>
            <a:pPr eaLnBrk="1" hangingPunct="1"/>
            <a:r>
              <a:rPr lang="es-ES_tradnl" altLang="en-US" sz="2000">
                <a:solidFill>
                  <a:schemeClr val="bg1"/>
                </a:solidFill>
              </a:rPr>
              <a:t>- CAPACIDAD DE PREVISIÓN Y SOLUCIÓN DE PROBLEMAS</a:t>
            </a:r>
          </a:p>
          <a:p>
            <a:pPr eaLnBrk="1" hangingPunct="1"/>
            <a:endParaRPr lang="es-ES" alt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>
            <a:extLst>
              <a:ext uri="{FF2B5EF4-FFF2-40B4-BE49-F238E27FC236}">
                <a16:creationId xmlns:a16="http://schemas.microsoft.com/office/drawing/2014/main" id="{31BDD4A3-88D5-4A1D-B127-6B50315EB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492375"/>
            <a:ext cx="8245475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_tradnl" altLang="en-US">
                <a:solidFill>
                  <a:schemeClr val="bg1"/>
                </a:solidFill>
              </a:rPr>
              <a:t>- DESCRIPCIÓN DEL GRUPO META</a:t>
            </a:r>
          </a:p>
          <a:p>
            <a:pPr eaLnBrk="1" hangingPunct="1"/>
            <a:r>
              <a:rPr lang="es-ES_tradnl" altLang="en-US">
                <a:solidFill>
                  <a:schemeClr val="bg1"/>
                </a:solidFill>
              </a:rPr>
              <a:t>- ANÁLISIS DE NECESIDADES</a:t>
            </a:r>
          </a:p>
          <a:p>
            <a:pPr eaLnBrk="1" hangingPunct="1"/>
            <a:r>
              <a:rPr lang="es-ES_tradnl" altLang="en-US">
                <a:solidFill>
                  <a:schemeClr val="bg1"/>
                </a:solidFill>
              </a:rPr>
              <a:t>- ANÁLISIS Y DESCRIPCIÓN DE LOS RECURSOS DISPONIBLES</a:t>
            </a:r>
          </a:p>
          <a:p>
            <a:pPr eaLnBrk="1" hangingPunct="1"/>
            <a:r>
              <a:rPr lang="es-ES_tradnl" altLang="en-US">
                <a:solidFill>
                  <a:schemeClr val="bg1"/>
                </a:solidFill>
              </a:rPr>
              <a:t>- PLANIFICACIÓN Y TOMA DE DECISIONES</a:t>
            </a:r>
          </a:p>
          <a:p>
            <a:pPr eaLnBrk="1" hangingPunct="1"/>
            <a:r>
              <a:rPr lang="es-ES_tradnl" altLang="en-US">
                <a:solidFill>
                  <a:schemeClr val="bg1"/>
                </a:solidFill>
              </a:rPr>
              <a:t>- DESARROLLO TÉCNICO</a:t>
            </a:r>
          </a:p>
          <a:p>
            <a:pPr eaLnBrk="1" hangingPunct="1"/>
            <a:r>
              <a:rPr lang="es-ES_tradnl" altLang="en-US">
                <a:solidFill>
                  <a:schemeClr val="bg1"/>
                </a:solidFill>
              </a:rPr>
              <a:t>- APLICACIÓN DIDÁCTICA</a:t>
            </a:r>
          </a:p>
          <a:p>
            <a:pPr eaLnBrk="1" hangingPunct="1"/>
            <a:r>
              <a:rPr lang="es-ES_tradnl" altLang="en-US">
                <a:solidFill>
                  <a:schemeClr val="bg1"/>
                </a:solidFill>
              </a:rPr>
              <a:t>- ANÁLISIS DE RESULTADOS</a:t>
            </a:r>
          </a:p>
          <a:p>
            <a:pPr eaLnBrk="1" hangingPunct="1"/>
            <a:r>
              <a:rPr lang="es-ES_tradnl" altLang="en-US">
                <a:solidFill>
                  <a:schemeClr val="bg1"/>
                </a:solidFill>
              </a:rPr>
              <a:t>- EVALUACIÓN</a:t>
            </a:r>
          </a:p>
          <a:p>
            <a:pPr eaLnBrk="1" hangingPunct="1"/>
            <a:r>
              <a:rPr lang="es-ES_tradnl" altLang="en-US">
                <a:solidFill>
                  <a:schemeClr val="bg1"/>
                </a:solidFill>
              </a:rPr>
              <a:t>- DIFUSIÓN</a:t>
            </a:r>
            <a:endParaRPr lang="es-ES" altLang="en-US">
              <a:solidFill>
                <a:schemeClr val="bg1"/>
              </a:solidFill>
            </a:endParaRPr>
          </a:p>
        </p:txBody>
      </p:sp>
      <p:sp>
        <p:nvSpPr>
          <p:cNvPr id="59395" name="Text Box 3">
            <a:extLst>
              <a:ext uri="{FF2B5EF4-FFF2-40B4-BE49-F238E27FC236}">
                <a16:creationId xmlns:a16="http://schemas.microsoft.com/office/drawing/2014/main" id="{8C5BF0BC-CC07-40D0-A635-EB4CB94F0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8424862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_tradnl" altLang="en-US" sz="3200" b="1">
                <a:solidFill>
                  <a:srgbClr val="FF9900"/>
                </a:solidFill>
              </a:rPr>
              <a:t>UNA PROPUESTA DE PROCEDIMIENTOS DE TRABAJO E INVESTIGACIÓN. FRACASOS Y FRUSTRACIONES</a:t>
            </a:r>
            <a:endParaRPr lang="es-ES" altLang="en-US" sz="3200" b="1">
              <a:solidFill>
                <a:srgbClr val="FF99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89272A18-9B30-4B5A-A4F1-591A94EA84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772400" cy="3600450"/>
          </a:xfrm>
        </p:spPr>
        <p:txBody>
          <a:bodyPr anchor="ctr"/>
          <a:lstStyle/>
          <a:p>
            <a:r>
              <a:rPr lang="es-ES_tradnl" altLang="en-US" sz="4400" b="1"/>
              <a:t>1º Formación</a:t>
            </a:r>
            <a:br>
              <a:rPr lang="es-ES_tradnl" altLang="en-US" sz="4400" b="1"/>
            </a:br>
            <a:br>
              <a:rPr lang="es-ES_tradnl" altLang="en-US" sz="4400"/>
            </a:br>
            <a:br>
              <a:rPr lang="es-ES_tradnl" altLang="en-US" sz="4400"/>
            </a:br>
            <a:r>
              <a:rPr lang="es-ES_tradnl" altLang="en-US" sz="4400" b="1"/>
              <a:t>2º Información</a:t>
            </a:r>
            <a:endParaRPr lang="es-ES" altLang="en-US" sz="4400" b="1"/>
          </a:p>
        </p:txBody>
      </p:sp>
      <p:graphicFrame>
        <p:nvGraphicFramePr>
          <p:cNvPr id="60419" name="Rectangle 3">
            <a:extLst>
              <a:ext uri="{FF2B5EF4-FFF2-40B4-BE49-F238E27FC236}">
                <a16:creationId xmlns:a16="http://schemas.microsoft.com/office/drawing/2014/main" id="{A53436BA-8E4B-4860-9131-51D6658C11B5}"/>
              </a:ext>
            </a:extLst>
          </p:cNvPr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Documento de Flash" r:id="rId3" imgW="0" imgH="0" progId="Flash.Movie">
                  <p:embed/>
                </p:oleObj>
              </mc:Choice>
              <mc:Fallback>
                <p:oleObj name="Documento de Flash" r:id="rId3" imgW="0" imgH="0" progId="Flash.Movie">
                  <p:embed/>
                  <p:pic>
                    <p:nvPicPr>
                      <p:cNvPr id="60419" name="Rectangle 3">
                        <a:extLst>
                          <a:ext uri="{FF2B5EF4-FFF2-40B4-BE49-F238E27FC236}">
                            <a16:creationId xmlns:a16="http://schemas.microsoft.com/office/drawing/2014/main" id="{A53436BA-8E4B-4860-9131-51D6658C11B5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0420" name="Picture 4" descr="flechacirc">
            <a:extLst>
              <a:ext uri="{FF2B5EF4-FFF2-40B4-BE49-F238E27FC236}">
                <a16:creationId xmlns:a16="http://schemas.microsoft.com/office/drawing/2014/main" id="{A74A3F8A-B665-4081-8C15-801D7864155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0" y="2781300"/>
            <a:ext cx="121920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>
            <a:extLst>
              <a:ext uri="{FF2B5EF4-FFF2-40B4-BE49-F238E27FC236}">
                <a16:creationId xmlns:a16="http://schemas.microsoft.com/office/drawing/2014/main" id="{D2279285-F886-48CA-A3B1-0D83B1C2C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44450"/>
            <a:ext cx="8532812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s-ES_tradnl" altLang="en-US" sz="4000" b="1">
                <a:solidFill>
                  <a:srgbClr val="FF9900"/>
                </a:solidFill>
              </a:rPr>
              <a:t>PROGRAMAS QUE CADUCAN Y SISTEMAS INCOMPATIBLES</a:t>
            </a:r>
          </a:p>
          <a:p>
            <a:pPr algn="ctr" eaLnBrk="1" hangingPunct="1"/>
            <a:r>
              <a:rPr lang="es-ES_tradnl" altLang="en-US" sz="4000" b="1">
                <a:solidFill>
                  <a:srgbClr val="FF9900"/>
                </a:solidFill>
              </a:rPr>
              <a:t>O LA TERRIBLE DICTADURA DE LOS “SOFTWARES”</a:t>
            </a:r>
            <a:endParaRPr lang="es-ES" altLang="en-US" sz="4000" b="1">
              <a:solidFill>
                <a:srgbClr val="FF9900"/>
              </a:solidFill>
            </a:endParaRPr>
          </a:p>
        </p:txBody>
      </p:sp>
      <p:pic>
        <p:nvPicPr>
          <p:cNvPr id="61443" name="Picture 3" descr="carteles">
            <a:extLst>
              <a:ext uri="{FF2B5EF4-FFF2-40B4-BE49-F238E27FC236}">
                <a16:creationId xmlns:a16="http://schemas.microsoft.com/office/drawing/2014/main" id="{76688B98-D5D8-413B-98CF-7A9249045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708275"/>
            <a:ext cx="6264275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C734D17-6DD0-411F-AB99-D224B0CBC2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333375"/>
            <a:ext cx="9144000" cy="1905000"/>
          </a:xfrm>
        </p:spPr>
        <p:txBody>
          <a:bodyPr anchor="ctr"/>
          <a:lstStyle/>
          <a:p>
            <a:r>
              <a:rPr lang="es-ES" altLang="en-US" sz="4400" b="1"/>
              <a:t>Los alumnos y las TIC: </a:t>
            </a:r>
            <a:br>
              <a:rPr lang="es-ES" altLang="en-US" sz="4400" b="1"/>
            </a:br>
            <a:r>
              <a:rPr lang="es-ES" altLang="en-US" sz="4000" b="1"/>
              <a:t>pasar la pelota </a:t>
            </a:r>
            <a:br>
              <a:rPr lang="es-ES" altLang="en-US" sz="4000" b="1"/>
            </a:br>
            <a:r>
              <a:rPr lang="es-ES" altLang="en-US" sz="4000" b="1"/>
              <a:t>en el aprendizaje de ELE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ECDD75B-D65D-47AC-A759-81523DB4A5A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5650" y="4581525"/>
            <a:ext cx="8388350" cy="10080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b="1"/>
              <a:t>Joan-Tomàs Pujolà</a:t>
            </a:r>
          </a:p>
          <a:p>
            <a:pPr>
              <a:lnSpc>
                <a:spcPct val="90000"/>
              </a:lnSpc>
            </a:pPr>
            <a:r>
              <a:rPr lang="es-ES" altLang="en-US" sz="1600" b="1"/>
              <a:t>Departamento de Didáctica de la Lengua y la Literatura         </a:t>
            </a:r>
          </a:p>
          <a:p>
            <a:pPr>
              <a:lnSpc>
                <a:spcPct val="90000"/>
              </a:lnSpc>
            </a:pPr>
            <a:r>
              <a:rPr lang="es-ES" altLang="en-US" sz="1600" b="1"/>
              <a:t>  Máster a Distancia en Formación de Profesores de ELE</a:t>
            </a:r>
          </a:p>
        </p:txBody>
      </p:sp>
      <p:grpSp>
        <p:nvGrpSpPr>
          <p:cNvPr id="47119" name="Group 15">
            <a:extLst>
              <a:ext uri="{FF2B5EF4-FFF2-40B4-BE49-F238E27FC236}">
                <a16:creationId xmlns:a16="http://schemas.microsoft.com/office/drawing/2014/main" id="{316CF8DF-B43B-4A8C-8022-36744FD50B97}"/>
              </a:ext>
            </a:extLst>
          </p:cNvPr>
          <p:cNvGrpSpPr>
            <a:grpSpLocks/>
          </p:cNvGrpSpPr>
          <p:nvPr/>
        </p:nvGrpSpPr>
        <p:grpSpPr bwMode="auto">
          <a:xfrm>
            <a:off x="4356100" y="2636838"/>
            <a:ext cx="863600" cy="1800225"/>
            <a:chOff x="2744" y="1661"/>
            <a:chExt cx="544" cy="1134"/>
          </a:xfrm>
        </p:grpSpPr>
        <p:sp>
          <p:nvSpPr>
            <p:cNvPr id="47116" name="Oval 12">
              <a:extLst>
                <a:ext uri="{FF2B5EF4-FFF2-40B4-BE49-F238E27FC236}">
                  <a16:creationId xmlns:a16="http://schemas.microsoft.com/office/drawing/2014/main" id="{E71BE978-C25C-4357-8DC5-4E3A5DF6A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1661"/>
              <a:ext cx="544" cy="113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7118" name="Picture 14" descr="Volleyball">
              <a:extLst>
                <a:ext uri="{FF2B5EF4-FFF2-40B4-BE49-F238E27FC236}">
                  <a16:creationId xmlns:a16="http://schemas.microsoft.com/office/drawing/2014/main" id="{57E2B774-5A16-47C2-B1F2-E13D938302B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9" y="1888"/>
              <a:ext cx="432" cy="7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7120" name="Picture 16" descr="ubvirtual">
            <a:extLst>
              <a:ext uri="{FF2B5EF4-FFF2-40B4-BE49-F238E27FC236}">
                <a16:creationId xmlns:a16="http://schemas.microsoft.com/office/drawing/2014/main" id="{D52CF805-ECA0-42F1-9E3E-4FACF7A6B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607050"/>
            <a:ext cx="901700" cy="113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2C472996-6751-4EE0-907C-493143D2BA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¿Por qué pasar la pelota?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E810A79E-CE50-43AA-91EB-0D740A5C34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1916113"/>
            <a:ext cx="7773987" cy="4400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n-US" sz="2400"/>
              <a:t>Porque ayuda a los alumnos a ser más </a:t>
            </a:r>
            <a:r>
              <a:rPr lang="es-ES" altLang="en-US" sz="2400" b="1"/>
              <a:t>autónomos</a:t>
            </a:r>
            <a:r>
              <a:rPr lang="es-ES" altLang="en-US" sz="2400"/>
              <a:t> </a:t>
            </a:r>
          </a:p>
          <a:p>
            <a:pPr>
              <a:lnSpc>
                <a:spcPct val="80000"/>
              </a:lnSpc>
            </a:pPr>
            <a:r>
              <a:rPr lang="es-ES" altLang="en-US" sz="2400"/>
              <a:t>Porque facilita desarrollar un aprendizaje </a:t>
            </a:r>
            <a:r>
              <a:rPr lang="es-ES" altLang="en-US" sz="2400" b="1"/>
              <a:t>activo</a:t>
            </a:r>
            <a:r>
              <a:rPr lang="es-ES" altLang="en-US" sz="2400"/>
              <a:t>: “aprender haciendo”</a:t>
            </a:r>
          </a:p>
          <a:p>
            <a:pPr>
              <a:lnSpc>
                <a:spcPct val="80000"/>
              </a:lnSpc>
            </a:pPr>
            <a:r>
              <a:rPr lang="es-ES" altLang="en-US" sz="2400"/>
              <a:t>Porque facilita la </a:t>
            </a:r>
            <a:r>
              <a:rPr lang="es-ES" altLang="en-US" sz="2400" b="1"/>
              <a:t>individualización</a:t>
            </a:r>
            <a:r>
              <a:rPr lang="es-ES" altLang="en-US" sz="2400"/>
              <a:t> del aprendizaje</a:t>
            </a:r>
          </a:p>
          <a:p>
            <a:pPr>
              <a:lnSpc>
                <a:spcPct val="80000"/>
              </a:lnSpc>
            </a:pPr>
            <a:r>
              <a:rPr lang="es-ES" altLang="en-US" sz="2400"/>
              <a:t>Porque genera un proceso de enseñanza/ aprendizaje </a:t>
            </a:r>
            <a:r>
              <a:rPr lang="es-ES" altLang="en-US" sz="2400" b="1"/>
              <a:t>participativo</a:t>
            </a:r>
            <a:r>
              <a:rPr lang="es-ES" altLang="en-US" sz="2400"/>
              <a:t> </a:t>
            </a:r>
          </a:p>
          <a:p>
            <a:pPr>
              <a:lnSpc>
                <a:spcPct val="80000"/>
              </a:lnSpc>
            </a:pPr>
            <a:r>
              <a:rPr lang="es-ES" altLang="en-US" sz="2400"/>
              <a:t>Porque permite </a:t>
            </a:r>
            <a:r>
              <a:rPr lang="es-ES" altLang="en-US" sz="2400" b="1"/>
              <a:t>integrar</a:t>
            </a:r>
            <a:r>
              <a:rPr lang="es-ES" altLang="en-US" sz="2400"/>
              <a:t> conocimientos y habilidades, a nivel de las TIC y de aprender (ELE) con las TIC (</a:t>
            </a:r>
            <a:r>
              <a:rPr lang="es-ES" altLang="en-US" sz="2400" b="1"/>
              <a:t>tecnoalfabetización</a:t>
            </a:r>
            <a:r>
              <a:rPr lang="es-ES" altLang="en-US" sz="2400"/>
              <a:t>)</a:t>
            </a:r>
          </a:p>
          <a:p>
            <a:pPr>
              <a:lnSpc>
                <a:spcPct val="80000"/>
              </a:lnSpc>
            </a:pPr>
            <a:r>
              <a:rPr lang="es-ES" altLang="en-US" sz="2400"/>
              <a:t>Porque incrementa el nivel de </a:t>
            </a:r>
            <a:r>
              <a:rPr lang="es-ES" altLang="en-US" sz="2400" b="1"/>
              <a:t>motivación</a:t>
            </a:r>
          </a:p>
          <a:p>
            <a:pPr>
              <a:lnSpc>
                <a:spcPct val="80000"/>
              </a:lnSpc>
            </a:pPr>
            <a:r>
              <a:rPr lang="es-ES" altLang="en-US" sz="2400"/>
              <a:t>Porque permite una práctica docente más acorde a </a:t>
            </a:r>
            <a:r>
              <a:rPr lang="es-ES" altLang="en-US" sz="2400" b="1"/>
              <a:t>metodologías innovadoras</a:t>
            </a:r>
          </a:p>
        </p:txBody>
      </p:sp>
      <p:grpSp>
        <p:nvGrpSpPr>
          <p:cNvPr id="52228" name="Group 4">
            <a:extLst>
              <a:ext uri="{FF2B5EF4-FFF2-40B4-BE49-F238E27FC236}">
                <a16:creationId xmlns:a16="http://schemas.microsoft.com/office/drawing/2014/main" id="{9F07F933-B950-49BC-B656-899A19D3B035}"/>
              </a:ext>
            </a:extLst>
          </p:cNvPr>
          <p:cNvGrpSpPr>
            <a:grpSpLocks/>
          </p:cNvGrpSpPr>
          <p:nvPr/>
        </p:nvGrpSpPr>
        <p:grpSpPr bwMode="auto">
          <a:xfrm>
            <a:off x="7956550" y="333375"/>
            <a:ext cx="863600" cy="1800225"/>
            <a:chOff x="2744" y="1661"/>
            <a:chExt cx="544" cy="1134"/>
          </a:xfrm>
        </p:grpSpPr>
        <p:sp>
          <p:nvSpPr>
            <p:cNvPr id="52229" name="Oval 5">
              <a:extLst>
                <a:ext uri="{FF2B5EF4-FFF2-40B4-BE49-F238E27FC236}">
                  <a16:creationId xmlns:a16="http://schemas.microsoft.com/office/drawing/2014/main" id="{8062E110-001C-4780-A874-D6E8BA658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1661"/>
              <a:ext cx="544" cy="113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2230" name="Picture 6" descr="Volleyball">
              <a:extLst>
                <a:ext uri="{FF2B5EF4-FFF2-40B4-BE49-F238E27FC236}">
                  <a16:creationId xmlns:a16="http://schemas.microsoft.com/office/drawing/2014/main" id="{8A2A55B8-10B9-4E0C-ADD9-9D204BAE0789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9" y="1888"/>
              <a:ext cx="432" cy="7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251E70A-8D58-41DF-ADF0-5F018D29B2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¿Cómo pasar la pelota?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A0706D53-6BBA-4C73-BF89-00ADF42627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2133600"/>
            <a:ext cx="7773988" cy="3967163"/>
          </a:xfrm>
        </p:spPr>
        <p:txBody>
          <a:bodyPr/>
          <a:lstStyle/>
          <a:p>
            <a:r>
              <a:rPr lang="es-ES" altLang="en-US"/>
              <a:t>De manera que los alumnos puedan desarrollar </a:t>
            </a:r>
            <a:r>
              <a:rPr lang="es-ES" altLang="en-US" b="1">
                <a:solidFill>
                  <a:srgbClr val="FF9900"/>
                </a:solidFill>
              </a:rPr>
              <a:t>estrategias</a:t>
            </a:r>
            <a:r>
              <a:rPr lang="es-ES" altLang="en-US"/>
              <a:t> para tener el </a:t>
            </a:r>
            <a:r>
              <a:rPr lang="es-ES" altLang="en-US" b="1"/>
              <a:t>control</a:t>
            </a:r>
            <a:r>
              <a:rPr lang="es-ES" altLang="en-US"/>
              <a:t> de las reglas de juego:</a:t>
            </a:r>
          </a:p>
          <a:p>
            <a:pPr>
              <a:buFontTx/>
              <a:buNone/>
            </a:pPr>
            <a:endParaRPr lang="es-ES" altLang="en-US"/>
          </a:p>
          <a:p>
            <a:pPr lvl="1"/>
            <a:r>
              <a:rPr lang="es-ES" altLang="en-US"/>
              <a:t>Activar el input</a:t>
            </a:r>
          </a:p>
          <a:p>
            <a:pPr lvl="1"/>
            <a:r>
              <a:rPr lang="es-ES" altLang="en-US"/>
              <a:t>Dar opciones en la manera de trabajar</a:t>
            </a:r>
          </a:p>
          <a:p>
            <a:pPr lvl="1"/>
            <a:r>
              <a:rPr lang="es-ES" altLang="en-US"/>
              <a:t>Promover la reflexión</a:t>
            </a:r>
          </a:p>
        </p:txBody>
      </p:sp>
      <p:grpSp>
        <p:nvGrpSpPr>
          <p:cNvPr id="53252" name="Group 4">
            <a:extLst>
              <a:ext uri="{FF2B5EF4-FFF2-40B4-BE49-F238E27FC236}">
                <a16:creationId xmlns:a16="http://schemas.microsoft.com/office/drawing/2014/main" id="{414D4680-36D1-4529-8CD2-D5F61EFA6AB2}"/>
              </a:ext>
            </a:extLst>
          </p:cNvPr>
          <p:cNvGrpSpPr>
            <a:grpSpLocks/>
          </p:cNvGrpSpPr>
          <p:nvPr/>
        </p:nvGrpSpPr>
        <p:grpSpPr bwMode="auto">
          <a:xfrm>
            <a:off x="7956550" y="333375"/>
            <a:ext cx="863600" cy="1800225"/>
            <a:chOff x="2744" y="1661"/>
            <a:chExt cx="544" cy="1134"/>
          </a:xfrm>
        </p:grpSpPr>
        <p:sp>
          <p:nvSpPr>
            <p:cNvPr id="53253" name="Oval 5">
              <a:extLst>
                <a:ext uri="{FF2B5EF4-FFF2-40B4-BE49-F238E27FC236}">
                  <a16:creationId xmlns:a16="http://schemas.microsoft.com/office/drawing/2014/main" id="{059588B0-D5A7-49F1-80FD-E51E9FE2A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1661"/>
              <a:ext cx="544" cy="113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3254" name="Picture 6" descr="Volleyball">
              <a:extLst>
                <a:ext uri="{FF2B5EF4-FFF2-40B4-BE49-F238E27FC236}">
                  <a16:creationId xmlns:a16="http://schemas.microsoft.com/office/drawing/2014/main" id="{B79A08BE-97E2-49A2-90D4-98D5454E96F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9" y="1888"/>
              <a:ext cx="432" cy="7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2A9D5E0F-EAF9-4619-A860-131598CF6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7772400" cy="1143000"/>
          </a:xfrm>
        </p:spPr>
        <p:txBody>
          <a:bodyPr/>
          <a:lstStyle/>
          <a:p>
            <a:r>
              <a:rPr lang="es-ES" altLang="en-US"/>
              <a:t>¿Qué hacer con la pelota?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7C9EA7F8-7335-4A10-9A93-F41A044263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7777163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sz="2800"/>
              <a:t>Las </a:t>
            </a:r>
            <a:r>
              <a:rPr lang="es-ES" altLang="en-US" sz="2800" b="1"/>
              <a:t>TIC</a:t>
            </a:r>
            <a:r>
              <a:rPr lang="es-ES" altLang="en-US" sz="2800"/>
              <a:t> les ayudan a: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Proponer textos para trabajarlos en clase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Buscar información significativa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Realizar tareas auténticas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Trabajar por su cuenta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Producir y publicar textos (orales y escritos)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Colaborar con otros alumnos en proyectos a distancia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Compartir conocimientos con otros aprendientes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Practicar la L2/LE en los “nuevos” medios</a:t>
            </a:r>
          </a:p>
          <a:p>
            <a:pPr lvl="1">
              <a:lnSpc>
                <a:spcPct val="90000"/>
              </a:lnSpc>
            </a:pPr>
            <a:r>
              <a:rPr lang="es-ES" altLang="en-US" sz="2400"/>
              <a:t>Etc.</a:t>
            </a:r>
          </a:p>
        </p:txBody>
      </p:sp>
      <p:grpSp>
        <p:nvGrpSpPr>
          <p:cNvPr id="54276" name="Group 4">
            <a:extLst>
              <a:ext uri="{FF2B5EF4-FFF2-40B4-BE49-F238E27FC236}">
                <a16:creationId xmlns:a16="http://schemas.microsoft.com/office/drawing/2014/main" id="{35CB2B91-BE84-484D-8FEF-E7A468108FF1}"/>
              </a:ext>
            </a:extLst>
          </p:cNvPr>
          <p:cNvGrpSpPr>
            <a:grpSpLocks/>
          </p:cNvGrpSpPr>
          <p:nvPr/>
        </p:nvGrpSpPr>
        <p:grpSpPr bwMode="auto">
          <a:xfrm>
            <a:off x="7956550" y="333375"/>
            <a:ext cx="863600" cy="1800225"/>
            <a:chOff x="2744" y="1661"/>
            <a:chExt cx="544" cy="1134"/>
          </a:xfrm>
        </p:grpSpPr>
        <p:sp>
          <p:nvSpPr>
            <p:cNvPr id="54277" name="Oval 5">
              <a:extLst>
                <a:ext uri="{FF2B5EF4-FFF2-40B4-BE49-F238E27FC236}">
                  <a16:creationId xmlns:a16="http://schemas.microsoft.com/office/drawing/2014/main" id="{0A674D10-9F05-4B67-A259-E01DF1EBF3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1661"/>
              <a:ext cx="544" cy="113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4278" name="Picture 6" descr="Volleyball">
              <a:extLst>
                <a:ext uri="{FF2B5EF4-FFF2-40B4-BE49-F238E27FC236}">
                  <a16:creationId xmlns:a16="http://schemas.microsoft.com/office/drawing/2014/main" id="{C861D297-778E-4823-A78B-0D0E04808E6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9" y="1888"/>
              <a:ext cx="432" cy="7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47D63ED-C383-410D-8408-0ED49A36EC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26988"/>
            <a:ext cx="7772400" cy="1143001"/>
          </a:xfrm>
        </p:spPr>
        <p:txBody>
          <a:bodyPr/>
          <a:lstStyle/>
          <a:p>
            <a:r>
              <a:rPr lang="es-ES" altLang="en-US"/>
              <a:t>Pasar la pelota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2C9033CB-E777-4C0A-BE95-08CEF0409C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0363" y="1268413"/>
            <a:ext cx="8315325" cy="5113337"/>
          </a:xfrm>
        </p:spPr>
        <p:txBody>
          <a:bodyPr/>
          <a:lstStyle/>
          <a:p>
            <a:r>
              <a:rPr lang="es-ES" altLang="en-US" sz="2800"/>
              <a:t>Con las TIC los alumnos pueden </a:t>
            </a:r>
            <a:r>
              <a:rPr lang="es-ES" altLang="en-US" sz="2800" b="1"/>
              <a:t>asumir </a:t>
            </a:r>
            <a:r>
              <a:rPr lang="es-ES" altLang="en-US" sz="3600" b="1"/>
              <a:t>+</a:t>
            </a:r>
            <a:r>
              <a:rPr lang="es-ES" altLang="en-US" sz="2800" b="1"/>
              <a:t> responsabilidad</a:t>
            </a:r>
            <a:r>
              <a:rPr lang="es-ES" altLang="en-US" sz="2800"/>
              <a:t> en </a:t>
            </a:r>
            <a:r>
              <a:rPr lang="es-ES" altLang="en-US" sz="2800" b="1"/>
              <a:t>su aprendizaje </a:t>
            </a:r>
            <a:r>
              <a:rPr lang="es-ES" altLang="en-US" sz="2000" b="1">
                <a:solidFill>
                  <a:schemeClr val="folHlink"/>
                </a:solidFill>
              </a:rPr>
              <a:t>(</a:t>
            </a:r>
            <a:r>
              <a:rPr lang="es-ES" altLang="en-US" sz="2000">
                <a:solidFill>
                  <a:schemeClr val="folHlink"/>
                </a:solidFill>
              </a:rPr>
              <a:t>qué estudiar, qué herramientas usar, cuándo, …)</a:t>
            </a:r>
            <a:r>
              <a:rPr lang="es-ES" altLang="en-US" sz="2800">
                <a:solidFill>
                  <a:schemeClr val="folHlink"/>
                </a:solidFill>
              </a:rPr>
              <a:t> </a:t>
            </a:r>
          </a:p>
          <a:p>
            <a:pPr>
              <a:buFontTx/>
              <a:buNone/>
            </a:pPr>
            <a:r>
              <a:rPr lang="es-ES" altLang="en-US" sz="2800"/>
              <a:t>El “nuevo rol” del alumno:</a:t>
            </a:r>
          </a:p>
          <a:p>
            <a:r>
              <a:rPr lang="es-ES" altLang="en-US" sz="2800">
                <a:solidFill>
                  <a:srgbClr val="FF9900"/>
                </a:solidFill>
              </a:rPr>
              <a:t>Activo</a:t>
            </a:r>
            <a:r>
              <a:rPr lang="es-ES" altLang="en-US" sz="2800"/>
              <a:t>: tomar decisiones, planificar su aprendizaje y autoevaluarse</a:t>
            </a:r>
          </a:p>
          <a:p>
            <a:r>
              <a:rPr lang="es-ES" altLang="en-US" sz="2800">
                <a:solidFill>
                  <a:srgbClr val="FF9900"/>
                </a:solidFill>
              </a:rPr>
              <a:t>Constructivo</a:t>
            </a:r>
            <a:r>
              <a:rPr lang="es-ES" altLang="en-US" sz="2800"/>
              <a:t>: recibir retroalimentación que genere reflexión </a:t>
            </a:r>
          </a:p>
          <a:p>
            <a:r>
              <a:rPr lang="es-ES" altLang="en-US" sz="2800">
                <a:solidFill>
                  <a:srgbClr val="FF9900"/>
                </a:solidFill>
              </a:rPr>
              <a:t>Cooperativo</a:t>
            </a:r>
            <a:r>
              <a:rPr lang="es-ES" altLang="en-US" sz="2800"/>
              <a:t>: observar, modelar y explotar las contribuciones que hacen otros aprendientes.</a:t>
            </a:r>
          </a:p>
          <a:p>
            <a:endParaRPr lang="es-ES" altLang="en-US" sz="2800">
              <a:solidFill>
                <a:schemeClr val="folHlink"/>
              </a:solidFill>
            </a:endParaRPr>
          </a:p>
        </p:txBody>
      </p:sp>
      <p:grpSp>
        <p:nvGrpSpPr>
          <p:cNvPr id="51204" name="Group 4">
            <a:extLst>
              <a:ext uri="{FF2B5EF4-FFF2-40B4-BE49-F238E27FC236}">
                <a16:creationId xmlns:a16="http://schemas.microsoft.com/office/drawing/2014/main" id="{4E7F9BBD-121A-417D-8B11-D2EB31DF443B}"/>
              </a:ext>
            </a:extLst>
          </p:cNvPr>
          <p:cNvGrpSpPr>
            <a:grpSpLocks/>
          </p:cNvGrpSpPr>
          <p:nvPr/>
        </p:nvGrpSpPr>
        <p:grpSpPr bwMode="auto">
          <a:xfrm>
            <a:off x="7885113" y="2636838"/>
            <a:ext cx="863600" cy="1800225"/>
            <a:chOff x="2744" y="1661"/>
            <a:chExt cx="544" cy="1134"/>
          </a:xfrm>
        </p:grpSpPr>
        <p:sp>
          <p:nvSpPr>
            <p:cNvPr id="51205" name="Oval 5">
              <a:extLst>
                <a:ext uri="{FF2B5EF4-FFF2-40B4-BE49-F238E27FC236}">
                  <a16:creationId xmlns:a16="http://schemas.microsoft.com/office/drawing/2014/main" id="{11BC676F-4DDB-4C3C-8F76-95167EE45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1661"/>
              <a:ext cx="544" cy="113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1206" name="Picture 6" descr="Volleyball">
              <a:extLst>
                <a:ext uri="{FF2B5EF4-FFF2-40B4-BE49-F238E27FC236}">
                  <a16:creationId xmlns:a16="http://schemas.microsoft.com/office/drawing/2014/main" id="{72D63137-FFAF-4430-AE79-841115365CA1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9" y="1888"/>
              <a:ext cx="432" cy="7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7A83FF1-7C9E-462B-A1E3-F264EB14F5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n-US" sz="3200" b="1"/>
              <a:t>Las TIC en el aula presencial de ELE</a:t>
            </a:r>
            <a:br>
              <a:rPr lang="es-ES_tradnl" altLang="en-US" sz="4000" b="1"/>
            </a:br>
            <a:r>
              <a:rPr lang="es-ES_tradnl" altLang="en-US" b="1"/>
              <a:t>¿POR QUÉ?</a:t>
            </a:r>
            <a:endParaRPr lang="es-ES_tradnl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0505B82-26B7-445D-98EA-9829D8EDCC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n-US" sz="2800" b="1"/>
              <a:t>Están ahí</a:t>
            </a:r>
          </a:p>
          <a:p>
            <a:pPr>
              <a:lnSpc>
                <a:spcPct val="90000"/>
              </a:lnSpc>
            </a:pPr>
            <a:r>
              <a:rPr lang="es-ES_tradnl" altLang="en-US" sz="2800" b="1"/>
              <a:t>Los alumnos adolescentes y jóvenes las usan a diario</a:t>
            </a:r>
          </a:p>
          <a:p>
            <a:pPr>
              <a:lnSpc>
                <a:spcPct val="90000"/>
              </a:lnSpc>
            </a:pPr>
            <a:r>
              <a:rPr lang="es-ES_tradnl" altLang="en-US" sz="2800" b="1"/>
              <a:t>…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_tradnl" altLang="en-US" sz="2800" b="1"/>
              <a:t>PERO…</a:t>
            </a:r>
          </a:p>
          <a:p>
            <a:pPr>
              <a:lnSpc>
                <a:spcPct val="90000"/>
              </a:lnSpc>
            </a:pPr>
            <a:r>
              <a:rPr lang="es-ES_tradnl" altLang="en-US" sz="2800" b="1"/>
              <a:t>QUIZÁ NO CONVIENE</a:t>
            </a:r>
          </a:p>
          <a:p>
            <a:pPr lvl="1">
              <a:lnSpc>
                <a:spcPct val="90000"/>
              </a:lnSpc>
            </a:pPr>
            <a:r>
              <a:rPr lang="es-ES_tradnl" altLang="en-US" sz="2400" b="1"/>
              <a:t>P/ej. </a:t>
            </a:r>
            <a:r>
              <a:rPr lang="es-ES_tradnl" altLang="en-US" sz="2000" b="1"/>
              <a:t>Alumnos adultos que acaban la jornada laboral cansados de ordenador</a:t>
            </a:r>
            <a:endParaRPr lang="es-ES_tradnl" altLang="en-US" sz="2400" b="1"/>
          </a:p>
          <a:p>
            <a:pPr lvl="1">
              <a:lnSpc>
                <a:spcPct val="90000"/>
              </a:lnSpc>
              <a:buFontTx/>
              <a:buNone/>
            </a:pPr>
            <a:r>
              <a:rPr lang="es-ES_tradnl" altLang="en-US" sz="2400" b="1"/>
              <a:t>¡Siempre negociar! (</a:t>
            </a:r>
            <a:r>
              <a:rPr lang="es-ES_tradnl" altLang="en-US" sz="2400" b="1">
                <a:hlinkClick r:id="rId2"/>
              </a:rPr>
              <a:t>caso real</a:t>
            </a:r>
            <a:r>
              <a:rPr lang="es-ES_tradnl" altLang="en-US" sz="2400" b="1"/>
              <a:t>)</a:t>
            </a:r>
          </a:p>
          <a:p>
            <a:pPr>
              <a:lnSpc>
                <a:spcPct val="90000"/>
              </a:lnSpc>
            </a:pPr>
            <a:r>
              <a:rPr lang="es-ES_tradnl" altLang="en-US" sz="2800" b="1"/>
              <a:t>QUIZÁ NO SE PUEDE</a:t>
            </a:r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68E27E56-642B-4187-B1AC-1FB72E3687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019800"/>
            <a:ext cx="35052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bldLvl="2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2C8636E8-D20D-4166-ACA9-910399E1D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609600"/>
            <a:ext cx="7772400" cy="1143000"/>
          </a:xfrm>
        </p:spPr>
        <p:txBody>
          <a:bodyPr/>
          <a:lstStyle/>
          <a:p>
            <a:r>
              <a:rPr lang="es-ES" altLang="en-US"/>
              <a:t>Os hemos pasado la pelota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2BFC47A-BCE9-4B02-BA61-C1BA1AEEE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2052638"/>
            <a:ext cx="7773988" cy="4400550"/>
          </a:xfrm>
        </p:spPr>
        <p:txBody>
          <a:bodyPr/>
          <a:lstStyle/>
          <a:p>
            <a:r>
              <a:rPr lang="es-ES" altLang="en-US"/>
              <a:t>La bitácora de la mesa redonda ha sido una MANERA de pasar la pelota…</a:t>
            </a:r>
          </a:p>
          <a:p>
            <a:pPr>
              <a:buFontTx/>
              <a:buNone/>
            </a:pPr>
            <a:endParaRPr lang="es-ES" altLang="en-US"/>
          </a:p>
          <a:p>
            <a:r>
              <a:rPr lang="es-ES" altLang="en-US"/>
              <a:t>…y ahora al final de la mesa será el momento de decidir si vale la pena continuar jugando, quién quiere jugar, cómo queremos jugar, en dónde, etc. </a:t>
            </a:r>
          </a:p>
        </p:txBody>
      </p:sp>
      <p:grpSp>
        <p:nvGrpSpPr>
          <p:cNvPr id="55300" name="Group 4">
            <a:extLst>
              <a:ext uri="{FF2B5EF4-FFF2-40B4-BE49-F238E27FC236}">
                <a16:creationId xmlns:a16="http://schemas.microsoft.com/office/drawing/2014/main" id="{16C199ED-387D-40C3-B7F5-466ADA2BB47F}"/>
              </a:ext>
            </a:extLst>
          </p:cNvPr>
          <p:cNvGrpSpPr>
            <a:grpSpLocks/>
          </p:cNvGrpSpPr>
          <p:nvPr/>
        </p:nvGrpSpPr>
        <p:grpSpPr bwMode="auto">
          <a:xfrm>
            <a:off x="7956550" y="333375"/>
            <a:ext cx="863600" cy="1800225"/>
            <a:chOff x="2744" y="1661"/>
            <a:chExt cx="544" cy="1134"/>
          </a:xfrm>
        </p:grpSpPr>
        <p:sp>
          <p:nvSpPr>
            <p:cNvPr id="55301" name="Oval 5">
              <a:extLst>
                <a:ext uri="{FF2B5EF4-FFF2-40B4-BE49-F238E27FC236}">
                  <a16:creationId xmlns:a16="http://schemas.microsoft.com/office/drawing/2014/main" id="{43F92989-B414-4236-AA8E-999049B98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1661"/>
              <a:ext cx="544" cy="113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5302" name="Picture 6" descr="Volleyball">
              <a:extLst>
                <a:ext uri="{FF2B5EF4-FFF2-40B4-BE49-F238E27FC236}">
                  <a16:creationId xmlns:a16="http://schemas.microsoft.com/office/drawing/2014/main" id="{E24461A3-909E-48F0-B24B-BE25F9B8BAB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9" y="1888"/>
              <a:ext cx="432" cy="7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6044951F-08D5-43D2-812A-57F930232A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848600" cy="121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altLang="en-US" sz="3600" b="1"/>
              <a:t>“No puedo</a:t>
            </a:r>
            <a:r>
              <a:rPr lang="es-ES_tradnl" altLang="en-US" sz="3600"/>
              <a:t> aprovechar los recursos que ofrece Internet para la enseñanza del ELE porque…” </a:t>
            </a:r>
            <a:endParaRPr lang="es-ES_tradnl" altLang="en-US" sz="4000"/>
          </a:p>
        </p:txBody>
      </p:sp>
      <p:graphicFrame>
        <p:nvGraphicFramePr>
          <p:cNvPr id="9219" name="Object 1027">
            <a:extLst>
              <a:ext uri="{FF2B5EF4-FFF2-40B4-BE49-F238E27FC236}">
                <a16:creationId xmlns:a16="http://schemas.microsoft.com/office/drawing/2014/main" id="{63DD1C63-143C-44E4-B2B0-1017208482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908050"/>
          <a:ext cx="9144000" cy="559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Hoja de cálculo" r:id="rId3" imgW="9239402" imgH="5724449" progId="Excel.Sheet.8">
                  <p:embed/>
                </p:oleObj>
              </mc:Choice>
              <mc:Fallback>
                <p:oleObj name="Hoja de cálculo" r:id="rId3" imgW="9239402" imgH="5724449" progId="Excel.Sheet.8">
                  <p:embed/>
                  <p:pic>
                    <p:nvPicPr>
                      <p:cNvPr id="9219" name="Object 1027">
                        <a:extLst>
                          <a:ext uri="{FF2B5EF4-FFF2-40B4-BE49-F238E27FC236}">
                            <a16:creationId xmlns:a16="http://schemas.microsoft.com/office/drawing/2014/main" id="{63DD1C63-143C-44E4-B2B0-1017208482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08050"/>
                        <a:ext cx="9144000" cy="559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Oval 1029">
            <a:extLst>
              <a:ext uri="{FF2B5EF4-FFF2-40B4-BE49-F238E27FC236}">
                <a16:creationId xmlns:a16="http://schemas.microsoft.com/office/drawing/2014/main" id="{D6CC6AE5-05B6-4378-B0F3-4132933A9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648200"/>
            <a:ext cx="609600" cy="457200"/>
          </a:xfrm>
          <a:prstGeom prst="ellipse">
            <a:avLst/>
          </a:prstGeom>
          <a:noFill/>
          <a:ln w="57150" cmpd="thinThick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Text Box 1030">
            <a:extLst>
              <a:ext uri="{FF2B5EF4-FFF2-40B4-BE49-F238E27FC236}">
                <a16:creationId xmlns:a16="http://schemas.microsoft.com/office/drawing/2014/main" id="{0C35F268-2121-4C34-A6E7-B3B19FA9F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15088"/>
            <a:ext cx="909002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altLang="en-US" sz="2100">
                <a:solidFill>
                  <a:schemeClr val="folHlink"/>
                </a:solidFill>
              </a:rPr>
              <a:t>Datos del estudio (en curso): </a:t>
            </a:r>
            <a:r>
              <a:rPr lang="es-ES_tradnl" altLang="en-US" sz="2100">
                <a:solidFill>
                  <a:schemeClr val="folHlink"/>
                </a:solidFill>
                <a:hlinkClick r:id="rId5"/>
              </a:rPr>
              <a:t>AICLU’05</a:t>
            </a:r>
            <a:r>
              <a:rPr lang="es-ES_tradnl" altLang="en-US" sz="2100">
                <a:solidFill>
                  <a:schemeClr val="folHlink"/>
                </a:solidFill>
              </a:rPr>
              <a:t> y en el </a:t>
            </a:r>
            <a:r>
              <a:rPr lang="es-ES_tradnl" altLang="en-US" sz="2100">
                <a:solidFill>
                  <a:schemeClr val="folHlink"/>
                </a:solidFill>
                <a:hlinkClick r:id="rId6"/>
              </a:rPr>
              <a:t>blog de estas mesa redonda</a:t>
            </a:r>
            <a:endParaRPr lang="es-ES_tradnl" altLang="en-US" sz="210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6C2EA2-717E-1343-A7D3-A178043D1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21DC4E-E030-484F-B1AF-A333FBF68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7353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3AEDE88-5E0C-4B47-9E96-20F1D7D94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s-ES_tradnl" altLang="en-US" sz="3200"/>
              <a:t>Las TIC en el aula presencial de ELE</a:t>
            </a:r>
            <a:r>
              <a:rPr lang="es-ES_tradnl" altLang="en-US"/>
              <a:t> </a:t>
            </a:r>
            <a:r>
              <a:rPr lang="es-ES_tradnl" altLang="en-US" b="1"/>
              <a:t>¿PARA QUIÉN?</a:t>
            </a:r>
            <a:endParaRPr lang="es-ES_tradnl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9EC6F9E-6645-4441-8C4E-AF48D3A10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763000" cy="4876800"/>
          </a:xfrm>
        </p:spPr>
        <p:txBody>
          <a:bodyPr/>
          <a:lstStyle/>
          <a:p>
            <a:r>
              <a:rPr lang="es-ES_tradnl" altLang="en-US" sz="2800" b="1"/>
              <a:t>PARA LOS ALUMNOS</a:t>
            </a:r>
          </a:p>
          <a:p>
            <a:pPr lvl="1"/>
            <a:r>
              <a:rPr lang="es-ES_tradnl" altLang="en-US" sz="2400" b="1"/>
              <a:t>En la clase</a:t>
            </a:r>
          </a:p>
          <a:p>
            <a:pPr lvl="1"/>
            <a:r>
              <a:rPr lang="es-ES_tradnl" altLang="en-US" sz="2400" b="1"/>
              <a:t>Como complemento de las clases</a:t>
            </a:r>
          </a:p>
          <a:p>
            <a:pPr lvl="1"/>
            <a:r>
              <a:rPr lang="es-ES_tradnl" altLang="en-US" sz="2400" b="1"/>
              <a:t>Para reflexionar sobre el aprendizaje (</a:t>
            </a:r>
            <a:r>
              <a:rPr lang="es-ES_tradnl" altLang="en-US" sz="2400" b="1" i="1"/>
              <a:t>portfolio</a:t>
            </a:r>
            <a:r>
              <a:rPr lang="es-ES_tradnl" altLang="en-US" sz="2400" b="1"/>
              <a:t>)</a:t>
            </a:r>
          </a:p>
          <a:p>
            <a:pPr lvl="1"/>
            <a:r>
              <a:rPr lang="es-ES_tradnl" altLang="en-US" sz="2400" b="1"/>
              <a:t>…  </a:t>
            </a:r>
          </a:p>
          <a:p>
            <a:r>
              <a:rPr lang="es-ES_tradnl" altLang="en-US" sz="2800" b="1"/>
              <a:t>PARA LOS PROFESORES</a:t>
            </a:r>
          </a:p>
          <a:p>
            <a:pPr lvl="1"/>
            <a:r>
              <a:rPr lang="es-ES_tradnl" altLang="en-US" sz="2400" b="1"/>
              <a:t>Para innovar en las clases</a:t>
            </a:r>
          </a:p>
          <a:p>
            <a:pPr lvl="1"/>
            <a:r>
              <a:rPr lang="es-ES_tradnl" altLang="en-US" sz="2400" b="1"/>
              <a:t>Para recibir formación</a:t>
            </a:r>
          </a:p>
          <a:p>
            <a:pPr lvl="1"/>
            <a:r>
              <a:rPr lang="es-ES_tradnl" altLang="en-US" sz="2400" b="1"/>
              <a:t>Para reflexionar sobre la enseñanza (</a:t>
            </a:r>
            <a:r>
              <a:rPr lang="es-ES_tradnl" altLang="en-US" sz="2400" b="1" i="1"/>
              <a:t>porfolio</a:t>
            </a:r>
            <a:r>
              <a:rPr lang="es-ES_tradnl" altLang="en-US" sz="2400" b="1"/>
              <a:t>)</a:t>
            </a:r>
          </a:p>
          <a:p>
            <a:pPr lvl="1"/>
            <a:r>
              <a:rPr lang="es-ES_tradnl" altLang="en-US" sz="2400" b="1"/>
              <a:t>… (Las TIC para la autoformación continua)</a:t>
            </a:r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21D0BF7F-A6FB-4106-B3A7-EB2DA273C3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209800"/>
            <a:ext cx="30480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D7D0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EAD454-DB3A-43C1-A179-14EDFE08F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s-ES_tradnl" altLang="en-US" sz="3200"/>
              <a:t>Las TIC en el aula presencial de ELE</a:t>
            </a:r>
            <a:r>
              <a:rPr lang="es-ES_tradnl" altLang="en-US"/>
              <a:t> </a:t>
            </a:r>
            <a:r>
              <a:rPr lang="es-ES_tradnl" altLang="en-US" b="1"/>
              <a:t>¿PARA QUÉ?</a:t>
            </a:r>
            <a:endParaRPr lang="es-ES_tradnl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7F4C420-80FE-41B4-8DF2-502C856E3B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447800"/>
            <a:ext cx="3733800" cy="1219200"/>
          </a:xfrm>
        </p:spPr>
        <p:txBody>
          <a:bodyPr/>
          <a:lstStyle/>
          <a:p>
            <a:pPr marL="207963" indent="-207963"/>
            <a:r>
              <a:rPr lang="es-ES_tradnl" altLang="en-US" sz="2800"/>
              <a:t>repasar gramática y vocabulario (</a:t>
            </a:r>
            <a:r>
              <a:rPr lang="es-ES_tradnl" altLang="en-US" sz="2800" i="1">
                <a:effectLst>
                  <a:outerShdw blurRad="38100" dist="38100" dir="2700000" algn="tl">
                    <a:srgbClr val="000000"/>
                  </a:outerShdw>
                </a:effectLst>
              </a:rPr>
              <a:t>drill</a:t>
            </a:r>
            <a:r>
              <a:rPr lang="es-ES_tradnl" altLang="en-US" sz="2800"/>
              <a:t>)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31F8A40B-F372-41C2-B8AC-90EA587C4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524000"/>
            <a:ext cx="3200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00025" indent="-200025"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s-ES_tradnl" altLang="en-US" sz="2800">
                <a:solidFill>
                  <a:srgbClr val="FF9900"/>
                </a:solidFill>
              </a:rPr>
              <a:t>Ej. corrección automática</a:t>
            </a:r>
          </a:p>
        </p:txBody>
      </p:sp>
      <p:sp>
        <p:nvSpPr>
          <p:cNvPr id="6149" name="Line 5">
            <a:extLst>
              <a:ext uri="{FF2B5EF4-FFF2-40B4-BE49-F238E27FC236}">
                <a16:creationId xmlns:a16="http://schemas.microsoft.com/office/drawing/2014/main" id="{1F0E7731-441A-4A1C-A29C-E517760BC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6477000"/>
            <a:ext cx="18288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895E01ED-0AD4-4AD1-AD73-9C2D960823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9638" y="1752600"/>
            <a:ext cx="9144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CB61C1EB-F288-4F11-B835-91E0ED80AE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9638" y="3200400"/>
            <a:ext cx="9144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id="{3CFC8875-577B-464B-8310-312EF2B94E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9638" y="3962400"/>
            <a:ext cx="9144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8B158CDC-E408-43DA-8F8C-7158C5EA299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9638" y="4953000"/>
            <a:ext cx="9144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816D4E78-51F1-4365-B32B-75FBA2F28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743200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00025" indent="-200025"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479425"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s-ES_tradnl" altLang="en-US" sz="2800">
                <a:solidFill>
                  <a:schemeClr val="bg1"/>
                </a:solidFill>
              </a:rPr>
              <a:t> trabajar la </a:t>
            </a:r>
            <a:r>
              <a:rPr lang="es-ES_tradnl" altLang="en-US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compr. auditiva</a:t>
            </a:r>
            <a:endParaRPr lang="es-ES_tradnl" altLang="en-US">
              <a:solidFill>
                <a:schemeClr val="bg1"/>
              </a:solidFill>
            </a:endParaRPr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6AF1CBBF-3754-4ABF-B93C-33B2E143A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633788"/>
            <a:ext cx="43164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s-ES_tradnl" altLang="en-US" sz="2800">
                <a:solidFill>
                  <a:schemeClr val="bg1"/>
                </a:solidFill>
              </a:rPr>
              <a:t> trabajar la </a:t>
            </a:r>
            <a:r>
              <a:rPr lang="es-ES_tradnl" altLang="en-US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expr. escrita</a:t>
            </a:r>
            <a:endParaRPr lang="es-ES_tradnl" altLang="en-US">
              <a:solidFill>
                <a:schemeClr val="bg1"/>
              </a:solidFill>
            </a:endParaRPr>
          </a:p>
        </p:txBody>
      </p:sp>
      <p:sp>
        <p:nvSpPr>
          <p:cNvPr id="6157" name="Text Box 13">
            <a:extLst>
              <a:ext uri="{FF2B5EF4-FFF2-40B4-BE49-F238E27FC236}">
                <a16:creationId xmlns:a16="http://schemas.microsoft.com/office/drawing/2014/main" id="{61232DA5-17CF-4B65-A77E-1CBEBFDFC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624388"/>
            <a:ext cx="4654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00025" indent="-200025"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s-ES_tradnl" altLang="en-US" sz="2800">
                <a:solidFill>
                  <a:schemeClr val="bg1"/>
                </a:solidFill>
              </a:rPr>
              <a:t> trabajar la </a:t>
            </a:r>
            <a:r>
              <a:rPr lang="es-ES_tradnl" altLang="en-US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lecto-escritura</a:t>
            </a:r>
            <a:endParaRPr lang="es-ES_tradnl" altLang="en-US">
              <a:solidFill>
                <a:schemeClr val="bg1"/>
              </a:solidFill>
            </a:endParaRP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905F2E3F-D151-487B-AA85-A019DA49E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102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00025" indent="-200025"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s-ES_tradnl" altLang="en-US" sz="2800">
                <a:solidFill>
                  <a:schemeClr val="bg1"/>
                </a:solidFill>
              </a:rPr>
              <a:t> trabajar la </a:t>
            </a:r>
            <a:r>
              <a:rPr lang="es-ES_tradnl" altLang="en-US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comp. intercultural</a:t>
            </a:r>
            <a:endParaRPr lang="es-ES_tradnl" altLang="en-US">
              <a:solidFill>
                <a:schemeClr val="bg1"/>
              </a:solidFill>
            </a:endParaRPr>
          </a:p>
        </p:txBody>
      </p:sp>
      <p:sp>
        <p:nvSpPr>
          <p:cNvPr id="6159" name="Text Box 15">
            <a:extLst>
              <a:ext uri="{FF2B5EF4-FFF2-40B4-BE49-F238E27FC236}">
                <a16:creationId xmlns:a16="http://schemas.microsoft.com/office/drawing/2014/main" id="{B7254624-4D79-4ECF-8586-588A45114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871788"/>
            <a:ext cx="2673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_tradnl" altLang="en-US" sz="2800">
                <a:solidFill>
                  <a:srgbClr val="FF9900"/>
                </a:solidFill>
              </a:rPr>
              <a:t> radio en línea</a:t>
            </a:r>
          </a:p>
        </p:txBody>
      </p:sp>
      <p:sp>
        <p:nvSpPr>
          <p:cNvPr id="6160" name="Text Box 16">
            <a:extLst>
              <a:ext uri="{FF2B5EF4-FFF2-40B4-BE49-F238E27FC236}">
                <a16:creationId xmlns:a16="http://schemas.microsoft.com/office/drawing/2014/main" id="{56235597-740F-43D1-87DD-016289092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871913"/>
            <a:ext cx="3276600" cy="735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s-ES_tradnl" altLang="en-US" sz="2800">
                <a:solidFill>
                  <a:srgbClr val="FF9900"/>
                </a:solidFill>
              </a:rPr>
              <a:t> publicación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ES_tradnl" altLang="en-US" sz="2300">
                <a:solidFill>
                  <a:srgbClr val="FF9900"/>
                </a:solidFill>
              </a:rPr>
              <a:t>(editores web, blogs…)</a:t>
            </a:r>
            <a:endParaRPr lang="es-ES_tradnl" altLang="en-US">
              <a:solidFill>
                <a:srgbClr val="FF9900"/>
              </a:solidFill>
            </a:endParaRPr>
          </a:p>
        </p:txBody>
      </p:sp>
      <p:sp>
        <p:nvSpPr>
          <p:cNvPr id="6161" name="Text Box 17">
            <a:extLst>
              <a:ext uri="{FF2B5EF4-FFF2-40B4-BE49-F238E27FC236}">
                <a16:creationId xmlns:a16="http://schemas.microsoft.com/office/drawing/2014/main" id="{4D67F1D3-054E-4732-9B3F-D2A7D49C5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4729163"/>
            <a:ext cx="336867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_tradnl" altLang="en-US" sz="2800">
                <a:solidFill>
                  <a:srgbClr val="FF9900"/>
                </a:solidFill>
              </a:rPr>
              <a:t> CMO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s-ES_tradnl" altLang="en-US" sz="2300">
                <a:solidFill>
                  <a:srgbClr val="FF9900"/>
                </a:solidFill>
              </a:rPr>
              <a:t>(correo, foros, chats…)</a:t>
            </a:r>
          </a:p>
        </p:txBody>
      </p:sp>
      <p:sp>
        <p:nvSpPr>
          <p:cNvPr id="6162" name="Text Box 18">
            <a:extLst>
              <a:ext uri="{FF2B5EF4-FFF2-40B4-BE49-F238E27FC236}">
                <a16:creationId xmlns:a16="http://schemas.microsoft.com/office/drawing/2014/main" id="{71730413-637E-4779-B152-81513072F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5629275"/>
            <a:ext cx="2049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s-ES_tradnl" altLang="en-US" sz="2800" i="1">
                <a:solidFill>
                  <a:srgbClr val="FF9900"/>
                </a:solidFill>
              </a:rPr>
              <a:t> Webquest</a:t>
            </a:r>
            <a:endParaRPr lang="es-ES_tradnl" altLang="en-US" sz="2800">
              <a:solidFill>
                <a:srgbClr val="FF9900"/>
              </a:solidFill>
            </a:endParaRPr>
          </a:p>
        </p:txBody>
      </p:sp>
      <p:sp>
        <p:nvSpPr>
          <p:cNvPr id="6163" name="Line 19">
            <a:extLst>
              <a:ext uri="{FF2B5EF4-FFF2-40B4-BE49-F238E27FC236}">
                <a16:creationId xmlns:a16="http://schemas.microsoft.com/office/drawing/2014/main" id="{C1969DB7-3713-40F1-A5B8-725C26E48D05}"/>
              </a:ext>
            </a:extLst>
          </p:cNvPr>
          <p:cNvSpPr>
            <a:spLocks noChangeShapeType="1"/>
          </p:cNvSpPr>
          <p:nvPr/>
        </p:nvSpPr>
        <p:spPr bwMode="auto">
          <a:xfrm rot="-23662712">
            <a:off x="3890963" y="5011738"/>
            <a:ext cx="1641475" cy="573087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Line 20">
            <a:extLst>
              <a:ext uri="{FF2B5EF4-FFF2-40B4-BE49-F238E27FC236}">
                <a16:creationId xmlns:a16="http://schemas.microsoft.com/office/drawing/2014/main" id="{3B7B3C6F-757D-46F1-8D32-F9DC1CD294DF}"/>
              </a:ext>
            </a:extLst>
          </p:cNvPr>
          <p:cNvSpPr>
            <a:spLocks noChangeShapeType="1"/>
          </p:cNvSpPr>
          <p:nvPr/>
        </p:nvSpPr>
        <p:spPr bwMode="auto">
          <a:xfrm rot="1940479" flipV="1">
            <a:off x="4637088" y="5437188"/>
            <a:ext cx="1271587" cy="63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8" grpId="0" autoUpdateAnimBg="0"/>
      <p:bldP spid="6155" grpId="0" autoUpdateAnimBg="0"/>
      <p:bldP spid="6156" grpId="0" autoUpdateAnimBg="0"/>
      <p:bldP spid="6157" grpId="0" autoUpdateAnimBg="0"/>
      <p:bldP spid="6158" grpId="0" autoUpdateAnimBg="0"/>
      <p:bldP spid="6159" grpId="0" autoUpdateAnimBg="0"/>
      <p:bldP spid="6160" grpId="0" autoUpdateAnimBg="0"/>
      <p:bldP spid="6161" grpId="0" autoUpdateAnimBg="0"/>
      <p:bldP spid="616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C16C307-94D7-464D-83DF-BB43CAE6C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s-ES_tradnl" altLang="en-US" sz="3200"/>
              <a:t>Las TIC en el aula presencial de ELE</a:t>
            </a:r>
            <a:r>
              <a:rPr lang="es-ES_tradnl" altLang="en-US"/>
              <a:t> </a:t>
            </a:r>
            <a:r>
              <a:rPr lang="es-ES_tradnl" altLang="en-US" b="1"/>
              <a:t>¿QUÉ?</a:t>
            </a:r>
            <a:endParaRPr lang="es-ES_tradnl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B25A065-8516-4517-987D-9342A85513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534400" cy="4114800"/>
          </a:xfrm>
        </p:spPr>
        <p:txBody>
          <a:bodyPr/>
          <a:lstStyle/>
          <a:p>
            <a:r>
              <a:rPr lang="es-ES_tradnl" altLang="en-US" sz="2800" i="1"/>
              <a:t>Webquest</a:t>
            </a:r>
            <a:r>
              <a:rPr lang="es-ES_tradnl" altLang="en-US" sz="2800"/>
              <a:t> (TI + tareas + edición)</a:t>
            </a:r>
          </a:p>
          <a:p>
            <a:r>
              <a:rPr lang="es-ES_tradnl" altLang="en-US" sz="2800"/>
              <a:t>Ej. de corrección automática </a:t>
            </a:r>
          </a:p>
          <a:p>
            <a:r>
              <a:rPr lang="es-ES_tradnl" altLang="en-US" sz="2800"/>
              <a:t>Planes de clase</a:t>
            </a:r>
          </a:p>
          <a:p>
            <a:r>
              <a:rPr lang="es-ES_tradnl" altLang="en-US" sz="2800"/>
              <a:t>CMO</a:t>
            </a:r>
          </a:p>
          <a:p>
            <a:r>
              <a:rPr lang="es-ES_tradnl" altLang="en-US" sz="2800"/>
              <a:t>…</a:t>
            </a:r>
            <a:r>
              <a:rPr lang="es-ES_tradnl" altLang="en-US" b="1"/>
              <a:t> </a:t>
            </a:r>
          </a:p>
          <a:p>
            <a:pPr>
              <a:buFontTx/>
              <a:buNone/>
            </a:pPr>
            <a:r>
              <a:rPr lang="es-ES_tradnl" altLang="en-US" b="1">
                <a:sym typeface="Symbol" panose="05050102010706020507" pitchFamily="18" charset="2"/>
              </a:rPr>
              <a:t></a:t>
            </a:r>
            <a:endParaRPr lang="es-ES_tradnl" altLang="en-US" b="1"/>
          </a:p>
          <a:p>
            <a:pPr>
              <a:buFontTx/>
              <a:buNone/>
            </a:pPr>
            <a:r>
              <a:rPr lang="es-ES_tradnl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Ventajas</a:t>
            </a:r>
            <a:r>
              <a:rPr lang="es-ES_tradnl" altLang="en-US" b="1"/>
              <a:t> y </a:t>
            </a:r>
            <a:r>
              <a:rPr lang="es-ES_tradnl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“peligros”</a:t>
            </a:r>
            <a:r>
              <a:rPr lang="es-ES_tradnl" altLang="en-US" b="1"/>
              <a:t> (o inconvenientes)</a:t>
            </a:r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3DB69772-8FCD-4CBB-A7DA-69DE3F41E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6096000"/>
            <a:ext cx="4724400" cy="228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</p:bldLst>
  </p:timing>
</p:sld>
</file>

<file path=ppt/theme/theme1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ción en blanco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anose="020B0603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anose="020B0603020202020204" pitchFamily="34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738</TotalTime>
  <Words>1548</Words>
  <Application>Microsoft Office PowerPoint</Application>
  <PresentationFormat>Presentación en pantalla (4:3)</PresentationFormat>
  <Paragraphs>268</Paragraphs>
  <Slides>40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Presentación en blanco</vt:lpstr>
      <vt:lpstr>XIV Encuentro Práctico de Profesores ELE Barcelona 2005 </vt:lpstr>
      <vt:lpstr>El reto de las nuevas tecnologías de la información y la comunicación: cómo integrarlas en ELE</vt:lpstr>
      <vt:lpstr>Integrar las TIC en la práctica docente presencial</vt:lpstr>
      <vt:lpstr>Las TIC en el aula presencial de ELE ¿POR QUÉ?</vt:lpstr>
      <vt:lpstr>“No puedo aprovechar los recursos que ofrece Internet para la enseñanza del ELE porque…” </vt:lpstr>
      <vt:lpstr>Presentación de PowerPoint</vt:lpstr>
      <vt:lpstr>Las TIC en el aula presencial de ELE ¿PARA QUIÉN?</vt:lpstr>
      <vt:lpstr>Las TIC en el aula presencial de ELE ¿PARA QUÉ?</vt:lpstr>
      <vt:lpstr>Las TIC en el aula presencial de ELE ¿QUÉ?</vt:lpstr>
      <vt:lpstr>La Web como fuente de información Webquest (TI + tareas)</vt:lpstr>
      <vt:lpstr>La Web como batería de ejercicios para realizar en el ordenador</vt:lpstr>
      <vt:lpstr>Internet como  archivo de sugerencias didácticas (planes de clase)</vt:lpstr>
      <vt:lpstr>Internet como herramienta para la comunicación entre personas</vt:lpstr>
      <vt:lpstr>Las TIC en el aula presencial de ELE ¿POR DÓNDE EMPEZAR?</vt:lpstr>
      <vt:lpstr>“No sé aprovechar los recursos que ofrece Internet para la enseñanza del ELE porque…” </vt:lpstr>
      <vt:lpstr>Conclusiones, reflexiones, debate…</vt:lpstr>
      <vt:lpstr>Aprender idiomas a distancia a través de Internet</vt:lpstr>
      <vt:lpstr>Aprender idiomas a distancia a través de Internet</vt:lpstr>
      <vt:lpstr>1. ¿Qué problemas pueden surgir cuando se realiza un curso a distancia?</vt:lpstr>
      <vt:lpstr>Material</vt:lpstr>
      <vt:lpstr>Tecnología</vt:lpstr>
      <vt:lpstr>Estudiantes</vt:lpstr>
      <vt:lpstr>Tutores</vt:lpstr>
      <vt:lpstr>2. Factores importantes para el éxito del aprendizaje de idiomas</vt:lpstr>
      <vt:lpstr>Estudiante - Material</vt:lpstr>
      <vt:lpstr>3. Ventajas del aprendizaje a distancia a través de Internet</vt:lpstr>
      <vt:lpstr>Conclusión</vt:lpstr>
      <vt:lpstr>PROFESORES DE ELE Y TIC O UNA RELACIÓN DE AMOR ODIO </vt:lpstr>
      <vt:lpstr>Presentación de PowerPoint</vt:lpstr>
      <vt:lpstr>Presentación de PowerPoint</vt:lpstr>
      <vt:lpstr>Presentación de PowerPoint</vt:lpstr>
      <vt:lpstr>Presentación de PowerPoint</vt:lpstr>
      <vt:lpstr>1º Formación   2º Información</vt:lpstr>
      <vt:lpstr>Presentación de PowerPoint</vt:lpstr>
      <vt:lpstr>Los alumnos y las TIC:  pasar la pelota  en el aprendizaje de ELE</vt:lpstr>
      <vt:lpstr>¿Por qué pasar la pelota?</vt:lpstr>
      <vt:lpstr>¿Cómo pasar la pelota?</vt:lpstr>
      <vt:lpstr>¿Qué hacer con la pelota?</vt:lpstr>
      <vt:lpstr>Pasar la pelota</vt:lpstr>
      <vt:lpstr>Os hemos pasado la pelota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Integrar las TIC en la práctica docente presencial</dc:title>
  <dc:creator>. .</dc:creator>
  <cp:lastModifiedBy>_</cp:lastModifiedBy>
  <cp:revision>90</cp:revision>
  <dcterms:created xsi:type="dcterms:W3CDTF">2005-12-13T08:25:35Z</dcterms:created>
  <dcterms:modified xsi:type="dcterms:W3CDTF">2018-08-26T00:17:49Z</dcterms:modified>
</cp:coreProperties>
</file>