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3837" autoAdjust="0"/>
  </p:normalViewPr>
  <p:slideViewPr>
    <p:cSldViewPr snapToGrid="0">
      <p:cViewPr>
        <p:scale>
          <a:sx n="63" d="100"/>
          <a:sy n="63" d="100"/>
        </p:scale>
        <p:origin x="97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8/31/2018</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‹Nº›</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8/31/2018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8/31/2018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8/31/2018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8/31/2018</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‹Nº›</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8/31/2018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8/31/2018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8/31/2018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8/31/2018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8/31/2018</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‹Nº›</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8/31/2018</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8/31/2018</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‹Nº›</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hipertexto.info/documentos/glosario.htm#Orige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hipertexto.info/documentos/glosario.htm#Origen"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D7531553-2C51-4D5B-A25C-8B24B45BB1B5}"/>
              </a:ext>
            </a:extLst>
          </p:cNvPr>
          <p:cNvSpPr>
            <a:spLocks noGrp="1"/>
          </p:cNvSpPr>
          <p:nvPr>
            <p:ph type="ctrTitle"/>
          </p:nvPr>
        </p:nvSpPr>
        <p:spPr/>
        <p:txBody>
          <a:bodyPr/>
          <a:lstStyle/>
          <a:p>
            <a:r>
              <a:rPr lang="es-PA" dirty="0"/>
              <a:t> TERMINOS TECNOLOGICOS</a:t>
            </a:r>
          </a:p>
        </p:txBody>
      </p:sp>
      <p:sp>
        <p:nvSpPr>
          <p:cNvPr id="5" name="Subtítulo 4">
            <a:extLst>
              <a:ext uri="{FF2B5EF4-FFF2-40B4-BE49-F238E27FC236}">
                <a16:creationId xmlns:a16="http://schemas.microsoft.com/office/drawing/2014/main" id="{F70F6B2B-7506-4617-9FE7-6AC288F0C78A}"/>
              </a:ext>
            </a:extLst>
          </p:cNvPr>
          <p:cNvSpPr>
            <a:spLocks noGrp="1"/>
          </p:cNvSpPr>
          <p:nvPr>
            <p:ph type="subTitle" idx="1"/>
          </p:nvPr>
        </p:nvSpPr>
        <p:spPr/>
        <p:txBody>
          <a:bodyPr/>
          <a:lstStyle/>
          <a:p>
            <a:r>
              <a:rPr lang="es-PA" dirty="0"/>
              <a:t>GLOSARIO</a:t>
            </a:r>
          </a:p>
          <a:p>
            <a:endParaRPr lang="es-PA" dirty="0"/>
          </a:p>
        </p:txBody>
      </p:sp>
    </p:spTree>
    <p:extLst>
      <p:ext uri="{BB962C8B-B14F-4D97-AF65-F5344CB8AC3E}">
        <p14:creationId xmlns:p14="http://schemas.microsoft.com/office/powerpoint/2010/main" val="1364271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0275FF-3E3A-48D4-AA21-D27F20378930}"/>
              </a:ext>
            </a:extLst>
          </p:cNvPr>
          <p:cNvSpPr>
            <a:spLocks noGrp="1"/>
          </p:cNvSpPr>
          <p:nvPr>
            <p:ph type="title"/>
          </p:nvPr>
        </p:nvSpPr>
        <p:spPr/>
        <p:txBody>
          <a:bodyPr/>
          <a:lstStyle/>
          <a:p>
            <a:r>
              <a:rPr lang="es-PA" dirty="0"/>
              <a:t>DEFINICION</a:t>
            </a:r>
          </a:p>
        </p:txBody>
      </p:sp>
      <p:sp>
        <p:nvSpPr>
          <p:cNvPr id="3" name="Marcador de contenido 2">
            <a:extLst>
              <a:ext uri="{FF2B5EF4-FFF2-40B4-BE49-F238E27FC236}">
                <a16:creationId xmlns:a16="http://schemas.microsoft.com/office/drawing/2014/main" id="{26129607-36B5-4997-A7FE-2ECB3249E3F6}"/>
              </a:ext>
            </a:extLst>
          </p:cNvPr>
          <p:cNvSpPr>
            <a:spLocks noGrp="1"/>
          </p:cNvSpPr>
          <p:nvPr>
            <p:ph idx="1"/>
          </p:nvPr>
        </p:nvSpPr>
        <p:spPr/>
        <p:txBody>
          <a:bodyPr>
            <a:normAutofit/>
          </a:bodyPr>
          <a:lstStyle/>
          <a:p>
            <a:pPr marL="457200" lvl="1" indent="0">
              <a:buNone/>
            </a:pPr>
            <a:r>
              <a:rPr lang="es-PA" sz="2400" b="1" u="sng" dirty="0">
                <a:latin typeface="Arial Black" panose="020B0A04020102020204" pitchFamily="34" charset="0"/>
              </a:rPr>
              <a:t>La definición de un glosario:  </a:t>
            </a:r>
            <a:r>
              <a:rPr lang="es-PA" sz="2400" dirty="0">
                <a:latin typeface="Arial Black" panose="020B0A04020102020204" pitchFamily="34" charset="0"/>
              </a:rPr>
              <a:t>Catalogo alfabetizado de las palabras y expresiones de uno oh varios  textos , junto a su significado.</a:t>
            </a:r>
          </a:p>
          <a:p>
            <a:pPr marL="457200" lvl="1" indent="0">
              <a:buNone/>
            </a:pPr>
            <a:r>
              <a:rPr lang="es-PA" sz="2400" b="1" u="sng" dirty="0">
                <a:latin typeface="Arial Black" panose="020B0A04020102020204" pitchFamily="34" charset="0"/>
              </a:rPr>
              <a:t>Su utilidad:  </a:t>
            </a:r>
            <a:r>
              <a:rPr lang="es-PA" sz="2400" dirty="0">
                <a:latin typeface="Arial Black" panose="020B0A04020102020204" pitchFamily="34" charset="0"/>
              </a:rPr>
              <a:t>Son términos y conceptos que pueden resultar desconocidos para los alumnos y proporciona conocimiento .</a:t>
            </a:r>
          </a:p>
        </p:txBody>
      </p:sp>
    </p:spTree>
    <p:extLst>
      <p:ext uri="{BB962C8B-B14F-4D97-AF65-F5344CB8AC3E}">
        <p14:creationId xmlns:p14="http://schemas.microsoft.com/office/powerpoint/2010/main" val="3714983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8540E3-07D1-4202-8438-5FB7CC1FCDBC}"/>
              </a:ext>
            </a:extLst>
          </p:cNvPr>
          <p:cNvSpPr>
            <a:spLocks noGrp="1"/>
          </p:cNvSpPr>
          <p:nvPr>
            <p:ph type="title"/>
          </p:nvPr>
        </p:nvSpPr>
        <p:spPr/>
        <p:txBody>
          <a:bodyPr/>
          <a:lstStyle/>
          <a:p>
            <a:r>
              <a:rPr lang="es-PA" dirty="0"/>
              <a:t>TERMINOS </a:t>
            </a:r>
          </a:p>
        </p:txBody>
      </p:sp>
      <p:sp>
        <p:nvSpPr>
          <p:cNvPr id="14" name="Rectangle 7">
            <a:extLst>
              <a:ext uri="{FF2B5EF4-FFF2-40B4-BE49-F238E27FC236}">
                <a16:creationId xmlns:a16="http://schemas.microsoft.com/office/drawing/2014/main" id="{9E3CCBBB-0D8B-4F16-B9E3-B0AF16409CBA}"/>
              </a:ext>
            </a:extLst>
          </p:cNvPr>
          <p:cNvSpPr>
            <a:spLocks noChangeArrowheads="1"/>
          </p:cNvSpPr>
          <p:nvPr/>
        </p:nvSpPr>
        <p:spPr bwMode="auto">
          <a:xfrm>
            <a:off x="0" y="0"/>
            <a:ext cx="12192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PA" altLang="es-PA" sz="1800" b="1" i="0" u="none" strike="noStrike" cap="none" normalizeH="0" baseline="0">
                <a:ln>
                  <a:noFill/>
                </a:ln>
                <a:solidFill>
                  <a:srgbClr val="999933"/>
                </a:solidFill>
                <a:effectLst/>
                <a:latin typeface="Arial" panose="020B0604020202020204" pitchFamily="34" charset="0"/>
                <a:cs typeface="Arial" panose="020B0604020202020204" pitchFamily="34" charset="0"/>
                <a:hlinkClick r:id="rId2"/>
              </a:rPr>
              <a:t>[Volver]</a:t>
            </a:r>
            <a:endParaRPr kumimoji="0" lang="es-PA" altLang="es-PA" sz="1800" b="0" i="0" u="none" strike="noStrike" cap="none" normalizeH="0" baseline="0">
              <a:ln>
                <a:noFill/>
              </a:ln>
              <a:solidFill>
                <a:schemeClr val="tx1"/>
              </a:solidFill>
              <a:effectLst/>
              <a:latin typeface="Arial" panose="020B0604020202020204" pitchFamily="34" charset="0"/>
            </a:endParaRPr>
          </a:p>
        </p:txBody>
      </p:sp>
      <p:sp>
        <p:nvSpPr>
          <p:cNvPr id="15" name="Rectangle 8">
            <a:extLst>
              <a:ext uri="{FF2B5EF4-FFF2-40B4-BE49-F238E27FC236}">
                <a16:creationId xmlns:a16="http://schemas.microsoft.com/office/drawing/2014/main" id="{672348D6-99A2-4F8F-B238-BF1D0BC65286}"/>
              </a:ext>
            </a:extLst>
          </p:cNvPr>
          <p:cNvSpPr>
            <a:spLocks noChangeArrowheads="1"/>
          </p:cNvSpPr>
          <p:nvPr/>
        </p:nvSpPr>
        <p:spPr bwMode="auto">
          <a:xfrm>
            <a:off x="0" y="457200"/>
            <a:ext cx="1219200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PA"/>
          </a:p>
        </p:txBody>
      </p:sp>
      <p:sp>
        <p:nvSpPr>
          <p:cNvPr id="16" name="Rectangle 9">
            <a:extLst>
              <a:ext uri="{FF2B5EF4-FFF2-40B4-BE49-F238E27FC236}">
                <a16:creationId xmlns:a16="http://schemas.microsoft.com/office/drawing/2014/main" id="{E3C74722-201A-46AE-99E9-E0DE872261AD}"/>
              </a:ext>
            </a:extLst>
          </p:cNvPr>
          <p:cNvSpPr>
            <a:spLocks noChangeArrowheads="1"/>
          </p:cNvSpPr>
          <p:nvPr/>
        </p:nvSpPr>
        <p:spPr bwMode="auto">
          <a:xfrm>
            <a:off x="1146539" y="3439709"/>
            <a:ext cx="9898922"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es-PA" altLang="es-PA"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PA" altLang="es-PA" sz="1800" b="1" i="0" u="none" strike="noStrike" cap="none" normalizeH="0" baseline="0" dirty="0" err="1" bmk="">
                <a:ln>
                  <a:noFill/>
                </a:ln>
                <a:solidFill>
                  <a:srgbClr val="000000"/>
                </a:solidFill>
                <a:effectLst/>
                <a:latin typeface="Arial" panose="020B0604020202020204" pitchFamily="34" charset="0"/>
                <a:cs typeface="Arial" panose="020B0604020202020204" pitchFamily="34" charset="0"/>
              </a:rPr>
              <a:t>Ba</a:t>
            </a:r>
            <a:r>
              <a:rPr kumimoji="0" lang="es-PA" altLang="es-PA" sz="1800" b="1"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nner</a:t>
            </a:r>
            <a:r>
              <a:rPr kumimoji="0" lang="es-PA" altLang="es-PA" sz="1800" b="0" i="0" u="none" strike="noStrike" cap="none" normalizeH="0" baseline="0" dirty="0" err="1">
                <a:ln>
                  <a:noFill/>
                </a:ln>
                <a:solidFill>
                  <a:srgbClr val="000000"/>
                </a:solidFill>
                <a:effectLst/>
                <a:latin typeface="Arial" panose="020B0604020202020204" pitchFamily="34" charset="0"/>
                <a:cs typeface="Arial" panose="020B0604020202020204" pitchFamily="34" charset="0"/>
              </a:rPr>
              <a:t>imagen</a:t>
            </a:r>
            <a:r>
              <a:rPr kumimoji="0" lang="es-PA" altLang="es-PA"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 gráfico o texto utilizado con fines publicitarios que generalmente presenta un pequeño tamaño, aparece en una página web y habitualmente la enlaza con el sitio web del anunciante.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PA" altLang="es-PA" sz="1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PA" altLang="es-PA" sz="1800" b="1" i="0" u="none" strike="noStrike" cap="none" normalizeH="0" baseline="0" dirty="0">
                <a:ln>
                  <a:noFill/>
                </a:ln>
                <a:solidFill>
                  <a:srgbClr val="000000"/>
                </a:solidFill>
                <a:effectLst/>
                <a:latin typeface="Arial" panose="020B0604020202020204" pitchFamily="34" charset="0"/>
                <a:cs typeface="Arial" panose="020B0604020202020204" pitchFamily="34" charset="0"/>
              </a:rPr>
              <a:t>Base de datos: </a:t>
            </a:r>
            <a:r>
              <a:rPr kumimoji="0" lang="es-PA" altLang="es-PA" sz="1800" b="0" i="0" u="none" strike="noStrike" cap="none" normalizeH="0" baseline="0" dirty="0">
                <a:ln>
                  <a:noFill/>
                </a:ln>
                <a:solidFill>
                  <a:srgbClr val="000000"/>
                </a:solidFill>
                <a:effectLst/>
                <a:latin typeface="Arial" panose="020B0604020202020204" pitchFamily="34" charset="0"/>
                <a:cs typeface="Arial" panose="020B0604020202020204" pitchFamily="34" charset="0"/>
              </a:rPr>
              <a:t>formato estructurado para organizar y mantener informaciones que pueden ser fácilmente recuperadas.</a:t>
            </a:r>
            <a:endParaRPr kumimoji="0" lang="es-PA" altLang="es-PA" sz="1800" b="0" i="0" u="none" strike="noStrike" cap="none" normalizeH="0" baseline="0" dirty="0">
              <a:ln>
                <a:noFill/>
              </a:ln>
              <a:solidFill>
                <a:schemeClr val="tx1"/>
              </a:solidFill>
              <a:effectLst/>
              <a:latin typeface="Arial" panose="020B0604020202020204" pitchFamily="34" charset="0"/>
            </a:endParaRPr>
          </a:p>
        </p:txBody>
      </p:sp>
      <p:sp>
        <p:nvSpPr>
          <p:cNvPr id="19" name="Rectángulo 18">
            <a:extLst>
              <a:ext uri="{FF2B5EF4-FFF2-40B4-BE49-F238E27FC236}">
                <a16:creationId xmlns:a16="http://schemas.microsoft.com/office/drawing/2014/main" id="{0AC0745A-A8B5-4B3A-A3E7-3E4BB9338570}"/>
              </a:ext>
            </a:extLst>
          </p:cNvPr>
          <p:cNvSpPr/>
          <p:nvPr/>
        </p:nvSpPr>
        <p:spPr>
          <a:xfrm>
            <a:off x="1248138" y="1645980"/>
            <a:ext cx="10178323" cy="2585323"/>
          </a:xfrm>
          <a:prstGeom prst="rect">
            <a:avLst/>
          </a:prstGeom>
        </p:spPr>
        <p:txBody>
          <a:bodyPr wrap="square">
            <a:spAutoFit/>
          </a:bodyPr>
          <a:lstStyle/>
          <a:p>
            <a:pPr algn="just"/>
            <a:r>
              <a:rPr lang="es-MX" b="1" dirty="0">
                <a:solidFill>
                  <a:srgbClr val="000000"/>
                </a:solidFill>
                <a:latin typeface="Arial" panose="020B0604020202020204" pitchFamily="34" charset="0"/>
                <a:cs typeface="Arial" panose="020B0604020202020204" pitchFamily="34" charset="0"/>
              </a:rPr>
              <a:t>Avatar: </a:t>
            </a:r>
            <a:r>
              <a:rPr lang="es-MX" dirty="0">
                <a:solidFill>
                  <a:srgbClr val="000000"/>
                </a:solidFill>
                <a:latin typeface="Arial" panose="020B0604020202020204" pitchFamily="34" charset="0"/>
                <a:cs typeface="Arial" panose="020B0604020202020204" pitchFamily="34" charset="0"/>
              </a:rPr>
              <a:t>personalidad o identidad visual que se atribuyen algunos usuarios de Internet, ya sea en algún chat, juegos, etc. Un avatar es un facsímil gráfico que se puede utilizar en las habitaciones de discusión virtual o chat romos y que permite jugar un rol e interactuar con gente en línea. El término se hizo popular en la novela </a:t>
            </a:r>
            <a:r>
              <a:rPr lang="es-MX" i="1" dirty="0">
                <a:solidFill>
                  <a:srgbClr val="000000"/>
                </a:solidFill>
                <a:latin typeface="Arial" panose="020B0604020202020204" pitchFamily="34" charset="0"/>
                <a:cs typeface="Arial" panose="020B0604020202020204" pitchFamily="34" charset="0"/>
              </a:rPr>
              <a:t>Snow Crash</a:t>
            </a:r>
            <a:r>
              <a:rPr lang="es-MX" dirty="0">
                <a:solidFill>
                  <a:srgbClr val="000000"/>
                </a:solidFill>
                <a:latin typeface="Arial" panose="020B0604020202020204" pitchFamily="34" charset="0"/>
                <a:cs typeface="Arial" panose="020B0604020202020204" pitchFamily="34" charset="0"/>
              </a:rPr>
              <a:t> de Neal Stephenson.</a:t>
            </a:r>
          </a:p>
          <a:p>
            <a:pPr algn="just"/>
            <a:endParaRPr lang="es-MX" dirty="0">
              <a:solidFill>
                <a:srgbClr val="000000"/>
              </a:solidFill>
              <a:latin typeface="Arial" panose="020B0604020202020204" pitchFamily="34" charset="0"/>
              <a:cs typeface="Arial" panose="020B0604020202020204" pitchFamily="34" charset="0"/>
            </a:endParaRPr>
          </a:p>
          <a:p>
            <a:pPr algn="just"/>
            <a:r>
              <a:rPr lang="es-MX" b="1" dirty="0">
                <a:solidFill>
                  <a:srgbClr val="000000"/>
                </a:solidFill>
                <a:latin typeface="Arial" panose="020B0604020202020204" pitchFamily="34" charset="0"/>
                <a:cs typeface="Arial" panose="020B0604020202020204" pitchFamily="34" charset="0"/>
              </a:rPr>
              <a:t>Ayuda</a:t>
            </a:r>
            <a:r>
              <a:rPr lang="es-MX" dirty="0">
                <a:solidFill>
                  <a:srgbClr val="000000"/>
                </a:solidFill>
                <a:latin typeface="Arial" panose="020B0604020202020204" pitchFamily="34" charset="0"/>
                <a:cs typeface="Arial" panose="020B0604020202020204" pitchFamily="34" charset="0"/>
              </a:rPr>
              <a:t>: utilidad que suele acompañar a un programa y que ofrece asistencia al usuario en la navegación.</a:t>
            </a:r>
          </a:p>
          <a:p>
            <a:br>
              <a:rPr lang="es-MX" dirty="0">
                <a:latin typeface="Arial" panose="020B0604020202020204" pitchFamily="34" charset="0"/>
                <a:cs typeface="Arial" panose="020B0604020202020204" pitchFamily="34" charset="0"/>
              </a:rPr>
            </a:br>
            <a:endParaRPr lang="es-P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2121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D2D8BC44-DF03-48C6-8100-AC0EC30F02D7}"/>
              </a:ext>
            </a:extLst>
          </p:cNvPr>
          <p:cNvSpPr/>
          <p:nvPr/>
        </p:nvSpPr>
        <p:spPr>
          <a:xfrm>
            <a:off x="1445171" y="394692"/>
            <a:ext cx="9937531" cy="6463308"/>
          </a:xfrm>
          <a:prstGeom prst="rect">
            <a:avLst/>
          </a:prstGeom>
        </p:spPr>
        <p:txBody>
          <a:bodyPr wrap="square">
            <a:spAutoFit/>
          </a:bodyPr>
          <a:lstStyle/>
          <a:p>
            <a:pPr algn="just"/>
            <a:br>
              <a:rPr lang="es-MX" b="1" dirty="0">
                <a:solidFill>
                  <a:srgbClr val="000000"/>
                </a:solidFill>
                <a:latin typeface="Arial" panose="020B0604020202020204" pitchFamily="34" charset="0"/>
              </a:rPr>
            </a:br>
            <a:r>
              <a:rPr lang="es-MX" b="1" dirty="0">
                <a:solidFill>
                  <a:srgbClr val="000000"/>
                </a:solidFill>
                <a:latin typeface="Arial" panose="020B0604020202020204" pitchFamily="34" charset="0"/>
                <a:cs typeface="Arial" panose="020B0604020202020204" pitchFamily="34" charset="0"/>
              </a:rPr>
              <a:t>Escalabilidad</a:t>
            </a:r>
            <a:r>
              <a:rPr lang="es-MX" dirty="0">
                <a:solidFill>
                  <a:srgbClr val="000000"/>
                </a:solidFill>
                <a:latin typeface="Arial" panose="020B0604020202020204" pitchFamily="34" charset="0"/>
                <a:cs typeface="Arial" panose="020B0604020202020204" pitchFamily="34" charset="0"/>
              </a:rPr>
              <a:t>: es la capacidad de un sistema informático de adaptarse a un número de usuarios cada vez mayor, sin perder calidad en los servicios. En general, se podría definir como la capacidad del sistema informático de cambiar su tamaño o configuración para adaptarse a las circunstancias cambiantes. Por ejemplo, una empresa que establece una red de usuarios por Internet, no solamente quiere que su sistema informático tenga capacidad para acoger a los actuales clientes, sino también a los clientes que pueda tener en el futuro y, también, que pueda cambiar su configuración si es necesario.</a:t>
            </a:r>
          </a:p>
          <a:p>
            <a:pPr algn="just"/>
            <a:endParaRPr lang="es-MX" dirty="0">
              <a:solidFill>
                <a:srgbClr val="000000"/>
              </a:solidFill>
              <a:latin typeface="Arial" panose="020B0604020202020204" pitchFamily="34" charset="0"/>
              <a:cs typeface="Arial" panose="020B0604020202020204" pitchFamily="34" charset="0"/>
            </a:endParaRPr>
          </a:p>
          <a:p>
            <a:r>
              <a:rPr lang="es-MX" b="1" dirty="0">
                <a:solidFill>
                  <a:srgbClr val="000000"/>
                </a:solidFill>
                <a:latin typeface="Arial" panose="020B0604020202020204" pitchFamily="34" charset="0"/>
                <a:cs typeface="Arial" panose="020B0604020202020204" pitchFamily="34" charset="0"/>
              </a:rPr>
              <a:t>Ethernet:</a:t>
            </a:r>
            <a:r>
              <a:rPr lang="es-MX" dirty="0">
                <a:solidFill>
                  <a:srgbClr val="000000"/>
                </a:solidFill>
                <a:latin typeface="Arial" panose="020B0604020202020204" pitchFamily="34" charset="0"/>
                <a:cs typeface="Arial" panose="020B0604020202020204" pitchFamily="34" charset="0"/>
              </a:rPr>
              <a:t> tecnología de red para conectar ordenadores en una red local.</a:t>
            </a:r>
          </a:p>
          <a:p>
            <a:endParaRPr lang="es-MX" dirty="0">
              <a:solidFill>
                <a:srgbClr val="000000"/>
              </a:solidFill>
              <a:latin typeface="Arial" panose="020B0604020202020204" pitchFamily="34" charset="0"/>
              <a:cs typeface="Arial" panose="020B0604020202020204" pitchFamily="34" charset="0"/>
            </a:endParaRPr>
          </a:p>
          <a:p>
            <a:pPr algn="just"/>
            <a:r>
              <a:rPr lang="es-MX" b="1" dirty="0">
                <a:solidFill>
                  <a:srgbClr val="000000"/>
                </a:solidFill>
                <a:latin typeface="Arial" panose="020B0604020202020204" pitchFamily="34" charset="0"/>
                <a:cs typeface="Arial" panose="020B0604020202020204" pitchFamily="34" charset="0"/>
              </a:rPr>
              <a:t>Extensibilidad</a:t>
            </a:r>
            <a:r>
              <a:rPr lang="es-MX" dirty="0">
                <a:solidFill>
                  <a:srgbClr val="000000"/>
                </a:solidFill>
                <a:latin typeface="Arial" panose="020B0604020202020204" pitchFamily="34" charset="0"/>
                <a:cs typeface="Arial" panose="020B0604020202020204" pitchFamily="34" charset="0"/>
              </a:rPr>
              <a:t>: se suele usar en programación para definir la facultad de flexibilidad para el cambio que posee un programa para soportar nuevas funcionalidades cuando se produzcan cambios o se incorporen nuevos elementos, sin que se alteren los elementos o bases existentes (o alterando mínimamente los existentes). En un hipertexto es la cualidad que permite ir de lo secuencial a lo reticular, de la línea a la red con ramificaciones no jerárquicas ni lineales, sino asociativas y multilíneas horizontales.</a:t>
            </a:r>
          </a:p>
          <a:p>
            <a:pPr algn="just"/>
            <a:endParaRPr lang="es-MX" dirty="0">
              <a:solidFill>
                <a:srgbClr val="000000"/>
              </a:solidFill>
              <a:latin typeface="Arial" panose="020B0604020202020204" pitchFamily="34" charset="0"/>
              <a:cs typeface="Arial" panose="020B0604020202020204" pitchFamily="34" charset="0"/>
            </a:endParaRPr>
          </a:p>
          <a:p>
            <a:pPr algn="just"/>
            <a:r>
              <a:rPr lang="es-MX" b="1" dirty="0">
                <a:solidFill>
                  <a:srgbClr val="000000"/>
                </a:solidFill>
                <a:latin typeface="Arial" panose="020B0604020202020204" pitchFamily="34" charset="0"/>
                <a:cs typeface="Arial" panose="020B0604020202020204" pitchFamily="34" charset="0"/>
              </a:rPr>
              <a:t>Extranet</a:t>
            </a:r>
            <a:r>
              <a:rPr lang="es-MX" dirty="0">
                <a:solidFill>
                  <a:srgbClr val="000000"/>
                </a:solidFill>
                <a:latin typeface="Arial" panose="020B0604020202020204" pitchFamily="34" charset="0"/>
                <a:cs typeface="Arial" panose="020B0604020202020204" pitchFamily="34" charset="0"/>
              </a:rPr>
              <a:t>: Interconexión entre dos o más organizaciones a través de sistemas basados en la tecnología Internet. Web privada accesible externamente mediante claves de acceso.</a:t>
            </a:r>
          </a:p>
          <a:p>
            <a:pPr algn="r"/>
            <a:r>
              <a:rPr lang="es-MX" b="1" dirty="0">
                <a:solidFill>
                  <a:srgbClr val="999933"/>
                </a:solidFill>
                <a:latin typeface="Arial" panose="020B0604020202020204" pitchFamily="34" charset="0"/>
                <a:hlinkClick r:id="rId2"/>
              </a:rPr>
              <a:t>[Volver]</a:t>
            </a:r>
            <a:endParaRPr lang="es-MX" dirty="0">
              <a:solidFill>
                <a:srgbClr val="000000"/>
              </a:solidFill>
              <a:latin typeface="Arial" panose="020B0604020202020204" pitchFamily="34" charset="0"/>
            </a:endParaRPr>
          </a:p>
          <a:p>
            <a:br>
              <a:rPr lang="es-MX" dirty="0"/>
            </a:br>
            <a:endParaRPr lang="es-PA" dirty="0"/>
          </a:p>
        </p:txBody>
      </p:sp>
    </p:spTree>
    <p:extLst>
      <p:ext uri="{BB962C8B-B14F-4D97-AF65-F5344CB8AC3E}">
        <p14:creationId xmlns:p14="http://schemas.microsoft.com/office/powerpoint/2010/main" val="42681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0C772D49-BFD3-4FF3-8F45-7EAA0C7E3A99}"/>
              </a:ext>
            </a:extLst>
          </p:cNvPr>
          <p:cNvSpPr/>
          <p:nvPr/>
        </p:nvSpPr>
        <p:spPr>
          <a:xfrm>
            <a:off x="1378857" y="1314661"/>
            <a:ext cx="9643110" cy="1754326"/>
          </a:xfrm>
          <a:prstGeom prst="rect">
            <a:avLst/>
          </a:prstGeom>
        </p:spPr>
        <p:txBody>
          <a:bodyPr wrap="square">
            <a:spAutoFit/>
          </a:bodyPr>
          <a:lstStyle/>
          <a:p>
            <a:pPr algn="just"/>
            <a:r>
              <a:rPr lang="es-MX" b="1" dirty="0">
                <a:solidFill>
                  <a:srgbClr val="000000"/>
                </a:solidFill>
                <a:latin typeface="Arial" panose="020B0604020202020204" pitchFamily="34" charset="0"/>
              </a:rPr>
              <a:t>Herramientas de búsqueda: </a:t>
            </a:r>
            <a:r>
              <a:rPr lang="es-MX" dirty="0">
                <a:solidFill>
                  <a:srgbClr val="000000"/>
                </a:solidFill>
                <a:latin typeface="Arial" panose="020B0604020202020204" pitchFamily="34" charset="0"/>
              </a:rPr>
              <a:t>programas o aplicaciones que permiten a los usuarios definir criterios o palabras relacionadas con una información requerida y que ofrecen los resultados de forma automática.</a:t>
            </a:r>
          </a:p>
          <a:p>
            <a:pPr algn="just"/>
            <a:endParaRPr lang="es-MX" dirty="0">
              <a:solidFill>
                <a:srgbClr val="000000"/>
              </a:solidFill>
              <a:latin typeface="Arial" panose="020B0604020202020204" pitchFamily="34" charset="0"/>
            </a:endParaRPr>
          </a:p>
          <a:p>
            <a:pPr algn="just"/>
            <a:r>
              <a:rPr lang="es-MX" b="1" dirty="0">
                <a:solidFill>
                  <a:srgbClr val="000000"/>
                </a:solidFill>
                <a:latin typeface="Arial" panose="020B0604020202020204" pitchFamily="34" charset="0"/>
              </a:rPr>
              <a:t>Herramientas de navegación: </a:t>
            </a:r>
            <a:r>
              <a:rPr lang="es-MX" dirty="0">
                <a:solidFill>
                  <a:srgbClr val="000000"/>
                </a:solidFill>
                <a:latin typeface="Arial" panose="020B0604020202020204" pitchFamily="34" charset="0"/>
              </a:rPr>
              <a:t>programas o aplicaciones que ofrecen a los usuarios visitas guiadas y otras opciones para moverse, explorar y navegar por un hipertexto.</a:t>
            </a:r>
          </a:p>
        </p:txBody>
      </p:sp>
      <p:sp>
        <p:nvSpPr>
          <p:cNvPr id="3" name="Rectángulo 2">
            <a:extLst>
              <a:ext uri="{FF2B5EF4-FFF2-40B4-BE49-F238E27FC236}">
                <a16:creationId xmlns:a16="http://schemas.microsoft.com/office/drawing/2014/main" id="{E52CF76F-0F1F-4A4B-A95D-336F4DC585EC}"/>
              </a:ext>
            </a:extLst>
          </p:cNvPr>
          <p:cNvSpPr/>
          <p:nvPr/>
        </p:nvSpPr>
        <p:spPr>
          <a:xfrm>
            <a:off x="1378857" y="3227846"/>
            <a:ext cx="9538698" cy="1200329"/>
          </a:xfrm>
          <a:prstGeom prst="rect">
            <a:avLst/>
          </a:prstGeom>
        </p:spPr>
        <p:txBody>
          <a:bodyPr wrap="square">
            <a:spAutoFit/>
          </a:bodyPr>
          <a:lstStyle/>
          <a:p>
            <a:r>
              <a:rPr lang="es-MX" b="1" dirty="0">
                <a:solidFill>
                  <a:srgbClr val="000000"/>
                </a:solidFill>
                <a:latin typeface="Arial" panose="020B0604020202020204" pitchFamily="34" charset="0"/>
              </a:rPr>
              <a:t>Icono</a:t>
            </a:r>
            <a:r>
              <a:rPr lang="es-MX" dirty="0">
                <a:solidFill>
                  <a:srgbClr val="000000"/>
                </a:solidFill>
                <a:latin typeface="Arial" panose="020B0604020202020204" pitchFamily="34" charset="0"/>
              </a:rPr>
              <a:t>: pequeña imagen, normalmente un símbolo, utilizado para representar gráficamente un programa, un archivo o una función en la pantalla del ordenador, para facilitar su localización. (En los primeros años del desarrollo del hipertexto se denominaban botones a los iconos interactivos).</a:t>
            </a:r>
            <a:endParaRPr lang="es-PA" dirty="0"/>
          </a:p>
        </p:txBody>
      </p:sp>
      <p:sp>
        <p:nvSpPr>
          <p:cNvPr id="4" name="Rectángulo 3">
            <a:extLst>
              <a:ext uri="{FF2B5EF4-FFF2-40B4-BE49-F238E27FC236}">
                <a16:creationId xmlns:a16="http://schemas.microsoft.com/office/drawing/2014/main" id="{916389C5-8F88-40A2-BE4B-CDCFCE0DF71D}"/>
              </a:ext>
            </a:extLst>
          </p:cNvPr>
          <p:cNvSpPr/>
          <p:nvPr/>
        </p:nvSpPr>
        <p:spPr>
          <a:xfrm>
            <a:off x="1378857" y="4587034"/>
            <a:ext cx="9742533" cy="646331"/>
          </a:xfrm>
          <a:prstGeom prst="rect">
            <a:avLst/>
          </a:prstGeom>
        </p:spPr>
        <p:txBody>
          <a:bodyPr wrap="square">
            <a:spAutoFit/>
          </a:bodyPr>
          <a:lstStyle/>
          <a:p>
            <a:r>
              <a:rPr lang="es-MX" b="1" dirty="0">
                <a:solidFill>
                  <a:srgbClr val="000000"/>
                </a:solidFill>
                <a:latin typeface="Arial" panose="020B0604020202020204" pitchFamily="34" charset="0"/>
              </a:rPr>
              <a:t>Java: </a:t>
            </a:r>
            <a:r>
              <a:rPr lang="es-MX" dirty="0">
                <a:solidFill>
                  <a:srgbClr val="000000"/>
                </a:solidFill>
                <a:latin typeface="Arial" panose="020B0604020202020204" pitchFamily="34" charset="0"/>
              </a:rPr>
              <a:t>lenguaje de programación de alto nivel orientado a objetos, desarrollado por Sun Microsystems y que corre sobre diversas plataformas</a:t>
            </a:r>
            <a:endParaRPr lang="es-PA" dirty="0"/>
          </a:p>
        </p:txBody>
      </p:sp>
    </p:spTree>
    <p:extLst>
      <p:ext uri="{BB962C8B-B14F-4D97-AF65-F5344CB8AC3E}">
        <p14:creationId xmlns:p14="http://schemas.microsoft.com/office/powerpoint/2010/main" val="3507806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A46EC1D-7F5E-4E1E-92A7-37B20C868BA2}"/>
              </a:ext>
            </a:extLst>
          </p:cNvPr>
          <p:cNvSpPr/>
          <p:nvPr/>
        </p:nvSpPr>
        <p:spPr>
          <a:xfrm>
            <a:off x="1325880" y="929700"/>
            <a:ext cx="9982200" cy="2031325"/>
          </a:xfrm>
          <a:prstGeom prst="rect">
            <a:avLst/>
          </a:prstGeom>
        </p:spPr>
        <p:txBody>
          <a:bodyPr wrap="square">
            <a:spAutoFit/>
          </a:bodyPr>
          <a:lstStyle/>
          <a:p>
            <a:pPr algn="just"/>
            <a:r>
              <a:rPr lang="es-MX" b="1" dirty="0">
                <a:solidFill>
                  <a:srgbClr val="000000"/>
                </a:solidFill>
                <a:latin typeface="Arial" panose="020B0604020202020204" pitchFamily="34" charset="0"/>
                <a:cs typeface="Arial" panose="020B0604020202020204" pitchFamily="34" charset="0"/>
              </a:rPr>
              <a:t>LCD</a:t>
            </a:r>
            <a:r>
              <a:rPr lang="es-MX" dirty="0">
                <a:solidFill>
                  <a:srgbClr val="000000"/>
                </a:solidFill>
                <a:latin typeface="Arial" panose="020B0604020202020204" pitchFamily="34" charset="0"/>
                <a:cs typeface="Arial" panose="020B0604020202020204" pitchFamily="34" charset="0"/>
              </a:rPr>
              <a:t> </a:t>
            </a:r>
            <a:r>
              <a:rPr lang="es-MX" b="1" dirty="0">
                <a:solidFill>
                  <a:srgbClr val="000000"/>
                </a:solidFill>
                <a:latin typeface="Arial" panose="020B0604020202020204" pitchFamily="34" charset="0"/>
                <a:cs typeface="Arial" panose="020B0604020202020204" pitchFamily="34" charset="0"/>
              </a:rPr>
              <a:t>(</a:t>
            </a:r>
            <a:r>
              <a:rPr lang="es-MX" b="1" dirty="0" err="1">
                <a:solidFill>
                  <a:srgbClr val="000000"/>
                </a:solidFill>
                <a:latin typeface="Arial" panose="020B0604020202020204" pitchFamily="34" charset="0"/>
                <a:cs typeface="Arial" panose="020B0604020202020204" pitchFamily="34" charset="0"/>
              </a:rPr>
              <a:t>Liquid</a:t>
            </a:r>
            <a:r>
              <a:rPr lang="es-MX" b="1" dirty="0">
                <a:solidFill>
                  <a:srgbClr val="000000"/>
                </a:solidFill>
                <a:latin typeface="Arial" panose="020B0604020202020204" pitchFamily="34" charset="0"/>
                <a:cs typeface="Arial" panose="020B0604020202020204" pitchFamily="34" charset="0"/>
              </a:rPr>
              <a:t> </a:t>
            </a:r>
            <a:r>
              <a:rPr lang="es-MX" b="1" dirty="0" err="1">
                <a:solidFill>
                  <a:srgbClr val="000000"/>
                </a:solidFill>
                <a:latin typeface="Arial" panose="020B0604020202020204" pitchFamily="34" charset="0"/>
                <a:cs typeface="Arial" panose="020B0604020202020204" pitchFamily="34" charset="0"/>
              </a:rPr>
              <a:t>Crystal</a:t>
            </a:r>
            <a:r>
              <a:rPr lang="es-MX" b="1" dirty="0">
                <a:solidFill>
                  <a:srgbClr val="000000"/>
                </a:solidFill>
                <a:latin typeface="Arial" panose="020B0604020202020204" pitchFamily="34" charset="0"/>
                <a:cs typeface="Arial" panose="020B0604020202020204" pitchFamily="34" charset="0"/>
              </a:rPr>
              <a:t> Display)</a:t>
            </a:r>
            <a:r>
              <a:rPr lang="es-MX" dirty="0">
                <a:solidFill>
                  <a:srgbClr val="000000"/>
                </a:solidFill>
                <a:latin typeface="Arial" panose="020B0604020202020204" pitchFamily="34" charset="0"/>
                <a:cs typeface="Arial" panose="020B0604020202020204" pitchFamily="34" charset="0"/>
              </a:rPr>
              <a:t>: Monitor de Cristal Líquido. Los cristales líquidos se activan por campos eléctricos para producir la imagen del monitor.</a:t>
            </a:r>
          </a:p>
          <a:p>
            <a:pPr algn="just"/>
            <a:endParaRPr lang="es-MX" dirty="0">
              <a:solidFill>
                <a:srgbClr val="000000"/>
              </a:solidFill>
              <a:latin typeface="Arial" panose="020B0604020202020204" pitchFamily="34" charset="0"/>
              <a:cs typeface="Arial" panose="020B0604020202020204" pitchFamily="34" charset="0"/>
            </a:endParaRPr>
          </a:p>
          <a:p>
            <a:pPr algn="just"/>
            <a:r>
              <a:rPr lang="es-MX" b="1" dirty="0">
                <a:solidFill>
                  <a:srgbClr val="000000"/>
                </a:solidFill>
                <a:latin typeface="Arial" panose="020B0604020202020204" pitchFamily="34" charset="0"/>
                <a:cs typeface="Arial" panose="020B0604020202020204" pitchFamily="34" charset="0"/>
              </a:rPr>
              <a:t>Linux</a:t>
            </a:r>
            <a:r>
              <a:rPr lang="es-MX" dirty="0">
                <a:solidFill>
                  <a:srgbClr val="000000"/>
                </a:solidFill>
                <a:latin typeface="Arial" panose="020B0604020202020204" pitchFamily="34" charset="0"/>
                <a:cs typeface="Arial" panose="020B0604020202020204" pitchFamily="34" charset="0"/>
              </a:rPr>
              <a:t>: versión de libre distribución del sistema operativo UNIX que no tiene código propietario y se distribuye libremente bajo licencia pública GNU. El </a:t>
            </a:r>
            <a:r>
              <a:rPr lang="es-MX" dirty="0" err="1">
                <a:solidFill>
                  <a:srgbClr val="000000"/>
                </a:solidFill>
                <a:latin typeface="Arial" panose="020B0604020202020204" pitchFamily="34" charset="0"/>
                <a:cs typeface="Arial" panose="020B0604020202020204" pitchFamily="34" charset="0"/>
              </a:rPr>
              <a:t>kernel</a:t>
            </a:r>
            <a:r>
              <a:rPr lang="es-MX" dirty="0">
                <a:solidFill>
                  <a:srgbClr val="000000"/>
                </a:solidFill>
                <a:latin typeface="Arial" panose="020B0604020202020204" pitchFamily="34" charset="0"/>
                <a:cs typeface="Arial" panose="020B0604020202020204" pitchFamily="34" charset="0"/>
              </a:rPr>
              <a:t> fue escrito por </a:t>
            </a:r>
            <a:r>
              <a:rPr lang="es-MX" i="1" dirty="0">
                <a:solidFill>
                  <a:srgbClr val="000000"/>
                </a:solidFill>
                <a:latin typeface="Arial" panose="020B0604020202020204" pitchFamily="34" charset="0"/>
                <a:cs typeface="Arial" panose="020B0604020202020204" pitchFamily="34" charset="0"/>
              </a:rPr>
              <a:t>Linux Torvalds </a:t>
            </a:r>
            <a:r>
              <a:rPr lang="es-MX" dirty="0">
                <a:solidFill>
                  <a:srgbClr val="000000"/>
                </a:solidFill>
                <a:latin typeface="Arial" panose="020B0604020202020204" pitchFamily="34" charset="0"/>
                <a:cs typeface="Arial" panose="020B0604020202020204" pitchFamily="34" charset="0"/>
              </a:rPr>
              <a:t> y otros voluntarios de distintos lugares del mundo. Muchos de los programas que corren sobre Linux son de uso libre.</a:t>
            </a:r>
            <a:endParaRPr lang="es-MX" b="0" i="0" dirty="0">
              <a:solidFill>
                <a:srgbClr val="000000"/>
              </a:solidFill>
              <a:effectLst/>
              <a:latin typeface="Arial" panose="020B0604020202020204" pitchFamily="34" charset="0"/>
              <a:cs typeface="Arial" panose="020B0604020202020204" pitchFamily="34" charset="0"/>
            </a:endParaRPr>
          </a:p>
        </p:txBody>
      </p:sp>
      <p:sp>
        <p:nvSpPr>
          <p:cNvPr id="3" name="Rectángulo 2">
            <a:extLst>
              <a:ext uri="{FF2B5EF4-FFF2-40B4-BE49-F238E27FC236}">
                <a16:creationId xmlns:a16="http://schemas.microsoft.com/office/drawing/2014/main" id="{99155E30-8424-48EE-98CA-6393B508E565}"/>
              </a:ext>
            </a:extLst>
          </p:cNvPr>
          <p:cNvSpPr/>
          <p:nvPr/>
        </p:nvSpPr>
        <p:spPr>
          <a:xfrm>
            <a:off x="1325880" y="3162776"/>
            <a:ext cx="9982200" cy="2308324"/>
          </a:xfrm>
          <a:prstGeom prst="rect">
            <a:avLst/>
          </a:prstGeom>
        </p:spPr>
        <p:txBody>
          <a:bodyPr wrap="square">
            <a:spAutoFit/>
          </a:bodyPr>
          <a:lstStyle/>
          <a:p>
            <a:pPr algn="just"/>
            <a:r>
              <a:rPr lang="es-MX" b="1" dirty="0" err="1">
                <a:solidFill>
                  <a:srgbClr val="000000"/>
                </a:solidFill>
                <a:latin typeface="Arial" panose="020B0604020202020204" pitchFamily="34" charset="0"/>
              </a:rPr>
              <a:t>Moden</a:t>
            </a:r>
            <a:r>
              <a:rPr lang="es-MX" b="1" dirty="0">
                <a:solidFill>
                  <a:srgbClr val="000000"/>
                </a:solidFill>
                <a:latin typeface="Arial" panose="020B0604020202020204" pitchFamily="34" charset="0"/>
              </a:rPr>
              <a:t>:</a:t>
            </a:r>
            <a:r>
              <a:rPr lang="es-MX" dirty="0">
                <a:solidFill>
                  <a:srgbClr val="000000"/>
                </a:solidFill>
                <a:latin typeface="Arial" panose="020B0604020202020204" pitchFamily="34" charset="0"/>
              </a:rPr>
              <a:t> modulador/demodulador. Dispositivo que convierte señales digitales (binarias) desde un ordenador en señales analógicas para transmitirlas sobre la línea telefónica, y al revés.</a:t>
            </a:r>
          </a:p>
          <a:p>
            <a:pPr algn="just"/>
            <a:endParaRPr lang="es-MX" dirty="0">
              <a:solidFill>
                <a:srgbClr val="000000"/>
              </a:solidFill>
              <a:latin typeface="Arial" panose="020B0604020202020204" pitchFamily="34" charset="0"/>
            </a:endParaRPr>
          </a:p>
          <a:p>
            <a:pPr algn="just"/>
            <a:r>
              <a:rPr lang="es-MX" b="1" dirty="0">
                <a:solidFill>
                  <a:srgbClr val="000000"/>
                </a:solidFill>
                <a:latin typeface="Arial" panose="020B0604020202020204" pitchFamily="34" charset="0"/>
              </a:rPr>
              <a:t>MOSAIC: </a:t>
            </a:r>
            <a:r>
              <a:rPr lang="es-MX" dirty="0">
                <a:solidFill>
                  <a:srgbClr val="000000"/>
                </a:solidFill>
                <a:latin typeface="Arial" panose="020B0604020202020204" pitchFamily="34" charset="0"/>
              </a:rPr>
              <a:t>el primer navegador con interfaz gráfica para visualizar la </a:t>
            </a:r>
            <a:r>
              <a:rPr lang="es-MX" dirty="0" err="1">
                <a:solidFill>
                  <a:srgbClr val="000000"/>
                </a:solidFill>
                <a:latin typeface="Arial" panose="020B0604020202020204" pitchFamily="34" charset="0"/>
              </a:rPr>
              <a:t>World</a:t>
            </a:r>
            <a:r>
              <a:rPr lang="es-MX" dirty="0">
                <a:solidFill>
                  <a:srgbClr val="000000"/>
                </a:solidFill>
                <a:latin typeface="Arial" panose="020B0604020202020204" pitchFamily="34" charset="0"/>
              </a:rPr>
              <a:t> Wide Web desarrollado por Marc </a:t>
            </a:r>
            <a:r>
              <a:rPr lang="es-MX" dirty="0" err="1">
                <a:solidFill>
                  <a:srgbClr val="000000"/>
                </a:solidFill>
                <a:latin typeface="Arial" panose="020B0604020202020204" pitchFamily="34" charset="0"/>
              </a:rPr>
              <a:t>Andreesen</a:t>
            </a:r>
            <a:r>
              <a:rPr lang="es-MX" dirty="0">
                <a:solidFill>
                  <a:srgbClr val="000000"/>
                </a:solidFill>
                <a:latin typeface="Arial" panose="020B0604020202020204" pitchFamily="34" charset="0"/>
              </a:rPr>
              <a:t> en 1992. </a:t>
            </a:r>
          </a:p>
          <a:p>
            <a:pPr algn="just"/>
            <a:endParaRPr lang="es-MX" dirty="0">
              <a:solidFill>
                <a:srgbClr val="000000"/>
              </a:solidFill>
              <a:latin typeface="Arial" panose="020B0604020202020204" pitchFamily="34" charset="0"/>
            </a:endParaRPr>
          </a:p>
          <a:p>
            <a:pPr algn="just"/>
            <a:r>
              <a:rPr lang="es-MX" b="1" dirty="0">
                <a:solidFill>
                  <a:srgbClr val="000000"/>
                </a:solidFill>
                <a:latin typeface="Arial" panose="020B0604020202020204" pitchFamily="34" charset="0"/>
              </a:rPr>
              <a:t>Motor de búsqueda</a:t>
            </a:r>
            <a:r>
              <a:rPr lang="es-MX" dirty="0">
                <a:solidFill>
                  <a:srgbClr val="000000"/>
                </a:solidFill>
                <a:latin typeface="Arial" panose="020B0604020202020204" pitchFamily="34" charset="0"/>
              </a:rPr>
              <a:t>: tipo de buscador por contenido. También se emplea la expresión robot de búsqueda </a:t>
            </a:r>
            <a:endParaRPr lang="es-MX"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4007990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58630E54-D8FB-4E44-B85A-11A395BE0DA3}"/>
              </a:ext>
            </a:extLst>
          </p:cNvPr>
          <p:cNvSpPr/>
          <p:nvPr/>
        </p:nvSpPr>
        <p:spPr>
          <a:xfrm>
            <a:off x="1676400" y="1742719"/>
            <a:ext cx="9860280" cy="1477328"/>
          </a:xfrm>
          <a:prstGeom prst="rect">
            <a:avLst/>
          </a:prstGeom>
        </p:spPr>
        <p:txBody>
          <a:bodyPr wrap="square">
            <a:spAutoFit/>
          </a:bodyPr>
          <a:lstStyle/>
          <a:p>
            <a:r>
              <a:rPr lang="es-MX" b="1" dirty="0">
                <a:solidFill>
                  <a:srgbClr val="000000"/>
                </a:solidFill>
                <a:latin typeface="Arial" panose="020B0604020202020204" pitchFamily="34" charset="0"/>
              </a:rPr>
              <a:t>Navegación</a:t>
            </a:r>
            <a:r>
              <a:rPr lang="es-MX" dirty="0">
                <a:solidFill>
                  <a:srgbClr val="000000"/>
                </a:solidFill>
                <a:latin typeface="Arial" panose="020B0604020202020204" pitchFamily="34" charset="0"/>
              </a:rPr>
              <a:t>: Acción y efecto de leer, explorar, moverse y usar un hipertexto.</a:t>
            </a:r>
          </a:p>
          <a:p>
            <a:endParaRPr lang="es-MX" dirty="0">
              <a:solidFill>
                <a:srgbClr val="000000"/>
              </a:solidFill>
              <a:latin typeface="Arial" panose="020B0604020202020204" pitchFamily="34" charset="0"/>
            </a:endParaRPr>
          </a:p>
          <a:p>
            <a:pPr algn="just"/>
            <a:r>
              <a:rPr lang="es-MX" b="1" dirty="0">
                <a:solidFill>
                  <a:srgbClr val="000000"/>
                </a:solidFill>
                <a:latin typeface="Arial" panose="020B0604020202020204" pitchFamily="34" charset="0"/>
              </a:rPr>
              <a:t>Navegador (browser)</a:t>
            </a:r>
            <a:r>
              <a:rPr lang="es-MX" dirty="0">
                <a:solidFill>
                  <a:srgbClr val="000000"/>
                </a:solidFill>
                <a:latin typeface="Arial" panose="020B0604020202020204" pitchFamily="34" charset="0"/>
              </a:rPr>
              <a:t>: programa que permite leer, explorar y moverse por un hipertexto. Aplicación para visualizar todo tipo de información y navegar por el ciberespacio que cuenta con funcionalidades plenamente multimedia.</a:t>
            </a:r>
            <a:endParaRPr lang="es-MX" b="0" i="0" dirty="0">
              <a:solidFill>
                <a:srgbClr val="000000"/>
              </a:solidFill>
              <a:effectLst/>
              <a:latin typeface="Arial" panose="020B0604020202020204" pitchFamily="34" charset="0"/>
            </a:endParaRPr>
          </a:p>
        </p:txBody>
      </p:sp>
      <p:sp>
        <p:nvSpPr>
          <p:cNvPr id="3" name="Rectángulo 2">
            <a:extLst>
              <a:ext uri="{FF2B5EF4-FFF2-40B4-BE49-F238E27FC236}">
                <a16:creationId xmlns:a16="http://schemas.microsoft.com/office/drawing/2014/main" id="{534D4E4C-5AF4-41E3-96E1-83167EA90996}"/>
              </a:ext>
            </a:extLst>
          </p:cNvPr>
          <p:cNvSpPr/>
          <p:nvPr/>
        </p:nvSpPr>
        <p:spPr>
          <a:xfrm>
            <a:off x="1676400" y="3589379"/>
            <a:ext cx="9662160" cy="923330"/>
          </a:xfrm>
          <a:prstGeom prst="rect">
            <a:avLst/>
          </a:prstGeom>
        </p:spPr>
        <p:txBody>
          <a:bodyPr wrap="square">
            <a:spAutoFit/>
          </a:bodyPr>
          <a:lstStyle/>
          <a:p>
            <a:r>
              <a:rPr lang="es-MX" b="1" dirty="0" err="1">
                <a:solidFill>
                  <a:srgbClr val="000000"/>
                </a:solidFill>
                <a:latin typeface="Arial" panose="020B0604020202020204" pitchFamily="34" charset="0"/>
              </a:rPr>
              <a:t>Ontologìa</a:t>
            </a:r>
            <a:r>
              <a:rPr lang="es-MX" b="1" dirty="0">
                <a:solidFill>
                  <a:srgbClr val="000000"/>
                </a:solidFill>
                <a:latin typeface="Arial" panose="020B0604020202020204" pitchFamily="34" charset="0"/>
              </a:rPr>
              <a:t>: </a:t>
            </a:r>
            <a:r>
              <a:rPr lang="es-MX" dirty="0">
                <a:solidFill>
                  <a:srgbClr val="000000"/>
                </a:solidFill>
                <a:latin typeface="Arial" panose="020B0604020202020204" pitchFamily="34" charset="0"/>
              </a:rPr>
              <a:t>vocabulario formalizado de un dominio del conocimiento y que comprende tanto los conceptos como las propiedades que los relacionan y las reglas que rigen el funcionamiento del dominio</a:t>
            </a:r>
            <a:endParaRPr lang="es-PA" dirty="0"/>
          </a:p>
        </p:txBody>
      </p:sp>
    </p:spTree>
    <p:extLst>
      <p:ext uri="{BB962C8B-B14F-4D97-AF65-F5344CB8AC3E}">
        <p14:creationId xmlns:p14="http://schemas.microsoft.com/office/powerpoint/2010/main" val="3937807253"/>
      </p:ext>
    </p:extLst>
  </p:cSld>
  <p:clrMapOvr>
    <a:masterClrMapping/>
  </p:clrMapOvr>
</p:sld>
</file>

<file path=ppt/theme/theme1.xml><?xml version="1.0" encoding="utf-8"?>
<a:theme xmlns:a="http://schemas.openxmlformats.org/drawingml/2006/main" name="Distintivo">
  <a:themeElements>
    <a:clrScheme name="Badge">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docProps/app.xml><?xml version="1.0" encoding="utf-8"?>
<Properties xmlns="http://schemas.openxmlformats.org/officeDocument/2006/extended-properties" xmlns:vt="http://schemas.openxmlformats.org/officeDocument/2006/docPropsVTypes">
  <Template>TM10001106[[fn=Distintivo]]</Template>
  <TotalTime>64</TotalTime>
  <Words>153</Words>
  <Application>Microsoft Office PowerPoint</Application>
  <PresentationFormat>Panorámica</PresentationFormat>
  <Paragraphs>41</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Arial Black</vt:lpstr>
      <vt:lpstr>Gill Sans MT</vt:lpstr>
      <vt:lpstr>Impact</vt:lpstr>
      <vt:lpstr>Distintivo</vt:lpstr>
      <vt:lpstr> TERMINOS TECNOLOGICOS</vt:lpstr>
      <vt:lpstr>DEFINICION</vt:lpstr>
      <vt:lpstr>TERMINOS </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TERMINOS TECNOLOGICOS</dc:title>
  <dc:creator>Rocio</dc:creator>
  <cp:lastModifiedBy>Rocio </cp:lastModifiedBy>
  <cp:revision>8</cp:revision>
  <dcterms:created xsi:type="dcterms:W3CDTF">2018-08-31T17:59:19Z</dcterms:created>
  <dcterms:modified xsi:type="dcterms:W3CDTF">2018-08-31T19:03:48Z</dcterms:modified>
</cp:coreProperties>
</file>