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8463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4072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8959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1360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505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1026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1920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6493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1802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7029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2719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0F91B-33E5-4C69-9D6D-DD957862CC3A}" type="datetimeFigureOut">
              <a:rPr lang="es-PA" smtClean="0"/>
              <a:t>08/24/2018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4BE23-9931-4360-9DEB-E5462B31626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5799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ortar rectángulo de esquina diagonal 5"/>
          <p:cNvSpPr/>
          <p:nvPr/>
        </p:nvSpPr>
        <p:spPr>
          <a:xfrm>
            <a:off x="0" y="1338943"/>
            <a:ext cx="10951029" cy="3766457"/>
          </a:xfrm>
          <a:prstGeom prst="snip2Diag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4" name="Rectángulo 3"/>
          <p:cNvSpPr/>
          <p:nvPr/>
        </p:nvSpPr>
        <p:spPr>
          <a:xfrm>
            <a:off x="0" y="2518006"/>
            <a:ext cx="10384971" cy="156966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A" sz="4800" dirty="0" smtClean="0"/>
              <a:t>Más allá del salón de clases: Los nuevos ambientes de aprendizajes</a:t>
            </a:r>
            <a:endParaRPr lang="es-PA" sz="4800" dirty="0"/>
          </a:p>
        </p:txBody>
      </p:sp>
    </p:spTree>
    <p:extLst>
      <p:ext uri="{BB962C8B-B14F-4D97-AF65-F5344CB8AC3E}">
        <p14:creationId xmlns:p14="http://schemas.microsoft.com/office/powerpoint/2010/main" val="3862932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828836"/>
            <a:ext cx="7615518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A" sz="3200" dirty="0" smtClean="0"/>
              <a:t> La Prueba consiste en un conjunto de preguntas a contestarse a partir del Enfoque AEI que promueve una reflexión para una mejor práctica educativa. Entre otros aspectos la Prueba contempla:</a:t>
            </a:r>
            <a:endParaRPr lang="es-PA" sz="3200" dirty="0"/>
          </a:p>
        </p:txBody>
      </p:sp>
      <p:sp>
        <p:nvSpPr>
          <p:cNvPr id="3" name="Rectángulo 2"/>
          <p:cNvSpPr/>
          <p:nvPr/>
        </p:nvSpPr>
        <p:spPr>
          <a:xfrm>
            <a:off x="1541895" y="1617240"/>
            <a:ext cx="3567002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A" sz="4000" dirty="0" smtClean="0"/>
              <a:t>La prueba "AEI" </a:t>
            </a:r>
            <a:endParaRPr lang="es-PA" sz="4000" dirty="0"/>
          </a:p>
        </p:txBody>
      </p:sp>
      <p:sp>
        <p:nvSpPr>
          <p:cNvPr id="4" name="Paralelogramo 3"/>
          <p:cNvSpPr/>
          <p:nvPr/>
        </p:nvSpPr>
        <p:spPr>
          <a:xfrm>
            <a:off x="0" y="5970494"/>
            <a:ext cx="12192000" cy="887505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0017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0952" y="2430813"/>
            <a:ext cx="105290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3200" dirty="0" smtClean="0"/>
              <a:t>El diseño de nuevos ambientes de aprendizaje debe contemplar el empleo de las TIC acorde de las potencialidades de estos recursos para lograr mayor participación, interactividad alumno-contenido de enseñanza e interacción alumno-alumno y alumno-maestro, relaciones de colaboración y una función del maestro como mediador</a:t>
            </a:r>
            <a:endParaRPr lang="es-PA" sz="3200" dirty="0"/>
          </a:p>
        </p:txBody>
      </p:sp>
      <p:sp>
        <p:nvSpPr>
          <p:cNvPr id="3" name="Rectángulo 2"/>
          <p:cNvSpPr/>
          <p:nvPr/>
        </p:nvSpPr>
        <p:spPr>
          <a:xfrm>
            <a:off x="713063" y="1158546"/>
            <a:ext cx="4147995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A" sz="4000" b="1" dirty="0" smtClean="0"/>
              <a:t>El diseño didáctico</a:t>
            </a:r>
            <a:endParaRPr lang="es-PA" sz="4000" b="1" dirty="0"/>
          </a:p>
        </p:txBody>
      </p:sp>
      <p:sp>
        <p:nvSpPr>
          <p:cNvPr id="4" name="Paralelogramo 3"/>
          <p:cNvSpPr/>
          <p:nvPr/>
        </p:nvSpPr>
        <p:spPr>
          <a:xfrm>
            <a:off x="0" y="6266328"/>
            <a:ext cx="12192000" cy="591671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84458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09165" y="2596206"/>
            <a:ext cx="8556812" cy="224676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A" sz="2800" dirty="0" smtClean="0"/>
              <a:t>El reto mayor es hacer posible que  ese producto del ingenio humano,  lejos de convertirse en  un boomerang contra su propia inteligencia y creatividad, permita el despliegue de sus potencialidades primordiales: la de pensar y sentir, crear e innovar, descubrir y transformar. </a:t>
            </a:r>
            <a:endParaRPr lang="es-PA" sz="2800" dirty="0"/>
          </a:p>
        </p:txBody>
      </p:sp>
      <p:sp>
        <p:nvSpPr>
          <p:cNvPr id="3" name="Rectángulo 2"/>
          <p:cNvSpPr/>
          <p:nvPr/>
        </p:nvSpPr>
        <p:spPr>
          <a:xfrm>
            <a:off x="1429694" y="1254169"/>
            <a:ext cx="3597460" cy="10156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A" sz="6000" dirty="0" smtClean="0"/>
              <a:t>Conclusión</a:t>
            </a:r>
            <a:endParaRPr lang="es-PA" sz="6000" dirty="0"/>
          </a:p>
        </p:txBody>
      </p:sp>
      <p:sp>
        <p:nvSpPr>
          <p:cNvPr id="4" name="Paralelogramo 3"/>
          <p:cNvSpPr/>
          <p:nvPr/>
        </p:nvSpPr>
        <p:spPr>
          <a:xfrm>
            <a:off x="0" y="6266328"/>
            <a:ext cx="12192000" cy="591671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3040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/>
          <p:cNvSpPr/>
          <p:nvPr/>
        </p:nvSpPr>
        <p:spPr>
          <a:xfrm>
            <a:off x="2971800" y="1169893"/>
            <a:ext cx="6306671" cy="4531659"/>
          </a:xfrm>
          <a:prstGeom prst="ellipse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4" name="Rectángulo 3"/>
          <p:cNvSpPr/>
          <p:nvPr/>
        </p:nvSpPr>
        <p:spPr>
          <a:xfrm>
            <a:off x="4510012" y="2705769"/>
            <a:ext cx="32883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A" sz="4000" b="1" i="1" dirty="0" smtClean="0"/>
              <a:t>La Sociedad de inicio del siglo XXI </a:t>
            </a:r>
            <a:endParaRPr lang="es-PA" sz="4000" b="1" i="1" dirty="0"/>
          </a:p>
        </p:txBody>
      </p:sp>
      <p:sp>
        <p:nvSpPr>
          <p:cNvPr id="5" name="Rectángulo 4"/>
          <p:cNvSpPr/>
          <p:nvPr/>
        </p:nvSpPr>
        <p:spPr>
          <a:xfrm>
            <a:off x="1196789" y="2881264"/>
            <a:ext cx="2864224" cy="1077218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PA" sz="3200" b="1" dirty="0" smtClean="0">
                <a:solidFill>
                  <a:schemeClr val="bg1"/>
                </a:solidFill>
              </a:rPr>
              <a:t>Mundialización o Globalización</a:t>
            </a:r>
            <a:endParaRPr lang="es-PA" sz="3200" b="1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477872" y="814900"/>
            <a:ext cx="2989732" cy="1077218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PA" sz="3200" b="1" dirty="0">
                <a:solidFill>
                  <a:schemeClr val="bg1"/>
                </a:solidFill>
              </a:rPr>
              <a:t>P</a:t>
            </a:r>
            <a:r>
              <a:rPr lang="es-PA" sz="3200" b="1" dirty="0" smtClean="0">
                <a:solidFill>
                  <a:schemeClr val="bg1"/>
                </a:solidFill>
              </a:rPr>
              <a:t>rocesos de democratización</a:t>
            </a:r>
            <a:endParaRPr lang="es-PA" sz="3200" b="1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529918" y="2392688"/>
            <a:ext cx="2290484" cy="138499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PA" sz="2800" b="1" dirty="0">
                <a:solidFill>
                  <a:schemeClr val="bg1"/>
                </a:solidFill>
              </a:rPr>
              <a:t>A</a:t>
            </a:r>
            <a:r>
              <a:rPr lang="es-PA" sz="2800" b="1" dirty="0" smtClean="0">
                <a:solidFill>
                  <a:schemeClr val="bg1"/>
                </a:solidFill>
              </a:rPr>
              <a:t>celeración del cambio tecnológico </a:t>
            </a:r>
            <a:endParaRPr lang="es-PA" sz="2800" b="1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518212" y="5288289"/>
            <a:ext cx="3065932" cy="58477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PA" sz="3200" b="1" dirty="0" smtClean="0">
                <a:solidFill>
                  <a:schemeClr val="bg1"/>
                </a:solidFill>
              </a:rPr>
              <a:t>Generación Net</a:t>
            </a:r>
            <a:endParaRPr lang="es-PA" sz="3200" b="1" dirty="0">
              <a:solidFill>
                <a:schemeClr val="bg1"/>
              </a:solidFill>
            </a:endParaRPr>
          </a:p>
        </p:txBody>
      </p:sp>
      <p:sp>
        <p:nvSpPr>
          <p:cNvPr id="10" name="Medio marco 9"/>
          <p:cNvSpPr/>
          <p:nvPr/>
        </p:nvSpPr>
        <p:spPr>
          <a:xfrm>
            <a:off x="-1" y="0"/>
            <a:ext cx="5553635" cy="3590365"/>
          </a:xfrm>
          <a:prstGeom prst="halfFrame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11" name="Medio marco 10"/>
          <p:cNvSpPr/>
          <p:nvPr/>
        </p:nvSpPr>
        <p:spPr>
          <a:xfrm rot="5400000" flipH="1">
            <a:off x="7783606" y="2449606"/>
            <a:ext cx="3966882" cy="4849906"/>
          </a:xfrm>
          <a:prstGeom prst="halfFrame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33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56411" y="517303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PA" sz="2800" dirty="0" smtClean="0"/>
              <a:t>Son </a:t>
            </a:r>
            <a:r>
              <a:rPr lang="es-PA" sz="2800" dirty="0" err="1"/>
              <a:t>T</a:t>
            </a:r>
            <a:r>
              <a:rPr lang="es-PA" sz="2800" dirty="0" err="1" smtClean="0"/>
              <a:t>ecnofílicos</a:t>
            </a:r>
            <a:endParaRPr lang="es-PA" sz="28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PA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PA" sz="2800" dirty="0" smtClean="0"/>
              <a:t>Siente una atracción a veces sin medida por todo lo relacionado con las nuevas tecnologías.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PA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PA" sz="2800" dirty="0" smtClean="0"/>
              <a:t>Perciben que con las TIC es posible la satisfacción de sus necesidades de entretenimiento y diversión, comunicación, información y también, de formación.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PA" sz="2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PA" sz="2800" dirty="0"/>
              <a:t>D</a:t>
            </a:r>
            <a:r>
              <a:rPr lang="es-PA" sz="2800" dirty="0" smtClean="0"/>
              <a:t>esbordante "apetito por lo nuevo"</a:t>
            </a:r>
            <a:endParaRPr lang="es-PA" sz="2800" dirty="0"/>
          </a:p>
        </p:txBody>
      </p:sp>
      <p:sp>
        <p:nvSpPr>
          <p:cNvPr id="3" name="Rectángulo 2"/>
          <p:cNvSpPr/>
          <p:nvPr/>
        </p:nvSpPr>
        <p:spPr>
          <a:xfrm>
            <a:off x="265795" y="3123030"/>
            <a:ext cx="4298997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A" sz="3600" b="1" dirty="0" smtClean="0"/>
              <a:t>LA GENERACIÓN NET </a:t>
            </a:r>
            <a:endParaRPr lang="es-PA" sz="3600" b="1" dirty="0"/>
          </a:p>
        </p:txBody>
      </p:sp>
      <p:sp>
        <p:nvSpPr>
          <p:cNvPr id="4" name="Abrir llave 3"/>
          <p:cNvSpPr/>
          <p:nvPr/>
        </p:nvSpPr>
        <p:spPr>
          <a:xfrm>
            <a:off x="4935070" y="268942"/>
            <a:ext cx="457200" cy="6185647"/>
          </a:xfrm>
          <a:prstGeom prst="leftBrace">
            <a:avLst>
              <a:gd name="adj1" fmla="val 64215"/>
              <a:gd name="adj2" fmla="val 5000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3846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ángulo rectángulo 2"/>
          <p:cNvSpPr/>
          <p:nvPr/>
        </p:nvSpPr>
        <p:spPr>
          <a:xfrm>
            <a:off x="1089212" y="1613646"/>
            <a:ext cx="4800600" cy="3119718"/>
          </a:xfrm>
          <a:prstGeom prst="rtTriangl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Rectángulo 1"/>
          <p:cNvSpPr/>
          <p:nvPr/>
        </p:nvSpPr>
        <p:spPr>
          <a:xfrm>
            <a:off x="1358153" y="2179347"/>
            <a:ext cx="9399494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P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generación net se muestra abierto al cambio, no tan solo en cuanto a consumir recientes tecnologías, sino también a nuevos comportamientos y relaciones sociales, a modos de percibir la vida desde otra perspectiva sin o con nuevos prejuicios morales. </a:t>
            </a:r>
            <a:endParaRPr lang="es-P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32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9954" y="1391362"/>
            <a:ext cx="52757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empleo de la computadora y el internet propicia: </a:t>
            </a:r>
            <a:r>
              <a:rPr lang="es-P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actividad independiente, la observación, la exploración y la búsqueda, la comparación, la selección, el ordenamiento y la clasificación, todo esto como parte de un proceso.</a:t>
            </a:r>
            <a:endParaRPr lang="es-P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866964" y="1420923"/>
            <a:ext cx="433443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2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P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 procesamiento de la información y con el toda una serie de operaciones mentales como el análisis y la síntesis, y la abstracción y la generalización</a:t>
            </a:r>
            <a:endParaRPr lang="es-P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 flipH="1" flipV="1">
            <a:off x="6347012" y="900953"/>
            <a:ext cx="13448" cy="493507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Medio marco 9"/>
          <p:cNvSpPr/>
          <p:nvPr/>
        </p:nvSpPr>
        <p:spPr>
          <a:xfrm>
            <a:off x="0" y="0"/>
            <a:ext cx="2608729" cy="1264024"/>
          </a:xfrm>
          <a:prstGeom prst="halfFrame">
            <a:avLst>
              <a:gd name="adj1" fmla="val 33333"/>
              <a:gd name="adj2" fmla="val 63120"/>
            </a:avLst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  <p:sp>
        <p:nvSpPr>
          <p:cNvPr id="11" name="Medio marco 10"/>
          <p:cNvSpPr/>
          <p:nvPr/>
        </p:nvSpPr>
        <p:spPr>
          <a:xfrm flipH="1" flipV="1">
            <a:off x="9453282" y="5544671"/>
            <a:ext cx="2738718" cy="1313329"/>
          </a:xfrm>
          <a:prstGeom prst="halfFrame">
            <a:avLst>
              <a:gd name="adj1" fmla="val 33333"/>
              <a:gd name="adj2" fmla="val 63120"/>
            </a:avLst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42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15352" y="1493548"/>
            <a:ext cx="933225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3200" i="1" dirty="0" smtClean="0"/>
              <a:t>El empleo de la máquina puede desarrollar un deseo por competir en ese medio que llama la atención y que se debe contrarrestar pedagógicamente con actividades dirigidas que implique el trabajo en equipo cooperativo para el desarrollo de proyectos comunes </a:t>
            </a:r>
            <a:endParaRPr lang="es-PA" sz="2400" i="1" dirty="0" smtClean="0"/>
          </a:p>
          <a:p>
            <a:pPr algn="r"/>
            <a:r>
              <a:rPr lang="es-PA" i="1" dirty="0" smtClean="0"/>
              <a:t>(Villalobos, M. 2006).</a:t>
            </a:r>
            <a:endParaRPr lang="es-PA" sz="2400" i="1" dirty="0"/>
          </a:p>
        </p:txBody>
      </p:sp>
      <p:sp>
        <p:nvSpPr>
          <p:cNvPr id="3" name="Paralelogramo 2"/>
          <p:cNvSpPr/>
          <p:nvPr/>
        </p:nvSpPr>
        <p:spPr>
          <a:xfrm>
            <a:off x="0" y="4746812"/>
            <a:ext cx="12192000" cy="2111188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4125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2111189"/>
            <a:ext cx="11900647" cy="2675964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Rectángulo 1"/>
          <p:cNvSpPr/>
          <p:nvPr/>
        </p:nvSpPr>
        <p:spPr>
          <a:xfrm>
            <a:off x="291352" y="1814918"/>
            <a:ext cx="2236694" cy="3354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A" sz="2800" dirty="0" smtClean="0"/>
              <a:t>Se requiere del empleo de las TIC en la educación de la generación </a:t>
            </a:r>
            <a:r>
              <a:rPr lang="es-PA" sz="4400" dirty="0" smtClean="0"/>
              <a:t>net. </a:t>
            </a:r>
            <a:endParaRPr lang="es-PA" sz="4400" dirty="0"/>
          </a:p>
        </p:txBody>
      </p:sp>
      <p:sp>
        <p:nvSpPr>
          <p:cNvPr id="3" name="Rectángulo 2"/>
          <p:cNvSpPr/>
          <p:nvPr/>
        </p:nvSpPr>
        <p:spPr>
          <a:xfrm>
            <a:off x="2832847" y="1779966"/>
            <a:ext cx="2882154" cy="33855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A" sz="2800" dirty="0" smtClean="0"/>
              <a:t>Hay que emplear las TIC para hacer las cosas mejor y optimizar el proceso de aprendizaje enseñanza.</a:t>
            </a:r>
          </a:p>
          <a:p>
            <a:pPr algn="just"/>
            <a:endParaRPr lang="es-PA" sz="1600" dirty="0"/>
          </a:p>
        </p:txBody>
      </p:sp>
      <p:sp>
        <p:nvSpPr>
          <p:cNvPr id="4" name="Rectángulo 3"/>
          <p:cNvSpPr/>
          <p:nvPr/>
        </p:nvSpPr>
        <p:spPr>
          <a:xfrm>
            <a:off x="6108514" y="1702937"/>
            <a:ext cx="2847227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A" sz="2800" dirty="0" smtClean="0"/>
              <a:t>De todos y cada uno de sus componentes y entre ello del maestro, no como un técnico, sino como profesional de la educación.</a:t>
            </a:r>
            <a:endParaRPr lang="es-PA" sz="2800" dirty="0"/>
          </a:p>
        </p:txBody>
      </p:sp>
      <p:sp>
        <p:nvSpPr>
          <p:cNvPr id="5" name="Flecha derecha 4"/>
          <p:cNvSpPr/>
          <p:nvPr/>
        </p:nvSpPr>
        <p:spPr>
          <a:xfrm>
            <a:off x="2380130" y="3025589"/>
            <a:ext cx="551329" cy="806823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6" name="Flecha derecha 5"/>
          <p:cNvSpPr/>
          <p:nvPr/>
        </p:nvSpPr>
        <p:spPr>
          <a:xfrm>
            <a:off x="5652247" y="3003177"/>
            <a:ext cx="551329" cy="806823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7" name="Rectángulo 6"/>
          <p:cNvSpPr/>
          <p:nvPr/>
        </p:nvSpPr>
        <p:spPr>
          <a:xfrm>
            <a:off x="9489141" y="1165429"/>
            <a:ext cx="2115670" cy="489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A" sz="2400" dirty="0" smtClean="0"/>
              <a:t>Las TIC propician nuevas formas de aprender que, por supuesto, no sustituyen a las tradicionales, lo que hacen es ampliar y enriquecer las posibilidades de educación.</a:t>
            </a:r>
            <a:endParaRPr lang="es-PA" sz="2400" dirty="0"/>
          </a:p>
        </p:txBody>
      </p:sp>
      <p:sp>
        <p:nvSpPr>
          <p:cNvPr id="8" name="Flecha derecha 7"/>
          <p:cNvSpPr/>
          <p:nvPr/>
        </p:nvSpPr>
        <p:spPr>
          <a:xfrm>
            <a:off x="8924365" y="2980765"/>
            <a:ext cx="551329" cy="806823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1" name="Paralelogramo 10"/>
          <p:cNvSpPr/>
          <p:nvPr/>
        </p:nvSpPr>
        <p:spPr>
          <a:xfrm>
            <a:off x="0" y="6279776"/>
            <a:ext cx="12192000" cy="578224"/>
          </a:xfrm>
          <a:prstGeom prst="parallelogram">
            <a:avLst>
              <a:gd name="adj" fmla="val 3505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3975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7142" y="2424064"/>
            <a:ext cx="2409093" cy="206210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PA" sz="3200" dirty="0" smtClean="0"/>
              <a:t>Los nuevos ambientes de aprendizajes</a:t>
            </a:r>
            <a:endParaRPr lang="es-PA" sz="3200" dirty="0"/>
          </a:p>
        </p:txBody>
      </p:sp>
      <p:sp>
        <p:nvSpPr>
          <p:cNvPr id="3" name="Rectángulo 2"/>
          <p:cNvSpPr/>
          <p:nvPr/>
        </p:nvSpPr>
        <p:spPr>
          <a:xfrm>
            <a:off x="5186084" y="909935"/>
            <a:ext cx="60960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PA" sz="2400" dirty="0" smtClean="0"/>
              <a:t>Uno de los tantos retos a los que se enfrenta la escuela de hoy está precisamente en la atención desarrolladora a los distintos modos de aprender, dado estilos, ritmos y talentos diferentes, </a:t>
            </a:r>
            <a:endParaRPr lang="es-PA" sz="2400" dirty="0"/>
          </a:p>
        </p:txBody>
      </p:sp>
      <p:sp>
        <p:nvSpPr>
          <p:cNvPr id="4" name="Rectángulo 3"/>
          <p:cNvSpPr/>
          <p:nvPr/>
        </p:nvSpPr>
        <p:spPr>
          <a:xfrm>
            <a:off x="5159189" y="3788966"/>
            <a:ext cx="60960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PA" sz="2400" dirty="0" smtClean="0"/>
              <a:t>Exige del maestro el desarrollo de toda una serie de competencias profesionales pedagógicas para hacer posible que la escuela cumpla su cometido a la altura de las exigencias de una generación.</a:t>
            </a:r>
            <a:endParaRPr lang="es-PA" sz="2400" dirty="0"/>
          </a:p>
        </p:txBody>
      </p:sp>
      <p:cxnSp>
        <p:nvCxnSpPr>
          <p:cNvPr id="6" name="Conector recto de flecha 5"/>
          <p:cNvCxnSpPr>
            <a:endCxn id="3" idx="1"/>
          </p:cNvCxnSpPr>
          <p:nvPr/>
        </p:nvCxnSpPr>
        <p:spPr>
          <a:xfrm flipV="1">
            <a:off x="3482788" y="1879431"/>
            <a:ext cx="1703296" cy="11730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496235" y="3792071"/>
            <a:ext cx="1680883" cy="10085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Paralelogramo 11"/>
          <p:cNvSpPr/>
          <p:nvPr/>
        </p:nvSpPr>
        <p:spPr>
          <a:xfrm>
            <a:off x="0" y="6333564"/>
            <a:ext cx="12192000" cy="524435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0851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72713" y="3096417"/>
            <a:ext cx="3017364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A" sz="3200" dirty="0" smtClean="0"/>
              <a:t>El enfoque "AEI" </a:t>
            </a:r>
            <a:endParaRPr lang="es-PA" sz="3200" dirty="0"/>
          </a:p>
        </p:txBody>
      </p:sp>
      <p:sp>
        <p:nvSpPr>
          <p:cNvPr id="3" name="Rectángulo 2"/>
          <p:cNvSpPr/>
          <p:nvPr/>
        </p:nvSpPr>
        <p:spPr>
          <a:xfrm>
            <a:off x="3751729" y="1541947"/>
            <a:ext cx="8081683" cy="32316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A" sz="3600" dirty="0" smtClean="0"/>
              <a:t>Los retos que se confrontan en las escuelas con las TIC pueden sintetizarse en tres, el del </a:t>
            </a:r>
            <a:r>
              <a:rPr lang="es-PA" sz="7200" b="1" dirty="0" smtClean="0"/>
              <a:t>A</a:t>
            </a:r>
            <a:r>
              <a:rPr lang="es-PA" sz="3600" dirty="0" smtClean="0"/>
              <a:t>cceso, el </a:t>
            </a:r>
            <a:r>
              <a:rPr lang="es-PA" sz="7200" b="1" dirty="0" smtClean="0"/>
              <a:t>E</a:t>
            </a:r>
            <a:r>
              <a:rPr lang="es-PA" sz="3600" dirty="0" smtClean="0"/>
              <a:t>mpleo y la </a:t>
            </a:r>
            <a:r>
              <a:rPr lang="es-PA" sz="6000" b="1" dirty="0" smtClean="0"/>
              <a:t>I</a:t>
            </a:r>
            <a:r>
              <a:rPr lang="es-PA" sz="3600" dirty="0" smtClean="0"/>
              <a:t>ntegración.</a:t>
            </a:r>
            <a:endParaRPr lang="es-PA" sz="3600" dirty="0"/>
          </a:p>
        </p:txBody>
      </p:sp>
      <p:sp>
        <p:nvSpPr>
          <p:cNvPr id="4" name="Paralelogramo 3"/>
          <p:cNvSpPr/>
          <p:nvPr/>
        </p:nvSpPr>
        <p:spPr>
          <a:xfrm>
            <a:off x="0" y="6266328"/>
            <a:ext cx="12192000" cy="591671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31369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574</Words>
  <Application>Microsoft Office PowerPoint</Application>
  <PresentationFormat>Panorámica</PresentationFormat>
  <Paragraphs>34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lidia esther cubilla</dc:creator>
  <cp:lastModifiedBy>pc01</cp:lastModifiedBy>
  <cp:revision>16</cp:revision>
  <dcterms:created xsi:type="dcterms:W3CDTF">2018-08-24T21:06:03Z</dcterms:created>
  <dcterms:modified xsi:type="dcterms:W3CDTF">2018-08-25T01:06:30Z</dcterms:modified>
</cp:coreProperties>
</file>