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71"/>
  </p:normalViewPr>
  <p:slideViewPr>
    <p:cSldViewPr snapToGrid="0" snapToObjects="1">
      <p:cViewPr varScale="1">
        <p:scale>
          <a:sx n="104" d="100"/>
          <a:sy n="104" d="100"/>
        </p:scale>
        <p:origin x="36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7DD15F-A1D4-924A-8B39-22A406D64E5D}" type="doc">
      <dgm:prSet loTypeId="urn:microsoft.com/office/officeart/2005/8/layout/default" loCatId="" qsTypeId="urn:microsoft.com/office/officeart/2005/8/quickstyle/simple4" qsCatId="simple" csTypeId="urn:microsoft.com/office/officeart/2005/8/colors/accent1_2" csCatId="accent1" phldr="1"/>
      <dgm:spPr/>
      <dgm:t>
        <a:bodyPr/>
        <a:lstStyle/>
        <a:p>
          <a:endParaRPr lang="es-ES_tradnl"/>
        </a:p>
      </dgm:t>
    </dgm:pt>
    <dgm:pt modelId="{67E7CEBB-C171-0C4A-8F13-069B63F528EC}">
      <dgm:prSet phldrT="[Texto]" custT="1"/>
      <dgm:spPr/>
      <dgm:t>
        <a:bodyPr/>
        <a:lstStyle/>
        <a:p>
          <a:r>
            <a:rPr lang="es-ES_tradnl" sz="2800" dirty="0" err="1" smtClean="0"/>
            <a:t>Educaci</a:t>
          </a:r>
          <a:r>
            <a:rPr lang="es-ES" sz="2800" dirty="0" err="1" smtClean="0"/>
            <a:t>ón</a:t>
          </a:r>
          <a:r>
            <a:rPr lang="es-ES" sz="2800" dirty="0" smtClean="0"/>
            <a:t> para el empleo</a:t>
          </a:r>
          <a:endParaRPr lang="es-ES_tradnl" sz="2800" dirty="0"/>
        </a:p>
      </dgm:t>
    </dgm:pt>
    <dgm:pt modelId="{907F88A9-7BF8-7C40-977E-88F7F922DBB0}" type="parTrans" cxnId="{C1DEF613-7875-8B42-9F6D-E4851BBC63E4}">
      <dgm:prSet/>
      <dgm:spPr/>
      <dgm:t>
        <a:bodyPr/>
        <a:lstStyle/>
        <a:p>
          <a:endParaRPr lang="es-ES_tradnl"/>
        </a:p>
      </dgm:t>
    </dgm:pt>
    <dgm:pt modelId="{6005E31E-9DC3-9D47-8D3F-41069A0033BD}" type="sibTrans" cxnId="{C1DEF613-7875-8B42-9F6D-E4851BBC63E4}">
      <dgm:prSet/>
      <dgm:spPr/>
      <dgm:t>
        <a:bodyPr/>
        <a:lstStyle/>
        <a:p>
          <a:endParaRPr lang="es-ES_tradnl"/>
        </a:p>
      </dgm:t>
    </dgm:pt>
    <dgm:pt modelId="{09C28358-C9DB-A54C-B5C9-6727C9756DBD}">
      <dgm:prSet phldrT="[Texto]" custT="1"/>
      <dgm:spPr/>
      <dgm:t>
        <a:bodyPr/>
        <a:lstStyle/>
        <a:p>
          <a:r>
            <a:rPr lang="es-ES_tradnl" sz="2800" dirty="0" err="1" smtClean="0"/>
            <a:t>Educaci</a:t>
          </a:r>
          <a:r>
            <a:rPr lang="es-ES" sz="2800" dirty="0" err="1" smtClean="0"/>
            <a:t>ón</a:t>
          </a:r>
          <a:r>
            <a:rPr lang="es-ES" sz="2800" dirty="0" smtClean="0"/>
            <a:t> para</a:t>
          </a:r>
          <a:r>
            <a:rPr lang="es-ES" sz="2800" baseline="0" dirty="0" smtClean="0"/>
            <a:t> la vida</a:t>
          </a:r>
          <a:endParaRPr lang="es-ES_tradnl" sz="2800" dirty="0"/>
        </a:p>
      </dgm:t>
    </dgm:pt>
    <dgm:pt modelId="{3267CE60-9945-E94C-9B9C-EBE3F0BF34A5}" type="parTrans" cxnId="{10D4D739-E300-7044-86B0-CA9EAE6E7297}">
      <dgm:prSet/>
      <dgm:spPr/>
      <dgm:t>
        <a:bodyPr/>
        <a:lstStyle/>
        <a:p>
          <a:endParaRPr lang="es-ES_tradnl"/>
        </a:p>
      </dgm:t>
    </dgm:pt>
    <dgm:pt modelId="{E5DD3C08-9AA1-7C4D-A646-A5531B8062B3}" type="sibTrans" cxnId="{10D4D739-E300-7044-86B0-CA9EAE6E7297}">
      <dgm:prSet/>
      <dgm:spPr/>
      <dgm:t>
        <a:bodyPr/>
        <a:lstStyle/>
        <a:p>
          <a:endParaRPr lang="es-ES_tradnl"/>
        </a:p>
      </dgm:t>
    </dgm:pt>
    <dgm:pt modelId="{36921F64-5F3F-794A-BB73-3BB229EFD1D9}">
      <dgm:prSet phldrT="[Texto]" custT="1"/>
      <dgm:spPr/>
      <dgm:t>
        <a:bodyPr/>
        <a:lstStyle/>
        <a:p>
          <a:r>
            <a:rPr lang="es-ES_tradnl" sz="2800" dirty="0" err="1" smtClean="0"/>
            <a:t>Educaci</a:t>
          </a:r>
          <a:r>
            <a:rPr lang="es-ES" sz="2800" dirty="0" err="1" smtClean="0"/>
            <a:t>ón</a:t>
          </a:r>
          <a:r>
            <a:rPr lang="es-ES" sz="2800" dirty="0" smtClean="0"/>
            <a:t> para el mundo</a:t>
          </a:r>
          <a:endParaRPr lang="es-ES_tradnl" sz="2800" dirty="0"/>
        </a:p>
      </dgm:t>
    </dgm:pt>
    <dgm:pt modelId="{7FC4B272-1610-D14E-8D2F-35E155BC806A}" type="parTrans" cxnId="{865C7600-DC2A-4643-B3F2-920E0F5DF04C}">
      <dgm:prSet/>
      <dgm:spPr/>
      <dgm:t>
        <a:bodyPr/>
        <a:lstStyle/>
        <a:p>
          <a:endParaRPr lang="es-ES_tradnl"/>
        </a:p>
      </dgm:t>
    </dgm:pt>
    <dgm:pt modelId="{E837F50C-AE07-7B49-BE94-54632B783E31}" type="sibTrans" cxnId="{865C7600-DC2A-4643-B3F2-920E0F5DF04C}">
      <dgm:prSet/>
      <dgm:spPr/>
      <dgm:t>
        <a:bodyPr/>
        <a:lstStyle/>
        <a:p>
          <a:endParaRPr lang="es-ES_tradnl"/>
        </a:p>
      </dgm:t>
    </dgm:pt>
    <dgm:pt modelId="{C6AEAAEB-042A-6B4C-8A75-0A114FD39DCB}">
      <dgm:prSet phldrT="[Texto]"/>
      <dgm:spPr/>
      <dgm:t>
        <a:bodyPr/>
        <a:lstStyle/>
        <a:p>
          <a:r>
            <a:rPr lang="es-ES_tradnl" dirty="0" err="1" smtClean="0"/>
            <a:t>Educaci</a:t>
          </a:r>
          <a:r>
            <a:rPr lang="es-ES" dirty="0" err="1" smtClean="0"/>
            <a:t>ón</a:t>
          </a:r>
          <a:r>
            <a:rPr lang="es-ES" dirty="0" smtClean="0"/>
            <a:t> para el autodesarrollo</a:t>
          </a:r>
          <a:endParaRPr lang="es-ES_tradnl" dirty="0"/>
        </a:p>
      </dgm:t>
    </dgm:pt>
    <dgm:pt modelId="{AE7F5E25-D92E-E74F-96E5-50DE35555E9E}" type="parTrans" cxnId="{6F14C652-06A0-0F4B-8B6F-C44C10166929}">
      <dgm:prSet/>
      <dgm:spPr/>
      <dgm:t>
        <a:bodyPr/>
        <a:lstStyle/>
        <a:p>
          <a:endParaRPr lang="es-ES_tradnl"/>
        </a:p>
      </dgm:t>
    </dgm:pt>
    <dgm:pt modelId="{A309A1DD-4F87-594A-A8BA-BDB46647CC64}" type="sibTrans" cxnId="{6F14C652-06A0-0F4B-8B6F-C44C10166929}">
      <dgm:prSet/>
      <dgm:spPr/>
      <dgm:t>
        <a:bodyPr/>
        <a:lstStyle/>
        <a:p>
          <a:endParaRPr lang="es-ES_tradnl"/>
        </a:p>
      </dgm:t>
    </dgm:pt>
    <dgm:pt modelId="{339063D9-653F-8241-8342-1147AA4388CD}">
      <dgm:prSet phldrT="[Texto]"/>
      <dgm:spPr/>
      <dgm:t>
        <a:bodyPr/>
        <a:lstStyle/>
        <a:p>
          <a:r>
            <a:rPr lang="es-ES_tradnl" dirty="0" err="1" smtClean="0"/>
            <a:t>Educaci</a:t>
          </a:r>
          <a:r>
            <a:rPr lang="es-ES" dirty="0" err="1" smtClean="0"/>
            <a:t>ón</a:t>
          </a:r>
          <a:r>
            <a:rPr lang="es-ES" dirty="0" smtClean="0"/>
            <a:t> para el ocio</a:t>
          </a:r>
          <a:endParaRPr lang="es-ES_tradnl" dirty="0"/>
        </a:p>
      </dgm:t>
    </dgm:pt>
    <dgm:pt modelId="{8AD48663-4669-9E4A-AFDC-4160DB4053A7}" type="parTrans" cxnId="{F884B595-6509-7442-B3C1-7A4448113DF2}">
      <dgm:prSet/>
      <dgm:spPr/>
      <dgm:t>
        <a:bodyPr/>
        <a:lstStyle/>
        <a:p>
          <a:endParaRPr lang="es-ES_tradnl"/>
        </a:p>
      </dgm:t>
    </dgm:pt>
    <dgm:pt modelId="{2F84D8C7-164A-F045-A30C-95C473D75845}" type="sibTrans" cxnId="{F884B595-6509-7442-B3C1-7A4448113DF2}">
      <dgm:prSet/>
      <dgm:spPr/>
      <dgm:t>
        <a:bodyPr/>
        <a:lstStyle/>
        <a:p>
          <a:endParaRPr lang="es-ES_tradnl"/>
        </a:p>
      </dgm:t>
    </dgm:pt>
    <dgm:pt modelId="{EADCDB1A-1CFC-FD4B-ADC8-807158BA2883}" type="pres">
      <dgm:prSet presAssocID="{E37DD15F-A1D4-924A-8B39-22A406D64E5D}" presName="diagram" presStyleCnt="0">
        <dgm:presLayoutVars>
          <dgm:dir/>
          <dgm:resizeHandles val="exact"/>
        </dgm:presLayoutVars>
      </dgm:prSet>
      <dgm:spPr/>
    </dgm:pt>
    <dgm:pt modelId="{609E9687-E072-964A-A1F1-B191B301EEF3}" type="pres">
      <dgm:prSet presAssocID="{67E7CEBB-C171-0C4A-8F13-069B63F528EC}" presName="node" presStyleLbl="node1" presStyleIdx="0" presStyleCnt="5">
        <dgm:presLayoutVars>
          <dgm:bulletEnabled val="1"/>
        </dgm:presLayoutVars>
      </dgm:prSet>
      <dgm:spPr/>
    </dgm:pt>
    <dgm:pt modelId="{39C4CEE2-F7FB-3144-A51C-3F91AF1D5706}" type="pres">
      <dgm:prSet presAssocID="{6005E31E-9DC3-9D47-8D3F-41069A0033BD}" presName="sibTrans" presStyleCnt="0"/>
      <dgm:spPr/>
    </dgm:pt>
    <dgm:pt modelId="{2B12D0FA-31FF-5042-924C-73B4BA8833B7}" type="pres">
      <dgm:prSet presAssocID="{09C28358-C9DB-A54C-B5C9-6727C9756DBD}" presName="node" presStyleLbl="node1" presStyleIdx="1" presStyleCnt="5">
        <dgm:presLayoutVars>
          <dgm:bulletEnabled val="1"/>
        </dgm:presLayoutVars>
      </dgm:prSet>
      <dgm:spPr/>
    </dgm:pt>
    <dgm:pt modelId="{1439B055-B542-914E-B38C-269DFBB98C1C}" type="pres">
      <dgm:prSet presAssocID="{E5DD3C08-9AA1-7C4D-A646-A5531B8062B3}" presName="sibTrans" presStyleCnt="0"/>
      <dgm:spPr/>
    </dgm:pt>
    <dgm:pt modelId="{29D4126D-8137-324B-84E9-A349DF54B02F}" type="pres">
      <dgm:prSet presAssocID="{36921F64-5F3F-794A-BB73-3BB229EFD1D9}" presName="node" presStyleLbl="node1" presStyleIdx="2" presStyleCnt="5">
        <dgm:presLayoutVars>
          <dgm:bulletEnabled val="1"/>
        </dgm:presLayoutVars>
      </dgm:prSet>
      <dgm:spPr/>
    </dgm:pt>
    <dgm:pt modelId="{A026A6C0-813B-9B47-969F-4C12C4686D9B}" type="pres">
      <dgm:prSet presAssocID="{E837F50C-AE07-7B49-BE94-54632B783E31}" presName="sibTrans" presStyleCnt="0"/>
      <dgm:spPr/>
    </dgm:pt>
    <dgm:pt modelId="{A6910349-FDE5-3F44-AAD3-9135AFE1D54F}" type="pres">
      <dgm:prSet presAssocID="{C6AEAAEB-042A-6B4C-8A75-0A114FD39DCB}" presName="node" presStyleLbl="node1" presStyleIdx="3" presStyleCnt="5">
        <dgm:presLayoutVars>
          <dgm:bulletEnabled val="1"/>
        </dgm:presLayoutVars>
      </dgm:prSet>
      <dgm:spPr/>
    </dgm:pt>
    <dgm:pt modelId="{A98A323B-DF33-0740-8438-8FC48513F7A2}" type="pres">
      <dgm:prSet presAssocID="{A309A1DD-4F87-594A-A8BA-BDB46647CC64}" presName="sibTrans" presStyleCnt="0"/>
      <dgm:spPr/>
    </dgm:pt>
    <dgm:pt modelId="{98F82D08-ABAB-1342-802E-61F4C9D246CD}" type="pres">
      <dgm:prSet presAssocID="{339063D9-653F-8241-8342-1147AA4388CD}" presName="node" presStyleLbl="node1" presStyleIdx="4" presStyleCnt="5">
        <dgm:presLayoutVars>
          <dgm:bulletEnabled val="1"/>
        </dgm:presLayoutVars>
      </dgm:prSet>
      <dgm:spPr/>
    </dgm:pt>
  </dgm:ptLst>
  <dgm:cxnLst>
    <dgm:cxn modelId="{967F03E0-9AD9-1248-A95B-6179535D0969}" type="presOf" srcId="{09C28358-C9DB-A54C-B5C9-6727C9756DBD}" destId="{2B12D0FA-31FF-5042-924C-73B4BA8833B7}" srcOrd="0" destOrd="0" presId="urn:microsoft.com/office/officeart/2005/8/layout/default"/>
    <dgm:cxn modelId="{5C772AF2-33C8-9B40-958C-C1F76A2994A9}" type="presOf" srcId="{E37DD15F-A1D4-924A-8B39-22A406D64E5D}" destId="{EADCDB1A-1CFC-FD4B-ADC8-807158BA2883}" srcOrd="0" destOrd="0" presId="urn:microsoft.com/office/officeart/2005/8/layout/default"/>
    <dgm:cxn modelId="{268F6025-887C-EB42-BF28-81E142FAAC2F}" type="presOf" srcId="{36921F64-5F3F-794A-BB73-3BB229EFD1D9}" destId="{29D4126D-8137-324B-84E9-A349DF54B02F}" srcOrd="0" destOrd="0" presId="urn:microsoft.com/office/officeart/2005/8/layout/default"/>
    <dgm:cxn modelId="{C2EBAF5B-D30D-EB41-94FA-183F7A318CBF}" type="presOf" srcId="{C6AEAAEB-042A-6B4C-8A75-0A114FD39DCB}" destId="{A6910349-FDE5-3F44-AAD3-9135AFE1D54F}" srcOrd="0" destOrd="0" presId="urn:microsoft.com/office/officeart/2005/8/layout/default"/>
    <dgm:cxn modelId="{1AB2202B-317B-1944-920A-426E899709D9}" type="presOf" srcId="{339063D9-653F-8241-8342-1147AA4388CD}" destId="{98F82D08-ABAB-1342-802E-61F4C9D246CD}" srcOrd="0" destOrd="0" presId="urn:microsoft.com/office/officeart/2005/8/layout/default"/>
    <dgm:cxn modelId="{865C7600-DC2A-4643-B3F2-920E0F5DF04C}" srcId="{E37DD15F-A1D4-924A-8B39-22A406D64E5D}" destId="{36921F64-5F3F-794A-BB73-3BB229EFD1D9}" srcOrd="2" destOrd="0" parTransId="{7FC4B272-1610-D14E-8D2F-35E155BC806A}" sibTransId="{E837F50C-AE07-7B49-BE94-54632B783E31}"/>
    <dgm:cxn modelId="{6F14C652-06A0-0F4B-8B6F-C44C10166929}" srcId="{E37DD15F-A1D4-924A-8B39-22A406D64E5D}" destId="{C6AEAAEB-042A-6B4C-8A75-0A114FD39DCB}" srcOrd="3" destOrd="0" parTransId="{AE7F5E25-D92E-E74F-96E5-50DE35555E9E}" sibTransId="{A309A1DD-4F87-594A-A8BA-BDB46647CC64}"/>
    <dgm:cxn modelId="{A56AEEA0-7FF0-FA47-A228-B395A44F2850}" type="presOf" srcId="{67E7CEBB-C171-0C4A-8F13-069B63F528EC}" destId="{609E9687-E072-964A-A1F1-B191B301EEF3}" srcOrd="0" destOrd="0" presId="urn:microsoft.com/office/officeart/2005/8/layout/default"/>
    <dgm:cxn modelId="{10D4D739-E300-7044-86B0-CA9EAE6E7297}" srcId="{E37DD15F-A1D4-924A-8B39-22A406D64E5D}" destId="{09C28358-C9DB-A54C-B5C9-6727C9756DBD}" srcOrd="1" destOrd="0" parTransId="{3267CE60-9945-E94C-9B9C-EBE3F0BF34A5}" sibTransId="{E5DD3C08-9AA1-7C4D-A646-A5531B8062B3}"/>
    <dgm:cxn modelId="{C1DEF613-7875-8B42-9F6D-E4851BBC63E4}" srcId="{E37DD15F-A1D4-924A-8B39-22A406D64E5D}" destId="{67E7CEBB-C171-0C4A-8F13-069B63F528EC}" srcOrd="0" destOrd="0" parTransId="{907F88A9-7BF8-7C40-977E-88F7F922DBB0}" sibTransId="{6005E31E-9DC3-9D47-8D3F-41069A0033BD}"/>
    <dgm:cxn modelId="{F884B595-6509-7442-B3C1-7A4448113DF2}" srcId="{E37DD15F-A1D4-924A-8B39-22A406D64E5D}" destId="{339063D9-653F-8241-8342-1147AA4388CD}" srcOrd="4" destOrd="0" parTransId="{8AD48663-4669-9E4A-AFDC-4160DB4053A7}" sibTransId="{2F84D8C7-164A-F045-A30C-95C473D75845}"/>
    <dgm:cxn modelId="{4D6C83CC-529F-E042-BF98-C668AAED77CF}" type="presParOf" srcId="{EADCDB1A-1CFC-FD4B-ADC8-807158BA2883}" destId="{609E9687-E072-964A-A1F1-B191B301EEF3}" srcOrd="0" destOrd="0" presId="urn:microsoft.com/office/officeart/2005/8/layout/default"/>
    <dgm:cxn modelId="{A1CEF414-D11A-544B-B3B4-DF16DDF6BB12}" type="presParOf" srcId="{EADCDB1A-1CFC-FD4B-ADC8-807158BA2883}" destId="{39C4CEE2-F7FB-3144-A51C-3F91AF1D5706}" srcOrd="1" destOrd="0" presId="urn:microsoft.com/office/officeart/2005/8/layout/default"/>
    <dgm:cxn modelId="{891C181A-F432-DA4D-91CF-C8882F6585DF}" type="presParOf" srcId="{EADCDB1A-1CFC-FD4B-ADC8-807158BA2883}" destId="{2B12D0FA-31FF-5042-924C-73B4BA8833B7}" srcOrd="2" destOrd="0" presId="urn:microsoft.com/office/officeart/2005/8/layout/default"/>
    <dgm:cxn modelId="{2D29D8BD-1DBE-9B44-9038-5D488AED159B}" type="presParOf" srcId="{EADCDB1A-1CFC-FD4B-ADC8-807158BA2883}" destId="{1439B055-B542-914E-B38C-269DFBB98C1C}" srcOrd="3" destOrd="0" presId="urn:microsoft.com/office/officeart/2005/8/layout/default"/>
    <dgm:cxn modelId="{81026248-75CF-0749-B98C-3563843304B5}" type="presParOf" srcId="{EADCDB1A-1CFC-FD4B-ADC8-807158BA2883}" destId="{29D4126D-8137-324B-84E9-A349DF54B02F}" srcOrd="4" destOrd="0" presId="urn:microsoft.com/office/officeart/2005/8/layout/default"/>
    <dgm:cxn modelId="{C9978787-9922-7D4A-9CA4-082D1D40E9BE}" type="presParOf" srcId="{EADCDB1A-1CFC-FD4B-ADC8-807158BA2883}" destId="{A026A6C0-813B-9B47-969F-4C12C4686D9B}" srcOrd="5" destOrd="0" presId="urn:microsoft.com/office/officeart/2005/8/layout/default"/>
    <dgm:cxn modelId="{92A550F3-1F21-B647-880E-DFF4C8415118}" type="presParOf" srcId="{EADCDB1A-1CFC-FD4B-ADC8-807158BA2883}" destId="{A6910349-FDE5-3F44-AAD3-9135AFE1D54F}" srcOrd="6" destOrd="0" presId="urn:microsoft.com/office/officeart/2005/8/layout/default"/>
    <dgm:cxn modelId="{225F734D-7BCB-2449-AD06-B608F3A0863F}" type="presParOf" srcId="{EADCDB1A-1CFC-FD4B-ADC8-807158BA2883}" destId="{A98A323B-DF33-0740-8438-8FC48513F7A2}" srcOrd="7" destOrd="0" presId="urn:microsoft.com/office/officeart/2005/8/layout/default"/>
    <dgm:cxn modelId="{BA6F0560-09CF-B742-BCBE-6AB02F373D39}" type="presParOf" srcId="{EADCDB1A-1CFC-FD4B-ADC8-807158BA2883}" destId="{98F82D08-ABAB-1342-802E-61F4C9D246CD}"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970071-7F25-F046-848C-13EC7381BDDE}" type="doc">
      <dgm:prSet loTypeId="urn:microsoft.com/office/officeart/2005/8/layout/hList3" loCatId="" qsTypeId="urn:microsoft.com/office/officeart/2005/8/quickstyle/simple4" qsCatId="simple" csTypeId="urn:microsoft.com/office/officeart/2005/8/colors/accent1_2" csCatId="accent1" phldr="1"/>
      <dgm:spPr/>
      <dgm:t>
        <a:bodyPr/>
        <a:lstStyle/>
        <a:p>
          <a:endParaRPr lang="es-ES_tradnl"/>
        </a:p>
      </dgm:t>
    </dgm:pt>
    <dgm:pt modelId="{6E284E31-4275-6743-BAAD-EB4BF52EF157}">
      <dgm:prSet phldrT="[Texto]" custT="1"/>
      <dgm:spPr/>
      <dgm:t>
        <a:bodyPr/>
        <a:lstStyle/>
        <a:p>
          <a:r>
            <a:rPr lang="es-ES_tradnl" sz="2000" dirty="0" smtClean="0"/>
            <a:t>Guiar</a:t>
          </a:r>
          <a:r>
            <a:rPr lang="es-ES_tradnl" sz="2000" baseline="0" dirty="0" smtClean="0"/>
            <a:t> a los alumnos en el uso  de las bases de </a:t>
          </a:r>
          <a:r>
            <a:rPr lang="es-ES_tradnl" sz="2000" baseline="0" dirty="0" err="1" smtClean="0"/>
            <a:t>informaci</a:t>
          </a:r>
          <a:r>
            <a:rPr lang="es-ES" sz="2000" baseline="0" dirty="0" err="1" smtClean="0"/>
            <a:t>ón</a:t>
          </a:r>
          <a:r>
            <a:rPr lang="es-ES" sz="2000" baseline="0" dirty="0" smtClean="0"/>
            <a:t> y conocimiento así como proporcionar acceso a los alumnos para usar sus propios recursos.</a:t>
          </a:r>
          <a:endParaRPr lang="es-ES_tradnl" sz="2000" dirty="0"/>
        </a:p>
      </dgm:t>
    </dgm:pt>
    <dgm:pt modelId="{C8D78A0D-04A9-5543-970A-D9F965B2970C}" type="parTrans" cxnId="{7CDC2952-A236-CA4C-B705-B04613CF6197}">
      <dgm:prSet/>
      <dgm:spPr/>
      <dgm:t>
        <a:bodyPr/>
        <a:lstStyle/>
        <a:p>
          <a:endParaRPr lang="es-ES_tradnl"/>
        </a:p>
      </dgm:t>
    </dgm:pt>
    <dgm:pt modelId="{CB3010C1-1486-2C47-BA83-59DCA00EAFF8}" type="sibTrans" cxnId="{7CDC2952-A236-CA4C-B705-B04613CF6197}">
      <dgm:prSet/>
      <dgm:spPr/>
      <dgm:t>
        <a:bodyPr/>
        <a:lstStyle/>
        <a:p>
          <a:endParaRPr lang="es-ES_tradnl"/>
        </a:p>
      </dgm:t>
    </dgm:pt>
    <dgm:pt modelId="{8D59F498-6535-4544-9F02-D2F79BE0AB48}">
      <dgm:prSet phldrT="[Texto]" custT="1"/>
      <dgm:spPr/>
      <dgm:t>
        <a:bodyPr/>
        <a:lstStyle/>
        <a:p>
          <a:r>
            <a:rPr lang="es-ES_tradnl" sz="2000" dirty="0" smtClean="0"/>
            <a:t>Potenciar</a:t>
          </a:r>
          <a:r>
            <a:rPr lang="es-ES_tradnl" sz="2000" baseline="0" dirty="0" smtClean="0"/>
            <a:t> que los alumnos se vuelvan activos en el proceso de aprendizaje auto dirigido.</a:t>
          </a:r>
          <a:endParaRPr lang="es-ES_tradnl" sz="2000" dirty="0"/>
        </a:p>
      </dgm:t>
    </dgm:pt>
    <dgm:pt modelId="{B732B0DD-A7E4-B94D-ACAA-003338BB7867}" type="parTrans" cxnId="{97677240-0BA5-3D43-91F8-175069EBF6D9}">
      <dgm:prSet/>
      <dgm:spPr/>
      <dgm:t>
        <a:bodyPr/>
        <a:lstStyle/>
        <a:p>
          <a:endParaRPr lang="es-ES_tradnl"/>
        </a:p>
      </dgm:t>
    </dgm:pt>
    <dgm:pt modelId="{B5205ADA-75C7-D645-B37D-DBA33C537863}" type="sibTrans" cxnId="{97677240-0BA5-3D43-91F8-175069EBF6D9}">
      <dgm:prSet/>
      <dgm:spPr/>
      <dgm:t>
        <a:bodyPr/>
        <a:lstStyle/>
        <a:p>
          <a:endParaRPr lang="es-ES_tradnl"/>
        </a:p>
      </dgm:t>
    </dgm:pt>
    <dgm:pt modelId="{CA975D05-2A91-5C48-B75C-5C6539A9E999}">
      <dgm:prSet phldrT="[Texto]" custT="1"/>
      <dgm:spPr/>
      <dgm:t>
        <a:bodyPr/>
        <a:lstStyle/>
        <a:p>
          <a:r>
            <a:rPr lang="es-ES_tradnl" sz="2000" dirty="0" smtClean="0"/>
            <a:t>Asesorar</a:t>
          </a:r>
          <a:r>
            <a:rPr lang="es-ES_tradnl" sz="2000" baseline="0" dirty="0" smtClean="0"/>
            <a:t> y gestionar el ambiente de aprendizaje</a:t>
          </a:r>
          <a:endParaRPr lang="es-ES_tradnl" sz="2000" dirty="0"/>
        </a:p>
      </dgm:t>
    </dgm:pt>
    <dgm:pt modelId="{5BC6CEA6-E8BD-E144-958E-200D60ACD921}" type="parTrans" cxnId="{AE9BAFAA-4F45-4B47-BABA-9798B062EA8E}">
      <dgm:prSet/>
      <dgm:spPr/>
      <dgm:t>
        <a:bodyPr/>
        <a:lstStyle/>
        <a:p>
          <a:endParaRPr lang="es-ES_tradnl"/>
        </a:p>
      </dgm:t>
    </dgm:pt>
    <dgm:pt modelId="{19770A59-A05A-B24B-8A10-078C10D70F62}" type="sibTrans" cxnId="{AE9BAFAA-4F45-4B47-BABA-9798B062EA8E}">
      <dgm:prSet/>
      <dgm:spPr/>
      <dgm:t>
        <a:bodyPr/>
        <a:lstStyle/>
        <a:p>
          <a:endParaRPr lang="es-ES_tradnl"/>
        </a:p>
      </dgm:t>
    </dgm:pt>
    <dgm:pt modelId="{E92F8AD0-65F5-4E4F-9E45-F66BB57FC4D6}">
      <dgm:prSet phldrT="[Texto]" custT="1"/>
      <dgm:spPr/>
      <dgm:t>
        <a:bodyPr/>
        <a:lstStyle/>
        <a:p>
          <a:r>
            <a:rPr lang="es-ES_tradnl" sz="2000" dirty="0" smtClean="0"/>
            <a:t>Acceso fluido</a:t>
          </a:r>
          <a:r>
            <a:rPr lang="es-ES_tradnl" sz="2000" baseline="0" dirty="0" smtClean="0"/>
            <a:t> al trabajo del estudiante en consistencia con las estrategias de aprendizaje</a:t>
          </a:r>
          <a:endParaRPr lang="es-ES_tradnl" sz="2000" dirty="0"/>
        </a:p>
      </dgm:t>
    </dgm:pt>
    <dgm:pt modelId="{73E9D2AE-42CC-7F41-AD35-C9AEAEA4EC62}" type="parTrans" cxnId="{BFB905B9-F91B-FB44-87A4-15BF72D48B15}">
      <dgm:prSet/>
      <dgm:spPr/>
      <dgm:t>
        <a:bodyPr/>
        <a:lstStyle/>
        <a:p>
          <a:endParaRPr lang="es-ES_tradnl"/>
        </a:p>
      </dgm:t>
    </dgm:pt>
    <dgm:pt modelId="{61A638B5-1752-684F-9C52-859029FDCBF4}" type="sibTrans" cxnId="{BFB905B9-F91B-FB44-87A4-15BF72D48B15}">
      <dgm:prSet/>
      <dgm:spPr/>
      <dgm:t>
        <a:bodyPr/>
        <a:lstStyle/>
        <a:p>
          <a:endParaRPr lang="es-ES_tradnl"/>
        </a:p>
      </dgm:t>
    </dgm:pt>
    <dgm:pt modelId="{45B41B59-7A01-4A47-A6E4-B5CB674EB8F3}" type="pres">
      <dgm:prSet presAssocID="{43970071-7F25-F046-848C-13EC7381BDDE}" presName="composite" presStyleCnt="0">
        <dgm:presLayoutVars>
          <dgm:chMax val="1"/>
          <dgm:dir/>
          <dgm:resizeHandles val="exact"/>
        </dgm:presLayoutVars>
      </dgm:prSet>
      <dgm:spPr/>
    </dgm:pt>
    <dgm:pt modelId="{D55A1ECB-5516-164C-9D0C-EC3B7E80C8FE}" type="pres">
      <dgm:prSet presAssocID="{6E284E31-4275-6743-BAAD-EB4BF52EF157}" presName="roof" presStyleLbl="dkBgShp" presStyleIdx="0" presStyleCnt="2" custLinFactNeighborX="7151" custLinFactNeighborY="-732"/>
      <dgm:spPr/>
      <dgm:t>
        <a:bodyPr/>
        <a:lstStyle/>
        <a:p>
          <a:endParaRPr lang="es-ES_tradnl"/>
        </a:p>
      </dgm:t>
    </dgm:pt>
    <dgm:pt modelId="{1E2090DC-2715-CC47-8224-85658E2D1D44}" type="pres">
      <dgm:prSet presAssocID="{6E284E31-4275-6743-BAAD-EB4BF52EF157}" presName="pillars" presStyleCnt="0"/>
      <dgm:spPr/>
    </dgm:pt>
    <dgm:pt modelId="{7CEEED3B-2421-D849-8922-01176D479270}" type="pres">
      <dgm:prSet presAssocID="{6E284E31-4275-6743-BAAD-EB4BF52EF157}" presName="pillar1" presStyleLbl="node1" presStyleIdx="0" presStyleCnt="3">
        <dgm:presLayoutVars>
          <dgm:bulletEnabled val="1"/>
        </dgm:presLayoutVars>
      </dgm:prSet>
      <dgm:spPr/>
    </dgm:pt>
    <dgm:pt modelId="{4A10B3AE-F860-4247-975C-EA89C8F3C4F6}" type="pres">
      <dgm:prSet presAssocID="{CA975D05-2A91-5C48-B75C-5C6539A9E999}" presName="pillarX" presStyleLbl="node1" presStyleIdx="1" presStyleCnt="3">
        <dgm:presLayoutVars>
          <dgm:bulletEnabled val="1"/>
        </dgm:presLayoutVars>
      </dgm:prSet>
      <dgm:spPr/>
    </dgm:pt>
    <dgm:pt modelId="{45700BFB-B4F1-0E4A-B88C-96FC50A74AEB}" type="pres">
      <dgm:prSet presAssocID="{E92F8AD0-65F5-4E4F-9E45-F66BB57FC4D6}" presName="pillarX" presStyleLbl="node1" presStyleIdx="2" presStyleCnt="3">
        <dgm:presLayoutVars>
          <dgm:bulletEnabled val="1"/>
        </dgm:presLayoutVars>
      </dgm:prSet>
      <dgm:spPr/>
    </dgm:pt>
    <dgm:pt modelId="{3642FE92-2242-B349-8040-4C6B893BAC5F}" type="pres">
      <dgm:prSet presAssocID="{6E284E31-4275-6743-BAAD-EB4BF52EF157}" presName="base" presStyleLbl="dkBgShp" presStyleIdx="1" presStyleCnt="2"/>
      <dgm:spPr/>
    </dgm:pt>
  </dgm:ptLst>
  <dgm:cxnLst>
    <dgm:cxn modelId="{2DBE362B-BE9A-2C46-9AE2-AA8C33263F27}" type="presOf" srcId="{CA975D05-2A91-5C48-B75C-5C6539A9E999}" destId="{4A10B3AE-F860-4247-975C-EA89C8F3C4F6}" srcOrd="0" destOrd="0" presId="urn:microsoft.com/office/officeart/2005/8/layout/hList3"/>
    <dgm:cxn modelId="{A2745782-C521-D84B-809D-BEFFC7B4C78B}" type="presOf" srcId="{6E284E31-4275-6743-BAAD-EB4BF52EF157}" destId="{D55A1ECB-5516-164C-9D0C-EC3B7E80C8FE}" srcOrd="0" destOrd="0" presId="urn:microsoft.com/office/officeart/2005/8/layout/hList3"/>
    <dgm:cxn modelId="{CC16D9CB-24BE-7B4C-9F74-D75760060FF4}" type="presOf" srcId="{8D59F498-6535-4544-9F02-D2F79BE0AB48}" destId="{7CEEED3B-2421-D849-8922-01176D479270}" srcOrd="0" destOrd="0" presId="urn:microsoft.com/office/officeart/2005/8/layout/hList3"/>
    <dgm:cxn modelId="{AE9BAFAA-4F45-4B47-BABA-9798B062EA8E}" srcId="{6E284E31-4275-6743-BAAD-EB4BF52EF157}" destId="{CA975D05-2A91-5C48-B75C-5C6539A9E999}" srcOrd="1" destOrd="0" parTransId="{5BC6CEA6-E8BD-E144-958E-200D60ACD921}" sibTransId="{19770A59-A05A-B24B-8A10-078C10D70F62}"/>
    <dgm:cxn modelId="{97677240-0BA5-3D43-91F8-175069EBF6D9}" srcId="{6E284E31-4275-6743-BAAD-EB4BF52EF157}" destId="{8D59F498-6535-4544-9F02-D2F79BE0AB48}" srcOrd="0" destOrd="0" parTransId="{B732B0DD-A7E4-B94D-ACAA-003338BB7867}" sibTransId="{B5205ADA-75C7-D645-B37D-DBA33C537863}"/>
    <dgm:cxn modelId="{1D32FBA8-6AD3-864F-94D7-1A8031757F82}" type="presOf" srcId="{43970071-7F25-F046-848C-13EC7381BDDE}" destId="{45B41B59-7A01-4A47-A6E4-B5CB674EB8F3}" srcOrd="0" destOrd="0" presId="urn:microsoft.com/office/officeart/2005/8/layout/hList3"/>
    <dgm:cxn modelId="{03FD2074-8497-974C-AE8E-BC03C6D589E9}" type="presOf" srcId="{E92F8AD0-65F5-4E4F-9E45-F66BB57FC4D6}" destId="{45700BFB-B4F1-0E4A-B88C-96FC50A74AEB}" srcOrd="0" destOrd="0" presId="urn:microsoft.com/office/officeart/2005/8/layout/hList3"/>
    <dgm:cxn modelId="{BFB905B9-F91B-FB44-87A4-15BF72D48B15}" srcId="{6E284E31-4275-6743-BAAD-EB4BF52EF157}" destId="{E92F8AD0-65F5-4E4F-9E45-F66BB57FC4D6}" srcOrd="2" destOrd="0" parTransId="{73E9D2AE-42CC-7F41-AD35-C9AEAEA4EC62}" sibTransId="{61A638B5-1752-684F-9C52-859029FDCBF4}"/>
    <dgm:cxn modelId="{7CDC2952-A236-CA4C-B705-B04613CF6197}" srcId="{43970071-7F25-F046-848C-13EC7381BDDE}" destId="{6E284E31-4275-6743-BAAD-EB4BF52EF157}" srcOrd="0" destOrd="0" parTransId="{C8D78A0D-04A9-5543-970A-D9F965B2970C}" sibTransId="{CB3010C1-1486-2C47-BA83-59DCA00EAFF8}"/>
    <dgm:cxn modelId="{06234DF9-0C56-5A41-876F-E47BC14CE526}" type="presParOf" srcId="{45B41B59-7A01-4A47-A6E4-B5CB674EB8F3}" destId="{D55A1ECB-5516-164C-9D0C-EC3B7E80C8FE}" srcOrd="0" destOrd="0" presId="urn:microsoft.com/office/officeart/2005/8/layout/hList3"/>
    <dgm:cxn modelId="{FACA6A91-B016-9245-8094-6950A5440419}" type="presParOf" srcId="{45B41B59-7A01-4A47-A6E4-B5CB674EB8F3}" destId="{1E2090DC-2715-CC47-8224-85658E2D1D44}" srcOrd="1" destOrd="0" presId="urn:microsoft.com/office/officeart/2005/8/layout/hList3"/>
    <dgm:cxn modelId="{6AC4F8B4-415B-3047-BD46-E60B537F516B}" type="presParOf" srcId="{1E2090DC-2715-CC47-8224-85658E2D1D44}" destId="{7CEEED3B-2421-D849-8922-01176D479270}" srcOrd="0" destOrd="0" presId="urn:microsoft.com/office/officeart/2005/8/layout/hList3"/>
    <dgm:cxn modelId="{78F0DA46-FB4F-7E46-B9AC-68B7410A1064}" type="presParOf" srcId="{1E2090DC-2715-CC47-8224-85658E2D1D44}" destId="{4A10B3AE-F860-4247-975C-EA89C8F3C4F6}" srcOrd="1" destOrd="0" presId="urn:microsoft.com/office/officeart/2005/8/layout/hList3"/>
    <dgm:cxn modelId="{49E47375-81E5-8849-9BDE-9140CB569507}" type="presParOf" srcId="{1E2090DC-2715-CC47-8224-85658E2D1D44}" destId="{45700BFB-B4F1-0E4A-B88C-96FC50A74AEB}" srcOrd="2" destOrd="0" presId="urn:microsoft.com/office/officeart/2005/8/layout/hList3"/>
    <dgm:cxn modelId="{79EFC998-83AC-6645-96DC-9C0DFF5E3224}" type="presParOf" srcId="{45B41B59-7A01-4A47-A6E4-B5CB674EB8F3}" destId="{3642FE92-2242-B349-8040-4C6B893BAC5F}"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9E9687-E072-964A-A1F1-B191B301EEF3}">
      <dsp:nvSpPr>
        <dsp:cNvPr id="0" name=""/>
        <dsp:cNvSpPr/>
      </dsp:nvSpPr>
      <dsp:spPr>
        <a:xfrm>
          <a:off x="1221978" y="2645"/>
          <a:ext cx="2706687" cy="1624012"/>
        </a:xfrm>
        <a:prstGeom prst="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ES_tradnl" sz="2800" kern="1200" dirty="0" err="1" smtClean="0"/>
            <a:t>Educaci</a:t>
          </a:r>
          <a:r>
            <a:rPr lang="es-ES" sz="2800" kern="1200" dirty="0" err="1" smtClean="0"/>
            <a:t>ón</a:t>
          </a:r>
          <a:r>
            <a:rPr lang="es-ES" sz="2800" kern="1200" dirty="0" smtClean="0"/>
            <a:t> para el empleo</a:t>
          </a:r>
          <a:endParaRPr lang="es-ES_tradnl" sz="2800" kern="1200" dirty="0"/>
        </a:p>
      </dsp:txBody>
      <dsp:txXfrm>
        <a:off x="1221978" y="2645"/>
        <a:ext cx="2706687" cy="1624012"/>
      </dsp:txXfrm>
    </dsp:sp>
    <dsp:sp modelId="{2B12D0FA-31FF-5042-924C-73B4BA8833B7}">
      <dsp:nvSpPr>
        <dsp:cNvPr id="0" name=""/>
        <dsp:cNvSpPr/>
      </dsp:nvSpPr>
      <dsp:spPr>
        <a:xfrm>
          <a:off x="4199334" y="2645"/>
          <a:ext cx="2706687" cy="1624012"/>
        </a:xfrm>
        <a:prstGeom prst="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ES_tradnl" sz="2800" kern="1200" dirty="0" err="1" smtClean="0"/>
            <a:t>Educaci</a:t>
          </a:r>
          <a:r>
            <a:rPr lang="es-ES" sz="2800" kern="1200" dirty="0" err="1" smtClean="0"/>
            <a:t>ón</a:t>
          </a:r>
          <a:r>
            <a:rPr lang="es-ES" sz="2800" kern="1200" dirty="0" smtClean="0"/>
            <a:t> para</a:t>
          </a:r>
          <a:r>
            <a:rPr lang="es-ES" sz="2800" kern="1200" baseline="0" dirty="0" smtClean="0"/>
            <a:t> la vida</a:t>
          </a:r>
          <a:endParaRPr lang="es-ES_tradnl" sz="2800" kern="1200" dirty="0"/>
        </a:p>
      </dsp:txBody>
      <dsp:txXfrm>
        <a:off x="4199334" y="2645"/>
        <a:ext cx="2706687" cy="1624012"/>
      </dsp:txXfrm>
    </dsp:sp>
    <dsp:sp modelId="{29D4126D-8137-324B-84E9-A349DF54B02F}">
      <dsp:nvSpPr>
        <dsp:cNvPr id="0" name=""/>
        <dsp:cNvSpPr/>
      </dsp:nvSpPr>
      <dsp:spPr>
        <a:xfrm>
          <a:off x="1221978" y="1897327"/>
          <a:ext cx="2706687" cy="1624012"/>
        </a:xfrm>
        <a:prstGeom prst="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ES_tradnl" sz="2800" kern="1200" dirty="0" err="1" smtClean="0"/>
            <a:t>Educaci</a:t>
          </a:r>
          <a:r>
            <a:rPr lang="es-ES" sz="2800" kern="1200" dirty="0" err="1" smtClean="0"/>
            <a:t>ón</a:t>
          </a:r>
          <a:r>
            <a:rPr lang="es-ES" sz="2800" kern="1200" dirty="0" smtClean="0"/>
            <a:t> para el mundo</a:t>
          </a:r>
          <a:endParaRPr lang="es-ES_tradnl" sz="2800" kern="1200" dirty="0"/>
        </a:p>
      </dsp:txBody>
      <dsp:txXfrm>
        <a:off x="1221978" y="1897327"/>
        <a:ext cx="2706687" cy="1624012"/>
      </dsp:txXfrm>
    </dsp:sp>
    <dsp:sp modelId="{A6910349-FDE5-3F44-AAD3-9135AFE1D54F}">
      <dsp:nvSpPr>
        <dsp:cNvPr id="0" name=""/>
        <dsp:cNvSpPr/>
      </dsp:nvSpPr>
      <dsp:spPr>
        <a:xfrm>
          <a:off x="4199334" y="1897327"/>
          <a:ext cx="2706687" cy="1624012"/>
        </a:xfrm>
        <a:prstGeom prst="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ES_tradnl" sz="2800" kern="1200" dirty="0" err="1" smtClean="0"/>
            <a:t>Educaci</a:t>
          </a:r>
          <a:r>
            <a:rPr lang="es-ES" sz="2800" kern="1200" dirty="0" err="1" smtClean="0"/>
            <a:t>ón</a:t>
          </a:r>
          <a:r>
            <a:rPr lang="es-ES" sz="2800" kern="1200" dirty="0" smtClean="0"/>
            <a:t> para el autodesarrollo</a:t>
          </a:r>
          <a:endParaRPr lang="es-ES_tradnl" sz="2800" kern="1200" dirty="0"/>
        </a:p>
      </dsp:txBody>
      <dsp:txXfrm>
        <a:off x="4199334" y="1897327"/>
        <a:ext cx="2706687" cy="1624012"/>
      </dsp:txXfrm>
    </dsp:sp>
    <dsp:sp modelId="{98F82D08-ABAB-1342-802E-61F4C9D246CD}">
      <dsp:nvSpPr>
        <dsp:cNvPr id="0" name=""/>
        <dsp:cNvSpPr/>
      </dsp:nvSpPr>
      <dsp:spPr>
        <a:xfrm>
          <a:off x="2710656" y="3792008"/>
          <a:ext cx="2706687" cy="1624012"/>
        </a:xfrm>
        <a:prstGeom prst="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ES_tradnl" sz="2800" kern="1200" dirty="0" err="1" smtClean="0"/>
            <a:t>Educaci</a:t>
          </a:r>
          <a:r>
            <a:rPr lang="es-ES" sz="2800" kern="1200" dirty="0" err="1" smtClean="0"/>
            <a:t>ón</a:t>
          </a:r>
          <a:r>
            <a:rPr lang="es-ES" sz="2800" kern="1200" dirty="0" smtClean="0"/>
            <a:t> para el ocio</a:t>
          </a:r>
          <a:endParaRPr lang="es-ES_tradnl" sz="2800" kern="1200" dirty="0"/>
        </a:p>
      </dsp:txBody>
      <dsp:txXfrm>
        <a:off x="2710656" y="3792008"/>
        <a:ext cx="2706687" cy="16240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5A1ECB-5516-164C-9D0C-EC3B7E80C8FE}">
      <dsp:nvSpPr>
        <dsp:cNvPr id="0" name=""/>
        <dsp:cNvSpPr/>
      </dsp:nvSpPr>
      <dsp:spPr>
        <a:xfrm>
          <a:off x="0" y="0"/>
          <a:ext cx="9065318" cy="1240961"/>
        </a:xfrm>
        <a:prstGeom prst="rect">
          <a:avLst/>
        </a:prstGeom>
        <a:solidFill>
          <a:schemeClr val="accent1">
            <a:shade val="80000"/>
            <a:hueOff val="0"/>
            <a:satOff val="0"/>
            <a:lumOff val="0"/>
            <a:alphaOff val="0"/>
          </a:schemeClr>
        </a:solidFill>
        <a:ln>
          <a:noFill/>
        </a:ln>
        <a:effectLst>
          <a:outerShdw blurRad="38100" dist="25400" dir="5400000" rotWithShape="0">
            <a:srgbClr val="000000">
              <a:alpha val="45000"/>
            </a:srgbClr>
          </a:outerShdw>
        </a:effectLst>
      </dsp:spPr>
      <dsp:style>
        <a:lnRef idx="0">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ES_tradnl" sz="2000" kern="1200" dirty="0" smtClean="0"/>
            <a:t>Guiar</a:t>
          </a:r>
          <a:r>
            <a:rPr lang="es-ES_tradnl" sz="2000" kern="1200" baseline="0" dirty="0" smtClean="0"/>
            <a:t> a los alumnos en el uso  de las bases de </a:t>
          </a:r>
          <a:r>
            <a:rPr lang="es-ES_tradnl" sz="2000" kern="1200" baseline="0" dirty="0" err="1" smtClean="0"/>
            <a:t>informaci</a:t>
          </a:r>
          <a:r>
            <a:rPr lang="es-ES" sz="2000" kern="1200" baseline="0" dirty="0" err="1" smtClean="0"/>
            <a:t>ón</a:t>
          </a:r>
          <a:r>
            <a:rPr lang="es-ES" sz="2000" kern="1200" baseline="0" dirty="0" smtClean="0"/>
            <a:t> y conocimiento así como proporcionar acceso a los alumnos para usar sus propios recursos.</a:t>
          </a:r>
          <a:endParaRPr lang="es-ES_tradnl" sz="2000" kern="1200" dirty="0"/>
        </a:p>
      </dsp:txBody>
      <dsp:txXfrm>
        <a:off x="0" y="0"/>
        <a:ext cx="9065318" cy="1240961"/>
      </dsp:txXfrm>
    </dsp:sp>
    <dsp:sp modelId="{7CEEED3B-2421-D849-8922-01176D479270}">
      <dsp:nvSpPr>
        <dsp:cNvPr id="0" name=""/>
        <dsp:cNvSpPr/>
      </dsp:nvSpPr>
      <dsp:spPr>
        <a:xfrm>
          <a:off x="4426" y="1240961"/>
          <a:ext cx="3018821" cy="2606019"/>
        </a:xfrm>
        <a:prstGeom prst="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ES_tradnl" sz="2000" kern="1200" dirty="0" smtClean="0"/>
            <a:t>Potenciar</a:t>
          </a:r>
          <a:r>
            <a:rPr lang="es-ES_tradnl" sz="2000" kern="1200" baseline="0" dirty="0" smtClean="0"/>
            <a:t> que los alumnos se vuelvan activos en el proceso de aprendizaje auto dirigido.</a:t>
          </a:r>
          <a:endParaRPr lang="es-ES_tradnl" sz="2000" kern="1200" dirty="0"/>
        </a:p>
      </dsp:txBody>
      <dsp:txXfrm>
        <a:off x="4426" y="1240961"/>
        <a:ext cx="3018821" cy="2606019"/>
      </dsp:txXfrm>
    </dsp:sp>
    <dsp:sp modelId="{4A10B3AE-F860-4247-975C-EA89C8F3C4F6}">
      <dsp:nvSpPr>
        <dsp:cNvPr id="0" name=""/>
        <dsp:cNvSpPr/>
      </dsp:nvSpPr>
      <dsp:spPr>
        <a:xfrm>
          <a:off x="3023248" y="1240961"/>
          <a:ext cx="3018821" cy="2606019"/>
        </a:xfrm>
        <a:prstGeom prst="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ES_tradnl" sz="2000" kern="1200" dirty="0" smtClean="0"/>
            <a:t>Asesorar</a:t>
          </a:r>
          <a:r>
            <a:rPr lang="es-ES_tradnl" sz="2000" kern="1200" baseline="0" dirty="0" smtClean="0"/>
            <a:t> y gestionar el ambiente de aprendizaje</a:t>
          </a:r>
          <a:endParaRPr lang="es-ES_tradnl" sz="2000" kern="1200" dirty="0"/>
        </a:p>
      </dsp:txBody>
      <dsp:txXfrm>
        <a:off x="3023248" y="1240961"/>
        <a:ext cx="3018821" cy="2606019"/>
      </dsp:txXfrm>
    </dsp:sp>
    <dsp:sp modelId="{45700BFB-B4F1-0E4A-B88C-96FC50A74AEB}">
      <dsp:nvSpPr>
        <dsp:cNvPr id="0" name=""/>
        <dsp:cNvSpPr/>
      </dsp:nvSpPr>
      <dsp:spPr>
        <a:xfrm>
          <a:off x="6042069" y="1240961"/>
          <a:ext cx="3018821" cy="2606019"/>
        </a:xfrm>
        <a:prstGeom prst="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ES_tradnl" sz="2000" kern="1200" dirty="0" smtClean="0"/>
            <a:t>Acceso fluido</a:t>
          </a:r>
          <a:r>
            <a:rPr lang="es-ES_tradnl" sz="2000" kern="1200" baseline="0" dirty="0" smtClean="0"/>
            <a:t> al trabajo del estudiante en consistencia con las estrategias de aprendizaje</a:t>
          </a:r>
          <a:endParaRPr lang="es-ES_tradnl" sz="2000" kern="1200" dirty="0"/>
        </a:p>
      </dsp:txBody>
      <dsp:txXfrm>
        <a:off x="6042069" y="1240961"/>
        <a:ext cx="3018821" cy="2606019"/>
      </dsp:txXfrm>
    </dsp:sp>
    <dsp:sp modelId="{3642FE92-2242-B349-8040-4C6B893BAC5F}">
      <dsp:nvSpPr>
        <dsp:cNvPr id="0" name=""/>
        <dsp:cNvSpPr/>
      </dsp:nvSpPr>
      <dsp:spPr>
        <a:xfrm>
          <a:off x="0" y="3846981"/>
          <a:ext cx="9065318" cy="289557"/>
        </a:xfrm>
        <a:prstGeom prst="rect">
          <a:avLst/>
        </a:prstGeom>
        <a:solidFill>
          <a:schemeClr val="accent1">
            <a:shade val="80000"/>
            <a:hueOff val="0"/>
            <a:satOff val="0"/>
            <a:lumOff val="0"/>
            <a:alphaOff val="0"/>
          </a:schemeClr>
        </a:solidFill>
        <a:ln>
          <a:noFill/>
        </a:ln>
        <a:effectLst>
          <a:outerShdw blurRad="38100" dist="25400" dir="5400000" rotWithShape="0">
            <a:srgbClr val="000000">
              <a:alpha val="45000"/>
            </a:srgbClr>
          </a:outerShdw>
        </a:effectLst>
      </dsp:spPr>
      <dsp:style>
        <a:lnRef idx="0">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Clic para editar título</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8/30/18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Clic para editar título</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Arrastre la imagen al marcador de posición o haga clic en el icono para agregar</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509A250-FF31-4206-8172-F9D3106AACB1}" type="datetimeFigureOut">
              <a:rPr lang="en-US" dirty="0"/>
              <a:t>8/30/18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Clic para editar título</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t>8/30/18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smtClean="0"/>
              <a:t>Clic para editar título</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smtClean="0"/>
              <a:t>Haga clic para modificar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t>8/30/18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smtClean="0"/>
              <a:t>Clic para editar título</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t>8/30/18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Clic para editar título</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8/30/18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Clic para editar título</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Arrastre la imagen al marcador de posición o haga clic en el icono para agregar</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Arrastre la imagen al marcador de posición o haga clic en el icono para agregar</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Arrastre la imagen al marcador de posición o haga clic en el icono para agregar</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8/30/18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Clic para editar título</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8/30/18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smtClean="0"/>
              <a:t>Clic para editar título</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8/30/18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Clic para editar título</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8/30/18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Clic para editar título</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796027F-7875-4030-9381-8BD8C4F21935}" type="datetimeFigureOut">
              <a:rPr lang="en-US" dirty="0"/>
              <a:t>8/30/18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Clic para editar título</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8/30/18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Clic para editar título</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8/30/18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Clic para editar título</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8/30/18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8/30/18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smtClean="0"/>
              <a:t>Clic para editar título</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7" name="Date Placeholder 4"/>
          <p:cNvSpPr>
            <a:spLocks noGrp="1"/>
          </p:cNvSpPr>
          <p:nvPr>
            <p:ph type="dt" sz="half" idx="10"/>
          </p:nvPr>
        </p:nvSpPr>
        <p:spPr/>
        <p:txBody>
          <a:bodyPr/>
          <a:lstStyle/>
          <a:p>
            <a:fld id="{4509A250-FF31-4206-8172-F9D3106AACB1}" type="datetimeFigureOut">
              <a:rPr lang="en-US" dirty="0"/>
              <a:t>8/30/18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Clic para editar título</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Arrastre la imagen al marcador de posición o haga clic en el icono para agregar</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509A250-FF31-4206-8172-F9D3106AACB1}" type="datetimeFigureOut">
              <a:rPr lang="en-US" dirty="0"/>
              <a:t>8/30/18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image" Target="../media/image3.png"/><Relationship Id="rId21" Type="http://schemas.openxmlformats.org/officeDocument/2006/relationships/image" Target="../media/image4.png"/><Relationship Id="rId22" Type="http://schemas.openxmlformats.org/officeDocument/2006/relationships/image" Target="../media/image5.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smtClean="0"/>
              <a:t>Clic para editar título</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8/30/18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_tradnl" sz="6000" b="1" dirty="0"/>
              <a:t>Nuevos </a:t>
            </a:r>
            <a:r>
              <a:rPr lang="es-ES_tradnl" sz="6000" b="1" dirty="0" smtClean="0"/>
              <a:t>Ambientes </a:t>
            </a:r>
            <a:r>
              <a:rPr lang="es-ES_tradnl" sz="6000" b="1" dirty="0"/>
              <a:t>de </a:t>
            </a:r>
            <a:r>
              <a:rPr lang="es-ES_tradnl" sz="6000" b="1" dirty="0" smtClean="0"/>
              <a:t>Aprendizaje </a:t>
            </a:r>
            <a:r>
              <a:rPr lang="es-ES_tradnl" sz="6000" b="1" dirty="0"/>
              <a:t>para una S</a:t>
            </a:r>
            <a:r>
              <a:rPr lang="es-ES_tradnl" sz="6000" b="1" dirty="0" smtClean="0"/>
              <a:t>ociedad </a:t>
            </a:r>
            <a:r>
              <a:rPr lang="es-ES_tradnl" sz="6000" b="1" dirty="0"/>
              <a:t>de la </a:t>
            </a:r>
            <a:r>
              <a:rPr lang="es-ES_tradnl" sz="6000" b="1" dirty="0" smtClean="0"/>
              <a:t>Información</a:t>
            </a:r>
            <a:endParaRPr lang="es-ES_tradnl" sz="6000" b="1" dirty="0"/>
          </a:p>
        </p:txBody>
      </p:sp>
      <p:sp>
        <p:nvSpPr>
          <p:cNvPr id="3" name="Subtítulo 2"/>
          <p:cNvSpPr>
            <a:spLocks noGrp="1"/>
          </p:cNvSpPr>
          <p:nvPr>
            <p:ph type="subTitle" idx="1"/>
          </p:nvPr>
        </p:nvSpPr>
        <p:spPr/>
        <p:txBody>
          <a:bodyPr>
            <a:normAutofit fontScale="70000" lnSpcReduction="20000"/>
          </a:bodyPr>
          <a:lstStyle/>
          <a:p>
            <a:r>
              <a:rPr lang="es-ES_tradnl" cap="none" dirty="0"/>
              <a:t>R</a:t>
            </a:r>
            <a:r>
              <a:rPr lang="es-ES_tradnl" cap="none" dirty="0" smtClean="0"/>
              <a:t>esumen por </a:t>
            </a:r>
            <a:r>
              <a:rPr lang="es-ES_tradnl" cap="none" dirty="0" err="1" smtClean="0"/>
              <a:t>Liann</a:t>
            </a:r>
            <a:r>
              <a:rPr lang="es-ES_tradnl" cap="none" dirty="0" smtClean="0"/>
              <a:t> C. </a:t>
            </a:r>
            <a:r>
              <a:rPr lang="es-ES_tradnl" cap="none" dirty="0"/>
              <a:t>M</a:t>
            </a:r>
            <a:r>
              <a:rPr lang="es-ES_tradnl" cap="none" dirty="0" smtClean="0"/>
              <a:t>uñoz (8-869-468)</a:t>
            </a:r>
          </a:p>
          <a:p>
            <a:r>
              <a:rPr lang="es-ES_tradnl" cap="none" dirty="0"/>
              <a:t>P</a:t>
            </a:r>
            <a:r>
              <a:rPr lang="es-ES_tradnl" cap="none" dirty="0" smtClean="0"/>
              <a:t>ostgrado en Educación</a:t>
            </a:r>
            <a:r>
              <a:rPr lang="es-ES" cap="none" dirty="0" smtClean="0"/>
              <a:t> Superior</a:t>
            </a:r>
          </a:p>
          <a:p>
            <a:r>
              <a:rPr lang="es-ES" cap="none" dirty="0"/>
              <a:t>U</a:t>
            </a:r>
            <a:r>
              <a:rPr lang="es-ES" cap="none" dirty="0" smtClean="0"/>
              <a:t>niversidad del Istmo</a:t>
            </a:r>
            <a:endParaRPr lang="es-ES_tradnl" cap="none" dirty="0"/>
          </a:p>
        </p:txBody>
      </p:sp>
    </p:spTree>
    <p:extLst>
      <p:ext uri="{BB962C8B-B14F-4D97-AF65-F5344CB8AC3E}">
        <p14:creationId xmlns:p14="http://schemas.microsoft.com/office/powerpoint/2010/main" val="1420430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926756"/>
            <a:ext cx="9404723" cy="926491"/>
          </a:xfrm>
        </p:spPr>
        <p:txBody>
          <a:bodyPr/>
          <a:lstStyle/>
          <a:p>
            <a:r>
              <a:rPr lang="es-ES_tradnl" b="1" dirty="0" smtClean="0"/>
              <a:t>Introducción</a:t>
            </a:r>
            <a:endParaRPr lang="es-ES_tradnl" b="1" dirty="0"/>
          </a:p>
        </p:txBody>
      </p:sp>
      <p:sp>
        <p:nvSpPr>
          <p:cNvPr id="3" name="Marcador de contenido 2"/>
          <p:cNvSpPr>
            <a:spLocks noGrp="1"/>
          </p:cNvSpPr>
          <p:nvPr>
            <p:ph idx="1"/>
          </p:nvPr>
        </p:nvSpPr>
        <p:spPr/>
        <p:txBody>
          <a:bodyPr/>
          <a:lstStyle/>
          <a:p>
            <a:r>
              <a:rPr lang="es-ES_tradnl" sz="2400" dirty="0"/>
              <a:t>El sistema </a:t>
            </a:r>
            <a:r>
              <a:rPr lang="es-ES_tradnl" sz="2400" dirty="0" smtClean="0"/>
              <a:t>educativo, </a:t>
            </a:r>
            <a:r>
              <a:rPr lang="es-ES_tradnl" sz="2400" dirty="0"/>
              <a:t>se encuentra inmerso en un proceso de cambios, enmarcados en el conjunto de transformaciones sociales propiciadas por la innovación tecnológica y, sobre todo, por el desarrollo de las tecnologías de la información y de la comunicación, por los cambios en las relaciones sociales y por una nueva concepción de las relaciones tecnología-sociedad que determinan las relaciones tecnología-educación</a:t>
            </a:r>
            <a:r>
              <a:rPr lang="es-ES_tradnl" dirty="0"/>
              <a:t>.</a:t>
            </a:r>
          </a:p>
        </p:txBody>
      </p:sp>
    </p:spTree>
    <p:extLst>
      <p:ext uri="{BB962C8B-B14F-4D97-AF65-F5344CB8AC3E}">
        <p14:creationId xmlns:p14="http://schemas.microsoft.com/office/powerpoint/2010/main" val="2145620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46111" y="719666"/>
            <a:ext cx="4287794" cy="5685615"/>
          </a:xfrm>
        </p:spPr>
        <p:txBody>
          <a:bodyPr>
            <a:normAutofit/>
          </a:bodyPr>
          <a:lstStyle/>
          <a:p>
            <a:r>
              <a:rPr lang="es-ES_tradnl" sz="2400" dirty="0"/>
              <a:t>Las </a:t>
            </a:r>
            <a:r>
              <a:rPr lang="es-ES_tradnl" sz="2400" dirty="0" err="1"/>
              <a:t>circustancias</a:t>
            </a:r>
            <a:r>
              <a:rPr lang="es-ES_tradnl" sz="2400" dirty="0"/>
              <a:t> tecnológicas, culturales y sociales en las que se desenvuelve la actual sociedad exigen, por otra parte, nuevos objetivos a la educación</a:t>
            </a:r>
            <a:r>
              <a:rPr lang="es-ES_tradnl" sz="2400" dirty="0" smtClean="0"/>
              <a:t>.</a:t>
            </a:r>
          </a:p>
          <a:p>
            <a:r>
              <a:rPr lang="es-ES_tradnl" sz="2400" dirty="0" smtClean="0"/>
              <a:t>Para la era </a:t>
            </a:r>
            <a:r>
              <a:rPr lang="es-ES_tradnl" sz="2400" dirty="0"/>
              <a:t>industrial, </a:t>
            </a:r>
            <a:r>
              <a:rPr lang="es-ES_tradnl" sz="2400" dirty="0" smtClean="0"/>
              <a:t>las </a:t>
            </a:r>
            <a:r>
              <a:rPr lang="es-ES_tradnl" sz="2400" dirty="0" err="1" smtClean="0"/>
              <a:t>preocupaci</a:t>
            </a:r>
            <a:r>
              <a:rPr lang="es-ES" sz="2400" dirty="0" err="1" smtClean="0"/>
              <a:t>ones</a:t>
            </a:r>
            <a:r>
              <a:rPr lang="es-ES" sz="2400" dirty="0" smtClean="0"/>
              <a:t> </a:t>
            </a:r>
            <a:r>
              <a:rPr lang="es-ES_tradnl" sz="2400" dirty="0" smtClean="0"/>
              <a:t>del orden </a:t>
            </a:r>
            <a:r>
              <a:rPr lang="es-ES_tradnl" sz="2400" dirty="0"/>
              <a:t>de la </a:t>
            </a:r>
            <a:r>
              <a:rPr lang="es-ES_tradnl" sz="2400" dirty="0" smtClean="0"/>
              <a:t>educación están caracterizadas </a:t>
            </a:r>
            <a:r>
              <a:rPr lang="es-ES_tradnl" sz="2400" dirty="0"/>
              <a:t>por los siguientes objetivos:</a:t>
            </a:r>
          </a:p>
        </p:txBody>
      </p:sp>
      <p:graphicFrame>
        <p:nvGraphicFramePr>
          <p:cNvPr id="4" name="Diagrama 3"/>
          <p:cNvGraphicFramePr/>
          <p:nvPr>
            <p:extLst>
              <p:ext uri="{D42A27DB-BD31-4B8C-83A1-F6EECF244321}">
                <p14:modId xmlns:p14="http://schemas.microsoft.com/office/powerpoint/2010/main" val="482331966"/>
              </p:ext>
            </p:extLst>
          </p:nvPr>
        </p:nvGraphicFramePr>
        <p:xfrm>
          <a:off x="4540421"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824904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b="1" dirty="0"/>
              <a:t>Los nuevos escenarios del aprendizaje</a:t>
            </a:r>
          </a:p>
        </p:txBody>
      </p:sp>
      <p:sp>
        <p:nvSpPr>
          <p:cNvPr id="3" name="Marcador de contenido 2"/>
          <p:cNvSpPr>
            <a:spLocks noGrp="1"/>
          </p:cNvSpPr>
          <p:nvPr>
            <p:ph idx="1"/>
          </p:nvPr>
        </p:nvSpPr>
        <p:spPr>
          <a:xfrm>
            <a:off x="1104293" y="2510118"/>
            <a:ext cx="8946541" cy="4195481"/>
          </a:xfrm>
        </p:spPr>
        <p:txBody>
          <a:bodyPr/>
          <a:lstStyle/>
          <a:p>
            <a:r>
              <a:rPr lang="es-ES_tradnl" sz="2400" dirty="0"/>
              <a:t>Describir escenarios de aprendizaje propiciados por las nuevas tecnologías nos ayudará en el diseño y creación de ambientes de aprendizaje adecuados a las nuevas coordenadas espacio-temporales, a los nuevos objetivos educativos, etc., de tal forma que podamos comprender cómo los cambios afectan a los estudiantes, profesores, centros y a la comunidad</a:t>
            </a:r>
            <a:r>
              <a:rPr lang="es-ES_tradnl" dirty="0"/>
              <a:t>.</a:t>
            </a:r>
          </a:p>
        </p:txBody>
      </p:sp>
    </p:spTree>
    <p:extLst>
      <p:ext uri="{BB962C8B-B14F-4D97-AF65-F5344CB8AC3E}">
        <p14:creationId xmlns:p14="http://schemas.microsoft.com/office/powerpoint/2010/main" val="12335013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b="1" dirty="0"/>
              <a:t>Los nuevos escenarios del aprendizaje</a:t>
            </a:r>
          </a:p>
        </p:txBody>
      </p:sp>
      <p:sp>
        <p:nvSpPr>
          <p:cNvPr id="3" name="Marcador de contenido 2"/>
          <p:cNvSpPr>
            <a:spLocks noGrp="1"/>
          </p:cNvSpPr>
          <p:nvPr>
            <p:ph idx="1"/>
          </p:nvPr>
        </p:nvSpPr>
        <p:spPr>
          <a:xfrm>
            <a:off x="1104293" y="2510118"/>
            <a:ext cx="8946541" cy="4195481"/>
          </a:xfrm>
        </p:spPr>
        <p:txBody>
          <a:bodyPr>
            <a:normAutofit/>
          </a:bodyPr>
          <a:lstStyle/>
          <a:p>
            <a:r>
              <a:rPr lang="es-ES_tradnl" sz="2400" dirty="0"/>
              <a:t>En este ámbito urge la explotación de las posibilidades de las redes, que añaden una perspectiva más global y potencian la comunicación, dando una dimensión más abierta a la introducción de las TIC</a:t>
            </a:r>
            <a:r>
              <a:rPr lang="es-ES_tradnl" sz="2400" dirty="0" smtClean="0"/>
              <a:t>.</a:t>
            </a:r>
          </a:p>
          <a:p>
            <a:r>
              <a:rPr lang="es-ES_tradnl" sz="2400" dirty="0"/>
              <a:t>Se trata de nuevas formas de enriquecer y mejorar la calidad del </a:t>
            </a:r>
            <a:r>
              <a:rPr lang="es-ES_tradnl" sz="2400" dirty="0" err="1"/>
              <a:t>curriculum</a:t>
            </a:r>
            <a:r>
              <a:rPr lang="es-ES_tradnl" sz="2400" dirty="0"/>
              <a:t> y de la educación</a:t>
            </a:r>
            <a:r>
              <a:rPr lang="es-ES_tradnl" sz="2400" dirty="0" smtClean="0"/>
              <a:t>.</a:t>
            </a:r>
          </a:p>
          <a:p>
            <a:r>
              <a:rPr lang="es-ES_tradnl" sz="2400" dirty="0"/>
              <a:t>Se trata, en definitiva, de incrementar las oportunidades educativas.</a:t>
            </a:r>
          </a:p>
        </p:txBody>
      </p:sp>
    </p:spTree>
    <p:extLst>
      <p:ext uri="{BB962C8B-B14F-4D97-AF65-F5344CB8AC3E}">
        <p14:creationId xmlns:p14="http://schemas.microsoft.com/office/powerpoint/2010/main" val="16498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b="1" dirty="0"/>
              <a:t>El impacto sobre el entorno del estudiante</a:t>
            </a:r>
          </a:p>
        </p:txBody>
      </p:sp>
      <p:sp>
        <p:nvSpPr>
          <p:cNvPr id="3" name="Marcador de contenido 2"/>
          <p:cNvSpPr>
            <a:spLocks noGrp="1"/>
          </p:cNvSpPr>
          <p:nvPr>
            <p:ph idx="1"/>
          </p:nvPr>
        </p:nvSpPr>
        <p:spPr/>
        <p:txBody>
          <a:bodyPr/>
          <a:lstStyle/>
          <a:p>
            <a:r>
              <a:rPr lang="es-ES_tradnl" dirty="0"/>
              <a:t>Las implicaciones desde esta perspectiva sobre el rol del alumno implica</a:t>
            </a:r>
            <a:r>
              <a:rPr lang="es-ES_tradnl" dirty="0" smtClean="0"/>
              <a:t>:</a:t>
            </a:r>
          </a:p>
          <a:p>
            <a:endParaRPr lang="es-ES_tradnl" dirty="0" smtClean="0"/>
          </a:p>
        </p:txBody>
      </p:sp>
      <p:sp>
        <p:nvSpPr>
          <p:cNvPr id="6" name="Rectángulo redondeado 5"/>
          <p:cNvSpPr/>
          <p:nvPr/>
        </p:nvSpPr>
        <p:spPr>
          <a:xfrm>
            <a:off x="840257" y="2914596"/>
            <a:ext cx="10527957" cy="5436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a:t>Acceso a un amplio rango de recursos de aprendizaje.</a:t>
            </a:r>
          </a:p>
        </p:txBody>
      </p:sp>
      <p:sp>
        <p:nvSpPr>
          <p:cNvPr id="7" name="Rectángulo redondeado 6"/>
          <p:cNvSpPr/>
          <p:nvPr/>
        </p:nvSpPr>
        <p:spPr>
          <a:xfrm>
            <a:off x="840256" y="3650695"/>
            <a:ext cx="10527957" cy="5436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a:t>Control activo de los recursos de aprendizaje. </a:t>
            </a:r>
          </a:p>
        </p:txBody>
      </p:sp>
      <p:sp>
        <p:nvSpPr>
          <p:cNvPr id="8" name="Rectángulo redondeado 7"/>
          <p:cNvSpPr/>
          <p:nvPr/>
        </p:nvSpPr>
        <p:spPr>
          <a:xfrm>
            <a:off x="840255" y="4386745"/>
            <a:ext cx="10527957" cy="5436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a:t>Participación de los alumnos en experiencias de aprendizaje </a:t>
            </a:r>
            <a:r>
              <a:rPr lang="es-ES_tradnl" dirty="0" smtClean="0"/>
              <a:t>individualizadas.</a:t>
            </a:r>
            <a:endParaRPr lang="es-ES_tradnl" dirty="0"/>
          </a:p>
        </p:txBody>
      </p:sp>
      <p:sp>
        <p:nvSpPr>
          <p:cNvPr id="9" name="Rectángulo redondeado 8"/>
          <p:cNvSpPr/>
          <p:nvPr/>
        </p:nvSpPr>
        <p:spPr>
          <a:xfrm>
            <a:off x="840255" y="5122795"/>
            <a:ext cx="10527957" cy="5436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a:t>Acceso a grupos de aprendizaje colaborativo, </a:t>
            </a:r>
          </a:p>
        </p:txBody>
      </p:sp>
      <p:sp>
        <p:nvSpPr>
          <p:cNvPr id="10" name="Rectángulo redondeado 9"/>
          <p:cNvSpPr/>
          <p:nvPr/>
        </p:nvSpPr>
        <p:spPr>
          <a:xfrm>
            <a:off x="840255" y="5849370"/>
            <a:ext cx="10527957" cy="5436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a:t>Experiencias en tareas de resolución de problemas .</a:t>
            </a:r>
          </a:p>
        </p:txBody>
      </p:sp>
    </p:spTree>
    <p:extLst>
      <p:ext uri="{BB962C8B-B14F-4D97-AF65-F5344CB8AC3E}">
        <p14:creationId xmlns:p14="http://schemas.microsoft.com/office/powerpoint/2010/main" val="5049036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b="1" dirty="0"/>
              <a:t>Los cambios en el profesorado</a:t>
            </a:r>
          </a:p>
        </p:txBody>
      </p:sp>
      <p:sp>
        <p:nvSpPr>
          <p:cNvPr id="3" name="Marcador de contenido 2"/>
          <p:cNvSpPr>
            <a:spLocks noGrp="1"/>
          </p:cNvSpPr>
          <p:nvPr>
            <p:ph idx="1"/>
          </p:nvPr>
        </p:nvSpPr>
        <p:spPr>
          <a:xfrm>
            <a:off x="1104293" y="1484508"/>
            <a:ext cx="8946541" cy="4195481"/>
          </a:xfrm>
        </p:spPr>
        <p:txBody>
          <a:bodyPr/>
          <a:lstStyle/>
          <a:p>
            <a:r>
              <a:rPr lang="es-ES_tradnl"/>
              <a:t>En este contexto, parece conveniente que los profesores sean capaces </a:t>
            </a:r>
            <a:r>
              <a:rPr lang="es-ES_tradnl"/>
              <a:t>de</a:t>
            </a:r>
            <a:r>
              <a:rPr lang="es-ES_tradnl" smtClean="0"/>
              <a:t>:</a:t>
            </a:r>
          </a:p>
        </p:txBody>
      </p:sp>
      <p:graphicFrame>
        <p:nvGraphicFramePr>
          <p:cNvPr id="5" name="Diagrama 4"/>
          <p:cNvGraphicFramePr/>
          <p:nvPr>
            <p:extLst>
              <p:ext uri="{D42A27DB-BD31-4B8C-83A1-F6EECF244321}">
                <p14:modId xmlns:p14="http://schemas.microsoft.com/office/powerpoint/2010/main" val="1240236462"/>
              </p:ext>
            </p:extLst>
          </p:nvPr>
        </p:nvGraphicFramePr>
        <p:xfrm>
          <a:off x="1104293" y="2273644"/>
          <a:ext cx="9065318" cy="41365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7241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b="1" dirty="0"/>
              <a:t>El impacto sobre la administración</a:t>
            </a:r>
          </a:p>
        </p:txBody>
      </p:sp>
      <p:sp>
        <p:nvSpPr>
          <p:cNvPr id="3" name="Marcador de contenido 2"/>
          <p:cNvSpPr>
            <a:spLocks noGrp="1"/>
          </p:cNvSpPr>
          <p:nvPr>
            <p:ph idx="1"/>
          </p:nvPr>
        </p:nvSpPr>
        <p:spPr>
          <a:xfrm>
            <a:off x="945292" y="1853248"/>
            <a:ext cx="8946541" cy="4195481"/>
          </a:xfrm>
        </p:spPr>
        <p:txBody>
          <a:bodyPr/>
          <a:lstStyle/>
          <a:p>
            <a:r>
              <a:rPr lang="es-ES_tradnl" dirty="0"/>
              <a:t>En el marco de las instituciones que administran la enseñanza, podemos considerar como elementos más afectados por la aplicación de las TIC </a:t>
            </a:r>
            <a:r>
              <a:rPr lang="es-ES_tradnl" dirty="0" smtClean="0"/>
              <a:t>son:</a:t>
            </a:r>
          </a:p>
          <a:p>
            <a:endParaRPr lang="es-ES_tradnl" dirty="0" smtClean="0"/>
          </a:p>
          <a:p>
            <a:pPr lvl="2"/>
            <a:r>
              <a:rPr lang="es-ES_tradnl" dirty="0" smtClean="0"/>
              <a:t>Diseño </a:t>
            </a:r>
            <a:r>
              <a:rPr lang="es-ES_tradnl" dirty="0"/>
              <a:t>y producción de nuevos materiales</a:t>
            </a:r>
            <a:r>
              <a:rPr lang="es-ES_tradnl" dirty="0" smtClean="0"/>
              <a:t>.</a:t>
            </a:r>
          </a:p>
          <a:p>
            <a:pPr lvl="2"/>
            <a:endParaRPr lang="es-ES_tradnl" dirty="0"/>
          </a:p>
          <a:p>
            <a:pPr lvl="2"/>
            <a:r>
              <a:rPr lang="es-ES_tradnl" dirty="0"/>
              <a:t>Diseño y producción de nuevos materiales</a:t>
            </a:r>
            <a:r>
              <a:rPr lang="es-ES_tradnl" dirty="0" smtClean="0"/>
              <a:t>.</a:t>
            </a:r>
          </a:p>
          <a:p>
            <a:pPr lvl="2"/>
            <a:endParaRPr lang="es-ES_tradnl" dirty="0"/>
          </a:p>
          <a:p>
            <a:pPr lvl="2"/>
            <a:r>
              <a:rPr lang="es-ES_tradnl" dirty="0"/>
              <a:t>Sistemas de comunicación</a:t>
            </a:r>
          </a:p>
        </p:txBody>
      </p:sp>
      <p:sp>
        <p:nvSpPr>
          <p:cNvPr id="4" name="Flecha derecha 3"/>
          <p:cNvSpPr/>
          <p:nvPr/>
        </p:nvSpPr>
        <p:spPr>
          <a:xfrm>
            <a:off x="1056502" y="3253778"/>
            <a:ext cx="1075038" cy="5684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5" name="Flecha derecha 4"/>
          <p:cNvSpPr/>
          <p:nvPr/>
        </p:nvSpPr>
        <p:spPr>
          <a:xfrm>
            <a:off x="1056501" y="3950988"/>
            <a:ext cx="1075038" cy="5684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6" name="Flecha derecha 5"/>
          <p:cNvSpPr/>
          <p:nvPr/>
        </p:nvSpPr>
        <p:spPr>
          <a:xfrm>
            <a:off x="1031788" y="4715653"/>
            <a:ext cx="1075038" cy="5684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4390764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b="1" dirty="0"/>
              <a:t>El aprendizaje abierto en los nuevos ambientes de aprendizaje</a:t>
            </a:r>
          </a:p>
        </p:txBody>
      </p:sp>
      <p:sp>
        <p:nvSpPr>
          <p:cNvPr id="3" name="Marcador de contenido 2"/>
          <p:cNvSpPr>
            <a:spLocks noGrp="1"/>
          </p:cNvSpPr>
          <p:nvPr>
            <p:ph idx="1"/>
          </p:nvPr>
        </p:nvSpPr>
        <p:spPr>
          <a:xfrm>
            <a:off x="1103312" y="2164129"/>
            <a:ext cx="9647066" cy="4195481"/>
          </a:xfrm>
        </p:spPr>
        <p:txBody>
          <a:bodyPr>
            <a:normAutofit/>
          </a:bodyPr>
          <a:lstStyle/>
          <a:p>
            <a:r>
              <a:rPr lang="es-ES_tradnl" sz="2400" dirty="0"/>
              <a:t>El sistema educativo tendrá que responder progresivamente a situaciones de enseñanza-aprendizaje diversas que, tal como venimos diciendo, abarcan desde situaciones convencionales hasta la enseñanza no presencial</a:t>
            </a:r>
            <a:r>
              <a:rPr lang="es-ES_tradnl" sz="2400" dirty="0" smtClean="0"/>
              <a:t>.</a:t>
            </a:r>
          </a:p>
          <a:p>
            <a:endParaRPr lang="es-ES_tradnl" sz="2400" dirty="0" smtClean="0"/>
          </a:p>
          <a:p>
            <a:r>
              <a:rPr lang="es-ES_tradnl" sz="2400" dirty="0"/>
              <a:t>Los modelos basados en el aprendizaje abierto requieren introducir un estilo caracterizado por potenciar en los alumnos el aprender a aprender, el aplicar el aprendizaje al mundo real, y aquí, por su adaptabilidad y modularidad, encajan bien las TIC.</a:t>
            </a:r>
          </a:p>
        </p:txBody>
      </p:sp>
    </p:spTree>
    <p:extLst>
      <p:ext uri="{BB962C8B-B14F-4D97-AF65-F5344CB8AC3E}">
        <p14:creationId xmlns:p14="http://schemas.microsoft.com/office/powerpoint/2010/main" val="7072891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ó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77</TotalTime>
  <Words>570</Words>
  <Application>Microsoft Macintosh PowerPoint</Application>
  <PresentationFormat>Panorámica</PresentationFormat>
  <Paragraphs>44</Paragraphs>
  <Slides>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Century Gothic</vt:lpstr>
      <vt:lpstr>Wingdings 3</vt:lpstr>
      <vt:lpstr>Arial</vt:lpstr>
      <vt:lpstr>Ión</vt:lpstr>
      <vt:lpstr>Nuevos Ambientes de Aprendizaje para una Sociedad de la Información</vt:lpstr>
      <vt:lpstr>Introducción</vt:lpstr>
      <vt:lpstr>Presentación de PowerPoint</vt:lpstr>
      <vt:lpstr>Los nuevos escenarios del aprendizaje</vt:lpstr>
      <vt:lpstr>Los nuevos escenarios del aprendizaje</vt:lpstr>
      <vt:lpstr>El impacto sobre el entorno del estudiante</vt:lpstr>
      <vt:lpstr>Los cambios en el profesorado</vt:lpstr>
      <vt:lpstr>El impacto sobre la administración</vt:lpstr>
      <vt:lpstr>El aprendizaje abierto en los nuevos ambientes de aprendizaje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Nuevos Ambientes de Aprendizaje para una Sociedad de la Información</dc:title>
  <dc:creator>Usuario de Microsoft Office</dc:creator>
  <cp:lastModifiedBy>Usuario de Microsoft Office</cp:lastModifiedBy>
  <cp:revision>8</cp:revision>
  <dcterms:created xsi:type="dcterms:W3CDTF">2018-08-31T02:33:29Z</dcterms:created>
  <dcterms:modified xsi:type="dcterms:W3CDTF">2018-08-31T03:50:47Z</dcterms:modified>
</cp:coreProperties>
</file>