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71"/>
  </p:normalViewPr>
  <p:slideViewPr>
    <p:cSldViewPr snapToGrid="0" snapToObjects="1">
      <p:cViewPr varScale="1">
        <p:scale>
          <a:sx n="96" d="100"/>
          <a:sy n="96" d="100"/>
        </p:scale>
        <p:origin x="6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295DF1-32A5-1E4B-B261-A1DA12F61472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EA503D55-40E1-6844-9A64-B6DA2845088F}">
      <dgm:prSet phldrT="[Texto]" custT="1"/>
      <dgm:spPr/>
      <dgm:t>
        <a:bodyPr/>
        <a:lstStyle/>
        <a:p>
          <a:r>
            <a:rPr lang="es-ES_tradnl" sz="1800" dirty="0" smtClean="0"/>
            <a:t>Los Inmigrantes Digitales que se dedican a la enseñanza están empleando una “lengua” obsoleta para instruir a una generación que controla perfectamente dicha “lengua”.</a:t>
          </a:r>
          <a:endParaRPr lang="es-ES_tradnl" sz="1800" dirty="0"/>
        </a:p>
      </dgm:t>
    </dgm:pt>
    <dgm:pt modelId="{534372F5-8BF5-7F47-AC91-A2A8D0F9E3CF}" type="parTrans" cxnId="{8B91DC18-30C6-EA4D-AA00-7E70FA78612E}">
      <dgm:prSet/>
      <dgm:spPr/>
      <dgm:t>
        <a:bodyPr/>
        <a:lstStyle/>
        <a:p>
          <a:endParaRPr lang="es-ES_tradnl"/>
        </a:p>
      </dgm:t>
    </dgm:pt>
    <dgm:pt modelId="{7D33EF79-18EF-3F40-A67B-66B9F93B8129}" type="sibTrans" cxnId="{8B91DC18-30C6-EA4D-AA00-7E70FA78612E}">
      <dgm:prSet/>
      <dgm:spPr/>
      <dgm:t>
        <a:bodyPr/>
        <a:lstStyle/>
        <a:p>
          <a:endParaRPr lang="es-ES_tradnl"/>
        </a:p>
      </dgm:t>
    </dgm:pt>
    <dgm:pt modelId="{EC8131B4-2078-E440-B39D-2C043B04028A}">
      <dgm:prSet phldrT="[Texto]"/>
      <dgm:spPr/>
      <dgm:t>
        <a:bodyPr/>
        <a:lstStyle/>
        <a:p>
          <a:r>
            <a:rPr lang="es-ES_tradnl" dirty="0" smtClean="0"/>
            <a:t>En</a:t>
          </a:r>
          <a:r>
            <a:rPr lang="es-ES_tradnl" baseline="0" dirty="0" smtClean="0"/>
            <a:t> consecuencia</a:t>
          </a:r>
          <a:endParaRPr lang="es-ES_tradnl" dirty="0"/>
        </a:p>
      </dgm:t>
    </dgm:pt>
    <dgm:pt modelId="{42B0EC6F-3B26-094D-8C3D-D17555464627}" type="parTrans" cxnId="{11763DAA-A9D6-A640-91B1-08506663ACB6}">
      <dgm:prSet/>
      <dgm:spPr/>
      <dgm:t>
        <a:bodyPr/>
        <a:lstStyle/>
        <a:p>
          <a:endParaRPr lang="es-ES_tradnl"/>
        </a:p>
      </dgm:t>
    </dgm:pt>
    <dgm:pt modelId="{894B51BF-31B9-0A42-BA4D-2848242E9BC9}" type="sibTrans" cxnId="{11763DAA-A9D6-A640-91B1-08506663ACB6}">
      <dgm:prSet/>
      <dgm:spPr/>
      <dgm:t>
        <a:bodyPr/>
        <a:lstStyle/>
        <a:p>
          <a:endParaRPr lang="es-ES_tradnl"/>
        </a:p>
      </dgm:t>
    </dgm:pt>
    <dgm:pt modelId="{A1A2E048-A0E6-4249-8320-CD024C2A71A9}">
      <dgm:prSet phldrT="[Texto]"/>
      <dgm:spPr/>
      <dgm:t>
        <a:bodyPr/>
        <a:lstStyle/>
        <a:p>
          <a:r>
            <a:rPr lang="es-ES_tradnl" dirty="0" smtClean="0"/>
            <a:t>Se destacan por instruir lenta y seriamente, dentro de un orden.</a:t>
          </a:r>
          <a:endParaRPr lang="es-ES_tradnl" dirty="0"/>
        </a:p>
      </dgm:t>
    </dgm:pt>
    <dgm:pt modelId="{0CEE7D10-2E69-2443-8FE2-ED5026DDFE0A}" type="parTrans" cxnId="{66CB6CF0-6B2C-834B-8F9B-798A1349A738}">
      <dgm:prSet/>
      <dgm:spPr/>
      <dgm:t>
        <a:bodyPr/>
        <a:lstStyle/>
        <a:p>
          <a:endParaRPr lang="es-ES_tradnl"/>
        </a:p>
      </dgm:t>
    </dgm:pt>
    <dgm:pt modelId="{DBF8D1DE-9C94-644E-8E51-8F4496DFA1D2}" type="sibTrans" cxnId="{66CB6CF0-6B2C-834B-8F9B-798A1349A738}">
      <dgm:prSet/>
      <dgm:spPr/>
      <dgm:t>
        <a:bodyPr/>
        <a:lstStyle/>
        <a:p>
          <a:endParaRPr lang="es-ES_tradnl"/>
        </a:p>
      </dgm:t>
    </dgm:pt>
    <dgm:pt modelId="{BFCDC199-92DF-334D-88E7-7B7BB2FD0107}">
      <dgm:prSet phldrT="[Texto]"/>
      <dgm:spPr/>
      <dgm:t>
        <a:bodyPr/>
        <a:lstStyle/>
        <a:p>
          <a:r>
            <a:rPr lang="es-ES_tradnl" dirty="0" smtClean="0"/>
            <a:t>Rechazan que los estudiantes puedan trabajar y aprender mientras ven la </a:t>
          </a:r>
          <a:r>
            <a:rPr lang="es-ES_tradnl" dirty="0" err="1" smtClean="0"/>
            <a:t>televisi</a:t>
          </a:r>
          <a:r>
            <a:rPr lang="es-ES" dirty="0" err="1" smtClean="0"/>
            <a:t>ón</a:t>
          </a:r>
          <a:r>
            <a:rPr lang="es-ES" dirty="0" smtClean="0"/>
            <a:t> o escuchan música</a:t>
          </a:r>
          <a:endParaRPr lang="es-ES_tradnl" dirty="0"/>
        </a:p>
      </dgm:t>
    </dgm:pt>
    <dgm:pt modelId="{021E42FA-FC35-2849-B068-3E5420A160C8}" type="parTrans" cxnId="{5356A1ED-C775-044F-8693-1063FA5DDAC0}">
      <dgm:prSet/>
      <dgm:spPr/>
      <dgm:t>
        <a:bodyPr/>
        <a:lstStyle/>
        <a:p>
          <a:endParaRPr lang="es-ES_tradnl"/>
        </a:p>
      </dgm:t>
    </dgm:pt>
    <dgm:pt modelId="{B6DBD03E-15D1-9340-8101-5B02B8116DB6}" type="sibTrans" cxnId="{5356A1ED-C775-044F-8693-1063FA5DDAC0}">
      <dgm:prSet/>
      <dgm:spPr/>
      <dgm:t>
        <a:bodyPr/>
        <a:lstStyle/>
        <a:p>
          <a:endParaRPr lang="es-ES_tradnl"/>
        </a:p>
      </dgm:t>
    </dgm:pt>
    <dgm:pt modelId="{2AADB540-6CFC-A745-8B9A-F71DC4C3AA74}">
      <dgm:prSet phldrT="[Texto]"/>
      <dgm:spPr/>
      <dgm:t>
        <a:bodyPr/>
        <a:lstStyle/>
        <a:p>
          <a:r>
            <a:rPr lang="es-ES_tradnl" dirty="0" smtClean="0"/>
            <a:t>No justifican que el proceso de enseñanza y aprendizaje pueda ser ameno y divertido.</a:t>
          </a:r>
          <a:endParaRPr lang="es-ES_tradnl" dirty="0"/>
        </a:p>
      </dgm:t>
    </dgm:pt>
    <dgm:pt modelId="{2AA2151F-9BF6-C44E-8323-FD1974934337}" type="parTrans" cxnId="{D8E5AB42-CB56-4D4A-A286-2EDF874D0807}">
      <dgm:prSet/>
      <dgm:spPr/>
      <dgm:t>
        <a:bodyPr/>
        <a:lstStyle/>
        <a:p>
          <a:endParaRPr lang="es-ES_tradnl"/>
        </a:p>
      </dgm:t>
    </dgm:pt>
    <dgm:pt modelId="{395AC457-E1BA-894D-8DEF-BBD317CC4222}" type="sibTrans" cxnId="{D8E5AB42-CB56-4D4A-A286-2EDF874D0807}">
      <dgm:prSet/>
      <dgm:spPr/>
      <dgm:t>
        <a:bodyPr/>
        <a:lstStyle/>
        <a:p>
          <a:endParaRPr lang="es-ES_tradnl"/>
        </a:p>
      </dgm:t>
    </dgm:pt>
    <dgm:pt modelId="{7957F538-C40C-084F-B7FF-870B23193700}" type="pres">
      <dgm:prSet presAssocID="{3C295DF1-32A5-1E4B-B261-A1DA12F61472}" presName="Name0" presStyleCnt="0">
        <dgm:presLayoutVars>
          <dgm:dir/>
          <dgm:resizeHandles val="exact"/>
        </dgm:presLayoutVars>
      </dgm:prSet>
      <dgm:spPr/>
    </dgm:pt>
    <dgm:pt modelId="{A8C9A551-E3B1-A348-8A25-9783F4E9522B}" type="pres">
      <dgm:prSet presAssocID="{EA503D55-40E1-6844-9A64-B6DA2845088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999E20C-41B5-6B42-9A87-3DD1325A8CD8}" type="pres">
      <dgm:prSet presAssocID="{7D33EF79-18EF-3F40-A67B-66B9F93B8129}" presName="sibTrans" presStyleLbl="sibTrans2D1" presStyleIdx="0" presStyleCnt="4"/>
      <dgm:spPr/>
    </dgm:pt>
    <dgm:pt modelId="{F986EE54-14EC-C145-9A94-6C1C879F732F}" type="pres">
      <dgm:prSet presAssocID="{7D33EF79-18EF-3F40-A67B-66B9F93B8129}" presName="connectorText" presStyleLbl="sibTrans2D1" presStyleIdx="0" presStyleCnt="4"/>
      <dgm:spPr/>
    </dgm:pt>
    <dgm:pt modelId="{5A6D0FB1-F41C-B146-B262-BB2C69859F94}" type="pres">
      <dgm:prSet presAssocID="{EC8131B4-2078-E440-B39D-2C043B04028A}" presName="node" presStyleLbl="node1" presStyleIdx="1" presStyleCnt="5">
        <dgm:presLayoutVars>
          <dgm:bulletEnabled val="1"/>
        </dgm:presLayoutVars>
      </dgm:prSet>
      <dgm:spPr/>
    </dgm:pt>
    <dgm:pt modelId="{5FD1995A-D231-4943-9BA0-DC521E885DEC}" type="pres">
      <dgm:prSet presAssocID="{894B51BF-31B9-0A42-BA4D-2848242E9BC9}" presName="sibTrans" presStyleLbl="sibTrans2D1" presStyleIdx="1" presStyleCnt="4"/>
      <dgm:spPr/>
    </dgm:pt>
    <dgm:pt modelId="{D18FD51E-94D2-EF49-AF02-8F44F23FBE9F}" type="pres">
      <dgm:prSet presAssocID="{894B51BF-31B9-0A42-BA4D-2848242E9BC9}" presName="connectorText" presStyleLbl="sibTrans2D1" presStyleIdx="1" presStyleCnt="4"/>
      <dgm:spPr/>
    </dgm:pt>
    <dgm:pt modelId="{00A335B7-ACF7-A04C-A4F1-48C8AD2879C6}" type="pres">
      <dgm:prSet presAssocID="{A1A2E048-A0E6-4249-8320-CD024C2A71A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4E3BC84-19AE-394F-9972-7839575D26CE}" type="pres">
      <dgm:prSet presAssocID="{DBF8D1DE-9C94-644E-8E51-8F4496DFA1D2}" presName="sibTrans" presStyleLbl="sibTrans2D1" presStyleIdx="2" presStyleCnt="4"/>
      <dgm:spPr/>
    </dgm:pt>
    <dgm:pt modelId="{F775EF19-F7D8-F444-8214-B0184ADFD1CF}" type="pres">
      <dgm:prSet presAssocID="{DBF8D1DE-9C94-644E-8E51-8F4496DFA1D2}" presName="connectorText" presStyleLbl="sibTrans2D1" presStyleIdx="2" presStyleCnt="4"/>
      <dgm:spPr/>
    </dgm:pt>
    <dgm:pt modelId="{BB3C79DD-BC77-4642-BCC0-86C959C3D5C6}" type="pres">
      <dgm:prSet presAssocID="{BFCDC199-92DF-334D-88E7-7B7BB2FD010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945F2F7-24F0-6140-B2AF-532B6AA1AA89}" type="pres">
      <dgm:prSet presAssocID="{B6DBD03E-15D1-9340-8101-5B02B8116DB6}" presName="sibTrans" presStyleLbl="sibTrans2D1" presStyleIdx="3" presStyleCnt="4"/>
      <dgm:spPr/>
    </dgm:pt>
    <dgm:pt modelId="{6208D9FD-47CF-F047-9881-108D0BC59E39}" type="pres">
      <dgm:prSet presAssocID="{B6DBD03E-15D1-9340-8101-5B02B8116DB6}" presName="connectorText" presStyleLbl="sibTrans2D1" presStyleIdx="3" presStyleCnt="4"/>
      <dgm:spPr/>
    </dgm:pt>
    <dgm:pt modelId="{3DBD9B68-3850-AD43-B2D1-1AF031C9A52C}" type="pres">
      <dgm:prSet presAssocID="{2AADB540-6CFC-A745-8B9A-F71DC4C3AA74}" presName="node" presStyleLbl="node1" presStyleIdx="4" presStyleCnt="5">
        <dgm:presLayoutVars>
          <dgm:bulletEnabled val="1"/>
        </dgm:presLayoutVars>
      </dgm:prSet>
      <dgm:spPr/>
    </dgm:pt>
  </dgm:ptLst>
  <dgm:cxnLst>
    <dgm:cxn modelId="{9559FEB8-E25B-F14C-8711-B70D2F450B51}" type="presOf" srcId="{3C295DF1-32A5-1E4B-B261-A1DA12F61472}" destId="{7957F538-C40C-084F-B7FF-870B23193700}" srcOrd="0" destOrd="0" presId="urn:microsoft.com/office/officeart/2005/8/layout/process1"/>
    <dgm:cxn modelId="{5EA3800E-AE3A-354F-B8F0-6D1E1E2562F8}" type="presOf" srcId="{894B51BF-31B9-0A42-BA4D-2848242E9BC9}" destId="{5FD1995A-D231-4943-9BA0-DC521E885DEC}" srcOrd="0" destOrd="0" presId="urn:microsoft.com/office/officeart/2005/8/layout/process1"/>
    <dgm:cxn modelId="{FF11C65C-6984-9E48-801B-691DADD624C3}" type="presOf" srcId="{BFCDC199-92DF-334D-88E7-7B7BB2FD0107}" destId="{BB3C79DD-BC77-4642-BCC0-86C959C3D5C6}" srcOrd="0" destOrd="0" presId="urn:microsoft.com/office/officeart/2005/8/layout/process1"/>
    <dgm:cxn modelId="{5230E112-361E-BE4C-A3A6-1E6753890701}" type="presOf" srcId="{A1A2E048-A0E6-4249-8320-CD024C2A71A9}" destId="{00A335B7-ACF7-A04C-A4F1-48C8AD2879C6}" srcOrd="0" destOrd="0" presId="urn:microsoft.com/office/officeart/2005/8/layout/process1"/>
    <dgm:cxn modelId="{F71978EA-4642-4948-A83F-8F223314736F}" type="presOf" srcId="{DBF8D1DE-9C94-644E-8E51-8F4496DFA1D2}" destId="{D4E3BC84-19AE-394F-9972-7839575D26CE}" srcOrd="0" destOrd="0" presId="urn:microsoft.com/office/officeart/2005/8/layout/process1"/>
    <dgm:cxn modelId="{A35F5E09-B2BA-E442-B620-C414A43BEEFA}" type="presOf" srcId="{B6DBD03E-15D1-9340-8101-5B02B8116DB6}" destId="{6208D9FD-47CF-F047-9881-108D0BC59E39}" srcOrd="1" destOrd="0" presId="urn:microsoft.com/office/officeart/2005/8/layout/process1"/>
    <dgm:cxn modelId="{66CB6CF0-6B2C-834B-8F9B-798A1349A738}" srcId="{3C295DF1-32A5-1E4B-B261-A1DA12F61472}" destId="{A1A2E048-A0E6-4249-8320-CD024C2A71A9}" srcOrd="2" destOrd="0" parTransId="{0CEE7D10-2E69-2443-8FE2-ED5026DDFE0A}" sibTransId="{DBF8D1DE-9C94-644E-8E51-8F4496DFA1D2}"/>
    <dgm:cxn modelId="{02EE7EEF-EB99-844F-AB63-F2E1199552BA}" type="presOf" srcId="{7D33EF79-18EF-3F40-A67B-66B9F93B8129}" destId="{F986EE54-14EC-C145-9A94-6C1C879F732F}" srcOrd="1" destOrd="0" presId="urn:microsoft.com/office/officeart/2005/8/layout/process1"/>
    <dgm:cxn modelId="{E1B10406-5BE6-AE43-B5A7-A4975797FC4F}" type="presOf" srcId="{B6DBD03E-15D1-9340-8101-5B02B8116DB6}" destId="{3945F2F7-24F0-6140-B2AF-532B6AA1AA89}" srcOrd="0" destOrd="0" presId="urn:microsoft.com/office/officeart/2005/8/layout/process1"/>
    <dgm:cxn modelId="{5356A1ED-C775-044F-8693-1063FA5DDAC0}" srcId="{3C295DF1-32A5-1E4B-B261-A1DA12F61472}" destId="{BFCDC199-92DF-334D-88E7-7B7BB2FD0107}" srcOrd="3" destOrd="0" parTransId="{021E42FA-FC35-2849-B068-3E5420A160C8}" sibTransId="{B6DBD03E-15D1-9340-8101-5B02B8116DB6}"/>
    <dgm:cxn modelId="{FA3981A4-977E-034C-8C0A-50880CB0E9E8}" type="presOf" srcId="{EC8131B4-2078-E440-B39D-2C043B04028A}" destId="{5A6D0FB1-F41C-B146-B262-BB2C69859F94}" srcOrd="0" destOrd="0" presId="urn:microsoft.com/office/officeart/2005/8/layout/process1"/>
    <dgm:cxn modelId="{205531D7-E165-7543-8C40-E7FEA62981CB}" type="presOf" srcId="{7D33EF79-18EF-3F40-A67B-66B9F93B8129}" destId="{0999E20C-41B5-6B42-9A87-3DD1325A8CD8}" srcOrd="0" destOrd="0" presId="urn:microsoft.com/office/officeart/2005/8/layout/process1"/>
    <dgm:cxn modelId="{D6F9C617-8D97-F94C-956D-0DC7A096F12D}" type="presOf" srcId="{894B51BF-31B9-0A42-BA4D-2848242E9BC9}" destId="{D18FD51E-94D2-EF49-AF02-8F44F23FBE9F}" srcOrd="1" destOrd="0" presId="urn:microsoft.com/office/officeart/2005/8/layout/process1"/>
    <dgm:cxn modelId="{D8E5AB42-CB56-4D4A-A286-2EDF874D0807}" srcId="{3C295DF1-32A5-1E4B-B261-A1DA12F61472}" destId="{2AADB540-6CFC-A745-8B9A-F71DC4C3AA74}" srcOrd="4" destOrd="0" parTransId="{2AA2151F-9BF6-C44E-8323-FD1974934337}" sibTransId="{395AC457-E1BA-894D-8DEF-BBD317CC4222}"/>
    <dgm:cxn modelId="{09045F98-6FB5-374D-8AC1-3D41805C8788}" type="presOf" srcId="{DBF8D1DE-9C94-644E-8E51-8F4496DFA1D2}" destId="{F775EF19-F7D8-F444-8214-B0184ADFD1CF}" srcOrd="1" destOrd="0" presId="urn:microsoft.com/office/officeart/2005/8/layout/process1"/>
    <dgm:cxn modelId="{B81E329E-3C61-574E-849D-6348A59ACD4D}" type="presOf" srcId="{EA503D55-40E1-6844-9A64-B6DA2845088F}" destId="{A8C9A551-E3B1-A348-8A25-9783F4E9522B}" srcOrd="0" destOrd="0" presId="urn:microsoft.com/office/officeart/2005/8/layout/process1"/>
    <dgm:cxn modelId="{11763DAA-A9D6-A640-91B1-08506663ACB6}" srcId="{3C295DF1-32A5-1E4B-B261-A1DA12F61472}" destId="{EC8131B4-2078-E440-B39D-2C043B04028A}" srcOrd="1" destOrd="0" parTransId="{42B0EC6F-3B26-094D-8C3D-D17555464627}" sibTransId="{894B51BF-31B9-0A42-BA4D-2848242E9BC9}"/>
    <dgm:cxn modelId="{8B91DC18-30C6-EA4D-AA00-7E70FA78612E}" srcId="{3C295DF1-32A5-1E4B-B261-A1DA12F61472}" destId="{EA503D55-40E1-6844-9A64-B6DA2845088F}" srcOrd="0" destOrd="0" parTransId="{534372F5-8BF5-7F47-AC91-A2A8D0F9E3CF}" sibTransId="{7D33EF79-18EF-3F40-A67B-66B9F93B8129}"/>
    <dgm:cxn modelId="{50437BBB-6381-4A46-9D2F-98D3FABA9380}" type="presOf" srcId="{2AADB540-6CFC-A745-8B9A-F71DC4C3AA74}" destId="{3DBD9B68-3850-AD43-B2D1-1AF031C9A52C}" srcOrd="0" destOrd="0" presId="urn:microsoft.com/office/officeart/2005/8/layout/process1"/>
    <dgm:cxn modelId="{9199A06D-A57E-0441-A078-AB75666EEA3B}" type="presParOf" srcId="{7957F538-C40C-084F-B7FF-870B23193700}" destId="{A8C9A551-E3B1-A348-8A25-9783F4E9522B}" srcOrd="0" destOrd="0" presId="urn:microsoft.com/office/officeart/2005/8/layout/process1"/>
    <dgm:cxn modelId="{C289F127-E746-7E4A-9319-0BAFD47E5B07}" type="presParOf" srcId="{7957F538-C40C-084F-B7FF-870B23193700}" destId="{0999E20C-41B5-6B42-9A87-3DD1325A8CD8}" srcOrd="1" destOrd="0" presId="urn:microsoft.com/office/officeart/2005/8/layout/process1"/>
    <dgm:cxn modelId="{BC6617E5-1D19-0D43-A9AE-553E3BD93BA4}" type="presParOf" srcId="{0999E20C-41B5-6B42-9A87-3DD1325A8CD8}" destId="{F986EE54-14EC-C145-9A94-6C1C879F732F}" srcOrd="0" destOrd="0" presId="urn:microsoft.com/office/officeart/2005/8/layout/process1"/>
    <dgm:cxn modelId="{B647EED8-5B75-2647-8697-DE2B36147FA6}" type="presParOf" srcId="{7957F538-C40C-084F-B7FF-870B23193700}" destId="{5A6D0FB1-F41C-B146-B262-BB2C69859F94}" srcOrd="2" destOrd="0" presId="urn:microsoft.com/office/officeart/2005/8/layout/process1"/>
    <dgm:cxn modelId="{32D7A09A-801A-EB44-977B-C5CC8403620D}" type="presParOf" srcId="{7957F538-C40C-084F-B7FF-870B23193700}" destId="{5FD1995A-D231-4943-9BA0-DC521E885DEC}" srcOrd="3" destOrd="0" presId="urn:microsoft.com/office/officeart/2005/8/layout/process1"/>
    <dgm:cxn modelId="{4135E92B-A855-924A-A974-F254B3D9CB24}" type="presParOf" srcId="{5FD1995A-D231-4943-9BA0-DC521E885DEC}" destId="{D18FD51E-94D2-EF49-AF02-8F44F23FBE9F}" srcOrd="0" destOrd="0" presId="urn:microsoft.com/office/officeart/2005/8/layout/process1"/>
    <dgm:cxn modelId="{4F1BA4D6-D8C3-E940-9715-D18EEA03F996}" type="presParOf" srcId="{7957F538-C40C-084F-B7FF-870B23193700}" destId="{00A335B7-ACF7-A04C-A4F1-48C8AD2879C6}" srcOrd="4" destOrd="0" presId="urn:microsoft.com/office/officeart/2005/8/layout/process1"/>
    <dgm:cxn modelId="{3BEEBF13-8C94-9440-A552-6763047B8426}" type="presParOf" srcId="{7957F538-C40C-084F-B7FF-870B23193700}" destId="{D4E3BC84-19AE-394F-9972-7839575D26CE}" srcOrd="5" destOrd="0" presId="urn:microsoft.com/office/officeart/2005/8/layout/process1"/>
    <dgm:cxn modelId="{E79A148D-5A5F-F74F-BB0B-36242A0F12DE}" type="presParOf" srcId="{D4E3BC84-19AE-394F-9972-7839575D26CE}" destId="{F775EF19-F7D8-F444-8214-B0184ADFD1CF}" srcOrd="0" destOrd="0" presId="urn:microsoft.com/office/officeart/2005/8/layout/process1"/>
    <dgm:cxn modelId="{A17B86F9-3684-034C-8FD3-56A3454A1BF7}" type="presParOf" srcId="{7957F538-C40C-084F-B7FF-870B23193700}" destId="{BB3C79DD-BC77-4642-BCC0-86C959C3D5C6}" srcOrd="6" destOrd="0" presId="urn:microsoft.com/office/officeart/2005/8/layout/process1"/>
    <dgm:cxn modelId="{C6CCEB87-589A-724C-96E9-5087CB2F455A}" type="presParOf" srcId="{7957F538-C40C-084F-B7FF-870B23193700}" destId="{3945F2F7-24F0-6140-B2AF-532B6AA1AA89}" srcOrd="7" destOrd="0" presId="urn:microsoft.com/office/officeart/2005/8/layout/process1"/>
    <dgm:cxn modelId="{9804C51E-F8BB-F249-8FFA-586E15EC6EEA}" type="presParOf" srcId="{3945F2F7-24F0-6140-B2AF-532B6AA1AA89}" destId="{6208D9FD-47CF-F047-9881-108D0BC59E39}" srcOrd="0" destOrd="0" presId="urn:microsoft.com/office/officeart/2005/8/layout/process1"/>
    <dgm:cxn modelId="{6C22E371-0197-F54C-AD59-C417A74F8A0D}" type="presParOf" srcId="{7957F538-C40C-084F-B7FF-870B23193700}" destId="{3DBD9B68-3850-AD43-B2D1-1AF031C9A52C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A79347-7975-2444-8D34-4962310E5F30}" type="doc">
      <dgm:prSet loTypeId="urn:microsoft.com/office/officeart/2005/8/layout/chevro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F47A9026-33E4-814F-A2F0-DE9B201B46B6}">
      <dgm:prSet phldrT="[Texto]" custT="1"/>
      <dgm:spPr/>
      <dgm:t>
        <a:bodyPr/>
        <a:lstStyle/>
        <a:p>
          <a:r>
            <a:rPr lang="es-ES_tradnl" sz="2000" dirty="0" smtClean="0"/>
            <a:t>1er</a:t>
          </a:r>
          <a:r>
            <a:rPr lang="es-ES_tradnl" sz="2000" baseline="0" dirty="0" smtClean="0"/>
            <a:t> Lugar</a:t>
          </a:r>
          <a:endParaRPr lang="es-ES_tradnl" sz="2000" dirty="0"/>
        </a:p>
      </dgm:t>
    </dgm:pt>
    <dgm:pt modelId="{44688AE5-0E3D-6B4E-A82A-2A617372AAC0}" type="parTrans" cxnId="{9F74D375-7B80-E349-8F2C-823068588D98}">
      <dgm:prSet/>
      <dgm:spPr/>
      <dgm:t>
        <a:bodyPr/>
        <a:lstStyle/>
        <a:p>
          <a:endParaRPr lang="es-ES_tradnl"/>
        </a:p>
      </dgm:t>
    </dgm:pt>
    <dgm:pt modelId="{44F41E3A-FBEF-F549-98CB-5D73CB3C50D2}" type="sibTrans" cxnId="{9F74D375-7B80-E349-8F2C-823068588D98}">
      <dgm:prSet/>
      <dgm:spPr/>
      <dgm:t>
        <a:bodyPr/>
        <a:lstStyle/>
        <a:p>
          <a:endParaRPr lang="es-ES_tradnl"/>
        </a:p>
      </dgm:t>
    </dgm:pt>
    <dgm:pt modelId="{E939831D-4E94-DA40-8CF8-8B0DDA9BC9B7}">
      <dgm:prSet phldrT="[Texto]" custT="1"/>
      <dgm:spPr/>
      <dgm:t>
        <a:bodyPr/>
        <a:lstStyle/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ES_tradnl" sz="1800" dirty="0" smtClean="0"/>
            <a:t>Cómo las diferencias entre los alumnos -Nativos Digitales- y sus profesores –Inmigrantes Digitales- son la causa de muchos de los problemas que afectan a la educación en nuestros días. </a:t>
          </a:r>
          <a:endParaRPr lang="es-ES_tradnl" sz="1800" dirty="0"/>
        </a:p>
      </dgm:t>
    </dgm:pt>
    <dgm:pt modelId="{6EA08E74-A135-1E40-A787-46702B1B8FBE}" type="parTrans" cxnId="{58AA34B6-83FF-C647-B717-465452D6B1B9}">
      <dgm:prSet/>
      <dgm:spPr/>
      <dgm:t>
        <a:bodyPr/>
        <a:lstStyle/>
        <a:p>
          <a:endParaRPr lang="es-ES_tradnl"/>
        </a:p>
      </dgm:t>
    </dgm:pt>
    <dgm:pt modelId="{3F4D468C-384D-554A-84D1-15796D3D9801}" type="sibTrans" cxnId="{58AA34B6-83FF-C647-B717-465452D6B1B9}">
      <dgm:prSet/>
      <dgm:spPr/>
      <dgm:t>
        <a:bodyPr/>
        <a:lstStyle/>
        <a:p>
          <a:endParaRPr lang="es-ES_tradnl"/>
        </a:p>
      </dgm:t>
    </dgm:pt>
    <dgm:pt modelId="{B9047105-0FB4-B14C-AD25-377DB23936F6}">
      <dgm:prSet phldrT="[Texto]" custT="1"/>
      <dgm:spPr/>
      <dgm:t>
        <a:bodyPr/>
        <a:lstStyle/>
        <a:p>
          <a:r>
            <a:rPr lang="es-ES_tradnl" sz="2000" dirty="0" smtClean="0"/>
            <a:t>2do Lugar</a:t>
          </a:r>
          <a:endParaRPr lang="es-ES_tradnl" sz="2000" dirty="0"/>
        </a:p>
      </dgm:t>
    </dgm:pt>
    <dgm:pt modelId="{8B423B9A-7482-FF45-84EA-B73192503729}" type="parTrans" cxnId="{849A8791-1910-1349-BE78-5113778CC57A}">
      <dgm:prSet/>
      <dgm:spPr/>
      <dgm:t>
        <a:bodyPr/>
        <a:lstStyle/>
        <a:p>
          <a:endParaRPr lang="es-ES_tradnl"/>
        </a:p>
      </dgm:t>
    </dgm:pt>
    <dgm:pt modelId="{0E274BCF-D288-5F49-ABD8-70F5F8D11B1E}" type="sibTrans" cxnId="{849A8791-1910-1349-BE78-5113778CC57A}">
      <dgm:prSet/>
      <dgm:spPr/>
      <dgm:t>
        <a:bodyPr/>
        <a:lstStyle/>
        <a:p>
          <a:endParaRPr lang="es-ES_tradnl"/>
        </a:p>
      </dgm:t>
    </dgm:pt>
    <dgm:pt modelId="{313F84B4-269D-8E47-BB5A-6DF5815AE5E9}">
      <dgm:prSet phldrT="[Texto]" custT="1"/>
      <dgm:spPr/>
      <dgm:t>
        <a:bodyPr/>
        <a:lstStyle/>
        <a:p>
          <a:pPr marL="171450" lvl="1" indent="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ES_tradnl" sz="1800" dirty="0" smtClean="0"/>
            <a:t>Consideramos también la alta probabilidad de que el cerebro de los Nativos sea fisiológicamente distinto del de los Inmigrantes, como consecuencia de los estímulos digitales que han recibido a lo largo de su crecimiento. </a:t>
          </a:r>
          <a:endParaRPr lang="es-ES_tradnl" sz="1800" dirty="0"/>
        </a:p>
      </dgm:t>
    </dgm:pt>
    <dgm:pt modelId="{5E621B55-F633-9443-A5BE-8275F7C4FB83}" type="parTrans" cxnId="{1A7D080A-E012-0F42-AB0C-E7127E89B5FA}">
      <dgm:prSet/>
      <dgm:spPr/>
      <dgm:t>
        <a:bodyPr/>
        <a:lstStyle/>
        <a:p>
          <a:endParaRPr lang="es-ES_tradnl"/>
        </a:p>
      </dgm:t>
    </dgm:pt>
    <dgm:pt modelId="{496EF6AB-5C0C-0649-943D-98886EBB1CAE}" type="sibTrans" cxnId="{1A7D080A-E012-0F42-AB0C-E7127E89B5FA}">
      <dgm:prSet/>
      <dgm:spPr/>
      <dgm:t>
        <a:bodyPr/>
        <a:lstStyle/>
        <a:p>
          <a:endParaRPr lang="es-ES_tradnl"/>
        </a:p>
      </dgm:t>
    </dgm:pt>
    <dgm:pt modelId="{6FF50308-E4D5-904D-B4D8-A5035327742C}">
      <dgm:prSet phldrT="[Texto]"/>
      <dgm:spPr/>
      <dgm:t>
        <a:bodyPr/>
        <a:lstStyle/>
        <a:p>
          <a:pPr marL="171450" marR="0" lvl="1" indent="-171450" algn="l" defTabSz="75565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endParaRPr lang="es-ES_tradnl" sz="1700" dirty="0" smtClean="0"/>
        </a:p>
      </dgm:t>
    </dgm:pt>
    <dgm:pt modelId="{2BAFEE8E-C231-2240-9F99-84E1A9C6A5AE}" type="parTrans" cxnId="{16287164-A477-5F41-9D7C-F908D3FF6528}">
      <dgm:prSet/>
      <dgm:spPr/>
      <dgm:t>
        <a:bodyPr/>
        <a:lstStyle/>
        <a:p>
          <a:endParaRPr lang="es-ES_tradnl"/>
        </a:p>
      </dgm:t>
    </dgm:pt>
    <dgm:pt modelId="{2E2CEABC-E007-6D48-911B-FE3FAD98B82A}" type="sibTrans" cxnId="{16287164-A477-5F41-9D7C-F908D3FF6528}">
      <dgm:prSet/>
      <dgm:spPr/>
      <dgm:t>
        <a:bodyPr/>
        <a:lstStyle/>
        <a:p>
          <a:endParaRPr lang="es-ES_tradnl"/>
        </a:p>
      </dgm:t>
    </dgm:pt>
    <dgm:pt modelId="{389F29C4-6026-E048-8DB1-2791BD0AA6F3}">
      <dgm:prSet phldrT="[Texto]" custT="1"/>
      <dgm:spPr/>
      <dgm:t>
        <a:bodyPr/>
        <a:lstStyle/>
        <a:p>
          <a:r>
            <a:rPr lang="es-ES_tradnl" sz="2000" dirty="0" smtClean="0"/>
            <a:t>3er Lugar</a:t>
          </a:r>
          <a:endParaRPr lang="es-ES_tradnl" sz="2000" dirty="0"/>
        </a:p>
      </dgm:t>
    </dgm:pt>
    <dgm:pt modelId="{12445D56-5A7E-0D4F-BF06-7B616DB9902E}" type="parTrans" cxnId="{5F0CEC76-E386-1F40-B038-5DA97F65E7FD}">
      <dgm:prSet/>
      <dgm:spPr/>
      <dgm:t>
        <a:bodyPr/>
        <a:lstStyle/>
        <a:p>
          <a:endParaRPr lang="es-ES_tradnl"/>
        </a:p>
      </dgm:t>
    </dgm:pt>
    <dgm:pt modelId="{17B80D65-EFE0-DE45-90B5-B0C7201183C0}" type="sibTrans" cxnId="{5F0CEC76-E386-1F40-B038-5DA97F65E7FD}">
      <dgm:prSet/>
      <dgm:spPr/>
      <dgm:t>
        <a:bodyPr/>
        <a:lstStyle/>
        <a:p>
          <a:endParaRPr lang="es-ES_tradnl"/>
        </a:p>
      </dgm:t>
    </dgm:pt>
    <dgm:pt modelId="{FDC0940B-42C8-104E-83D3-6FF9D2986221}">
      <dgm:prSet phldrT="[Texto]" custT="1"/>
      <dgm:spPr/>
      <dgm:t>
        <a:bodyPr/>
        <a:lstStyle/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ES_tradnl" sz="1800" dirty="0" smtClean="0"/>
            <a:t>Afirmamos que el aprendizaje a través de los juegos digitales es una fórmula didáctica tan novedosa como útil, pues hace posible interactuar y comunicarse positivamente con los Nativos gracias a la utilización de una lengua común que correspondería al “idioma nativo”. </a:t>
          </a:r>
          <a:endParaRPr lang="es-ES_tradnl" sz="1800" dirty="0"/>
        </a:p>
      </dgm:t>
    </dgm:pt>
    <dgm:pt modelId="{BA1776A7-770C-484F-934B-81C818AF3B4E}" type="parTrans" cxnId="{4D67F348-3699-084A-AD72-BA7BE1066F00}">
      <dgm:prSet/>
      <dgm:spPr/>
      <dgm:t>
        <a:bodyPr/>
        <a:lstStyle/>
        <a:p>
          <a:endParaRPr lang="es-ES_tradnl"/>
        </a:p>
      </dgm:t>
    </dgm:pt>
    <dgm:pt modelId="{963B864F-A0E7-E040-8B5B-B550D2245174}" type="sibTrans" cxnId="{4D67F348-3699-084A-AD72-BA7BE1066F00}">
      <dgm:prSet/>
      <dgm:spPr/>
      <dgm:t>
        <a:bodyPr/>
        <a:lstStyle/>
        <a:p>
          <a:endParaRPr lang="es-ES_tradnl"/>
        </a:p>
      </dgm:t>
    </dgm:pt>
    <dgm:pt modelId="{3ED070D6-72D8-3D4A-BA56-666D09085A02}" type="pres">
      <dgm:prSet presAssocID="{58A79347-7975-2444-8D34-4962310E5F30}" presName="linearFlow" presStyleCnt="0">
        <dgm:presLayoutVars>
          <dgm:dir/>
          <dgm:animLvl val="lvl"/>
          <dgm:resizeHandles val="exact"/>
        </dgm:presLayoutVars>
      </dgm:prSet>
      <dgm:spPr/>
    </dgm:pt>
    <dgm:pt modelId="{9F98B18E-3244-474B-A1B9-5003A29A04E2}" type="pres">
      <dgm:prSet presAssocID="{F47A9026-33E4-814F-A2F0-DE9B201B46B6}" presName="composite" presStyleCnt="0"/>
      <dgm:spPr/>
    </dgm:pt>
    <dgm:pt modelId="{8780BEE2-694B-6F49-A582-562F7DB80529}" type="pres">
      <dgm:prSet presAssocID="{F47A9026-33E4-814F-A2F0-DE9B201B46B6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59AB61F6-6CB3-5045-848D-10066B0A0937}" type="pres">
      <dgm:prSet presAssocID="{F47A9026-33E4-814F-A2F0-DE9B201B46B6}" presName="descendantText" presStyleLbl="alignAcc1" presStyleIdx="0" presStyleCnt="3" custLinFactNeighborY="-52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896A1A4-131D-6941-8BF5-05F2B178ED90}" type="pres">
      <dgm:prSet presAssocID="{44F41E3A-FBEF-F549-98CB-5D73CB3C50D2}" presName="sp" presStyleCnt="0"/>
      <dgm:spPr/>
    </dgm:pt>
    <dgm:pt modelId="{0301FAE5-1EF0-9046-8FCF-FD57D1B48F57}" type="pres">
      <dgm:prSet presAssocID="{B9047105-0FB4-B14C-AD25-377DB23936F6}" presName="composite" presStyleCnt="0"/>
      <dgm:spPr/>
    </dgm:pt>
    <dgm:pt modelId="{0D4D3230-3F0D-D347-8D18-2D33609D491E}" type="pres">
      <dgm:prSet presAssocID="{B9047105-0FB4-B14C-AD25-377DB23936F6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FC7BDE87-897B-6545-B658-E1C708BEFD9D}" type="pres">
      <dgm:prSet presAssocID="{B9047105-0FB4-B14C-AD25-377DB23936F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BECE70E-1383-FA4F-8B44-153E45B7EA63}" type="pres">
      <dgm:prSet presAssocID="{0E274BCF-D288-5F49-ABD8-70F5F8D11B1E}" presName="sp" presStyleCnt="0"/>
      <dgm:spPr/>
    </dgm:pt>
    <dgm:pt modelId="{4FC7D8A2-837C-7E46-B90B-DDCE3FD6D16E}" type="pres">
      <dgm:prSet presAssocID="{389F29C4-6026-E048-8DB1-2791BD0AA6F3}" presName="composite" presStyleCnt="0"/>
      <dgm:spPr/>
    </dgm:pt>
    <dgm:pt modelId="{322F5667-7243-9A4C-9567-BA0CC52E2235}" type="pres">
      <dgm:prSet presAssocID="{389F29C4-6026-E048-8DB1-2791BD0AA6F3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76D5B21A-BA62-2249-B960-7F90BF4FFDDB}" type="pres">
      <dgm:prSet presAssocID="{389F29C4-6026-E048-8DB1-2791BD0AA6F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096082A5-A26C-454F-9222-B0861035E54C}" type="presOf" srcId="{389F29C4-6026-E048-8DB1-2791BD0AA6F3}" destId="{322F5667-7243-9A4C-9567-BA0CC52E2235}" srcOrd="0" destOrd="0" presId="urn:microsoft.com/office/officeart/2005/8/layout/chevron2"/>
    <dgm:cxn modelId="{6A20997E-6E21-9045-BDC7-FB9E76EDA133}" type="presOf" srcId="{B9047105-0FB4-B14C-AD25-377DB23936F6}" destId="{0D4D3230-3F0D-D347-8D18-2D33609D491E}" srcOrd="0" destOrd="0" presId="urn:microsoft.com/office/officeart/2005/8/layout/chevron2"/>
    <dgm:cxn modelId="{9F74D375-7B80-E349-8F2C-823068588D98}" srcId="{58A79347-7975-2444-8D34-4962310E5F30}" destId="{F47A9026-33E4-814F-A2F0-DE9B201B46B6}" srcOrd="0" destOrd="0" parTransId="{44688AE5-0E3D-6B4E-A82A-2A617372AAC0}" sibTransId="{44F41E3A-FBEF-F549-98CB-5D73CB3C50D2}"/>
    <dgm:cxn modelId="{ED063762-7359-7049-A460-4DB10EA2CE9A}" type="presOf" srcId="{E939831D-4E94-DA40-8CF8-8B0DDA9BC9B7}" destId="{59AB61F6-6CB3-5045-848D-10066B0A0937}" srcOrd="0" destOrd="0" presId="urn:microsoft.com/office/officeart/2005/8/layout/chevron2"/>
    <dgm:cxn modelId="{5F0CEC76-E386-1F40-B038-5DA97F65E7FD}" srcId="{58A79347-7975-2444-8D34-4962310E5F30}" destId="{389F29C4-6026-E048-8DB1-2791BD0AA6F3}" srcOrd="2" destOrd="0" parTransId="{12445D56-5A7E-0D4F-BF06-7B616DB9902E}" sibTransId="{17B80D65-EFE0-DE45-90B5-B0C7201183C0}"/>
    <dgm:cxn modelId="{58AA34B6-83FF-C647-B717-465452D6B1B9}" srcId="{F47A9026-33E4-814F-A2F0-DE9B201B46B6}" destId="{E939831D-4E94-DA40-8CF8-8B0DDA9BC9B7}" srcOrd="0" destOrd="0" parTransId="{6EA08E74-A135-1E40-A787-46702B1B8FBE}" sibTransId="{3F4D468C-384D-554A-84D1-15796D3D9801}"/>
    <dgm:cxn modelId="{5430B5A7-5673-784F-A9C1-2E0231381F01}" type="presOf" srcId="{313F84B4-269D-8E47-BB5A-6DF5815AE5E9}" destId="{FC7BDE87-897B-6545-B658-E1C708BEFD9D}" srcOrd="0" destOrd="0" presId="urn:microsoft.com/office/officeart/2005/8/layout/chevron2"/>
    <dgm:cxn modelId="{79519A9C-B888-4143-B9E9-DBA32B7F0E1B}" type="presOf" srcId="{FDC0940B-42C8-104E-83D3-6FF9D2986221}" destId="{76D5B21A-BA62-2249-B960-7F90BF4FFDDB}" srcOrd="0" destOrd="0" presId="urn:microsoft.com/office/officeart/2005/8/layout/chevron2"/>
    <dgm:cxn modelId="{7AD91F15-E6BE-4046-88D2-212AD693A100}" type="presOf" srcId="{58A79347-7975-2444-8D34-4962310E5F30}" destId="{3ED070D6-72D8-3D4A-BA56-666D09085A02}" srcOrd="0" destOrd="0" presId="urn:microsoft.com/office/officeart/2005/8/layout/chevron2"/>
    <dgm:cxn modelId="{4D67F348-3699-084A-AD72-BA7BE1066F00}" srcId="{389F29C4-6026-E048-8DB1-2791BD0AA6F3}" destId="{FDC0940B-42C8-104E-83D3-6FF9D2986221}" srcOrd="0" destOrd="0" parTransId="{BA1776A7-770C-484F-934B-81C818AF3B4E}" sibTransId="{963B864F-A0E7-E040-8B5B-B550D2245174}"/>
    <dgm:cxn modelId="{1A7D080A-E012-0F42-AB0C-E7127E89B5FA}" srcId="{B9047105-0FB4-B14C-AD25-377DB23936F6}" destId="{313F84B4-269D-8E47-BB5A-6DF5815AE5E9}" srcOrd="0" destOrd="0" parTransId="{5E621B55-F633-9443-A5BE-8275F7C4FB83}" sibTransId="{496EF6AB-5C0C-0649-943D-98886EBB1CAE}"/>
    <dgm:cxn modelId="{16287164-A477-5F41-9D7C-F908D3FF6528}" srcId="{B9047105-0FB4-B14C-AD25-377DB23936F6}" destId="{6FF50308-E4D5-904D-B4D8-A5035327742C}" srcOrd="1" destOrd="0" parTransId="{2BAFEE8E-C231-2240-9F99-84E1A9C6A5AE}" sibTransId="{2E2CEABC-E007-6D48-911B-FE3FAD98B82A}"/>
    <dgm:cxn modelId="{BF260E90-6D97-594E-BF7D-D9F1015EA4C1}" type="presOf" srcId="{6FF50308-E4D5-904D-B4D8-A5035327742C}" destId="{FC7BDE87-897B-6545-B658-E1C708BEFD9D}" srcOrd="0" destOrd="1" presId="urn:microsoft.com/office/officeart/2005/8/layout/chevron2"/>
    <dgm:cxn modelId="{56069AE4-3AC1-1F4E-BCC4-98B5A23C7F2F}" type="presOf" srcId="{F47A9026-33E4-814F-A2F0-DE9B201B46B6}" destId="{8780BEE2-694B-6F49-A582-562F7DB80529}" srcOrd="0" destOrd="0" presId="urn:microsoft.com/office/officeart/2005/8/layout/chevron2"/>
    <dgm:cxn modelId="{849A8791-1910-1349-BE78-5113778CC57A}" srcId="{58A79347-7975-2444-8D34-4962310E5F30}" destId="{B9047105-0FB4-B14C-AD25-377DB23936F6}" srcOrd="1" destOrd="0" parTransId="{8B423B9A-7482-FF45-84EA-B73192503729}" sibTransId="{0E274BCF-D288-5F49-ABD8-70F5F8D11B1E}"/>
    <dgm:cxn modelId="{D175E9C8-1FE1-CA4A-9B51-3235021CFDD9}" type="presParOf" srcId="{3ED070D6-72D8-3D4A-BA56-666D09085A02}" destId="{9F98B18E-3244-474B-A1B9-5003A29A04E2}" srcOrd="0" destOrd="0" presId="urn:microsoft.com/office/officeart/2005/8/layout/chevron2"/>
    <dgm:cxn modelId="{F4AA6935-D2AF-114D-8FF9-2C69CD7375DB}" type="presParOf" srcId="{9F98B18E-3244-474B-A1B9-5003A29A04E2}" destId="{8780BEE2-694B-6F49-A582-562F7DB80529}" srcOrd="0" destOrd="0" presId="urn:microsoft.com/office/officeart/2005/8/layout/chevron2"/>
    <dgm:cxn modelId="{359B7D91-D5EB-8B42-8231-B7282CCFCBDB}" type="presParOf" srcId="{9F98B18E-3244-474B-A1B9-5003A29A04E2}" destId="{59AB61F6-6CB3-5045-848D-10066B0A0937}" srcOrd="1" destOrd="0" presId="urn:microsoft.com/office/officeart/2005/8/layout/chevron2"/>
    <dgm:cxn modelId="{5E09FF8B-960C-E140-AC9F-19B00069F840}" type="presParOf" srcId="{3ED070D6-72D8-3D4A-BA56-666D09085A02}" destId="{4896A1A4-131D-6941-8BF5-05F2B178ED90}" srcOrd="1" destOrd="0" presId="urn:microsoft.com/office/officeart/2005/8/layout/chevron2"/>
    <dgm:cxn modelId="{64F5721B-DE14-0C44-96B3-F3A06853077A}" type="presParOf" srcId="{3ED070D6-72D8-3D4A-BA56-666D09085A02}" destId="{0301FAE5-1EF0-9046-8FCF-FD57D1B48F57}" srcOrd="2" destOrd="0" presId="urn:microsoft.com/office/officeart/2005/8/layout/chevron2"/>
    <dgm:cxn modelId="{98F48D7C-07A4-5540-A709-5AF950A9DDFD}" type="presParOf" srcId="{0301FAE5-1EF0-9046-8FCF-FD57D1B48F57}" destId="{0D4D3230-3F0D-D347-8D18-2D33609D491E}" srcOrd="0" destOrd="0" presId="urn:microsoft.com/office/officeart/2005/8/layout/chevron2"/>
    <dgm:cxn modelId="{E445231B-9083-C749-9B22-97C539533AB7}" type="presParOf" srcId="{0301FAE5-1EF0-9046-8FCF-FD57D1B48F57}" destId="{FC7BDE87-897B-6545-B658-E1C708BEFD9D}" srcOrd="1" destOrd="0" presId="urn:microsoft.com/office/officeart/2005/8/layout/chevron2"/>
    <dgm:cxn modelId="{D7D35B66-685D-5642-8F66-7172CAF15916}" type="presParOf" srcId="{3ED070D6-72D8-3D4A-BA56-666D09085A02}" destId="{3BECE70E-1383-FA4F-8B44-153E45B7EA63}" srcOrd="3" destOrd="0" presId="urn:microsoft.com/office/officeart/2005/8/layout/chevron2"/>
    <dgm:cxn modelId="{8BD17050-7B54-CC40-A8F8-72D831259D3D}" type="presParOf" srcId="{3ED070D6-72D8-3D4A-BA56-666D09085A02}" destId="{4FC7D8A2-837C-7E46-B90B-DDCE3FD6D16E}" srcOrd="4" destOrd="0" presId="urn:microsoft.com/office/officeart/2005/8/layout/chevron2"/>
    <dgm:cxn modelId="{4BE97034-6DEF-E743-9370-9076ECD1BBB6}" type="presParOf" srcId="{4FC7D8A2-837C-7E46-B90B-DDCE3FD6D16E}" destId="{322F5667-7243-9A4C-9567-BA0CC52E2235}" srcOrd="0" destOrd="0" presId="urn:microsoft.com/office/officeart/2005/8/layout/chevron2"/>
    <dgm:cxn modelId="{007133E3-E76F-1349-A068-C84B3EB2A44B}" type="presParOf" srcId="{4FC7D8A2-837C-7E46-B90B-DDCE3FD6D16E}" destId="{76D5B21A-BA62-2249-B960-7F90BF4FFDD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C9A551-E3B1-A348-8A25-9783F4E9522B}">
      <dsp:nvSpPr>
        <dsp:cNvPr id="0" name=""/>
        <dsp:cNvSpPr/>
      </dsp:nvSpPr>
      <dsp:spPr>
        <a:xfrm>
          <a:off x="5034" y="913701"/>
          <a:ext cx="1560624" cy="3591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kern="1200" dirty="0" smtClean="0"/>
            <a:t>Los Inmigrantes Digitales que se dedican a la enseñanza están empleando una “lengua” obsoleta para instruir a una generación que controla perfectamente dicha “lengua”.</a:t>
          </a:r>
          <a:endParaRPr lang="es-ES_tradnl" sz="1800" kern="1200" dirty="0"/>
        </a:p>
      </dsp:txBody>
      <dsp:txXfrm>
        <a:off x="50743" y="959410"/>
        <a:ext cx="1469206" cy="3499846"/>
      </dsp:txXfrm>
    </dsp:sp>
    <dsp:sp modelId="{0999E20C-41B5-6B42-9A87-3DD1325A8CD8}">
      <dsp:nvSpPr>
        <dsp:cNvPr id="0" name=""/>
        <dsp:cNvSpPr/>
      </dsp:nvSpPr>
      <dsp:spPr>
        <a:xfrm>
          <a:off x="1721721" y="2515816"/>
          <a:ext cx="330852" cy="38703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600" kern="1200"/>
        </a:p>
      </dsp:txBody>
      <dsp:txXfrm>
        <a:off x="1721721" y="2593223"/>
        <a:ext cx="231596" cy="232220"/>
      </dsp:txXfrm>
    </dsp:sp>
    <dsp:sp modelId="{5A6D0FB1-F41C-B146-B262-BB2C69859F94}">
      <dsp:nvSpPr>
        <dsp:cNvPr id="0" name=""/>
        <dsp:cNvSpPr/>
      </dsp:nvSpPr>
      <dsp:spPr>
        <a:xfrm>
          <a:off x="2189908" y="913701"/>
          <a:ext cx="1560624" cy="3591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/>
            <a:t>En</a:t>
          </a:r>
          <a:r>
            <a:rPr lang="es-ES_tradnl" sz="2000" kern="1200" baseline="0" dirty="0" smtClean="0"/>
            <a:t> consecuencia</a:t>
          </a:r>
          <a:endParaRPr lang="es-ES_tradnl" sz="2000" kern="1200" dirty="0"/>
        </a:p>
      </dsp:txBody>
      <dsp:txXfrm>
        <a:off x="2235617" y="959410"/>
        <a:ext cx="1469206" cy="3499846"/>
      </dsp:txXfrm>
    </dsp:sp>
    <dsp:sp modelId="{5FD1995A-D231-4943-9BA0-DC521E885DEC}">
      <dsp:nvSpPr>
        <dsp:cNvPr id="0" name=""/>
        <dsp:cNvSpPr/>
      </dsp:nvSpPr>
      <dsp:spPr>
        <a:xfrm>
          <a:off x="3906596" y="2515816"/>
          <a:ext cx="330852" cy="38703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600" kern="1200"/>
        </a:p>
      </dsp:txBody>
      <dsp:txXfrm>
        <a:off x="3906596" y="2593223"/>
        <a:ext cx="231596" cy="232220"/>
      </dsp:txXfrm>
    </dsp:sp>
    <dsp:sp modelId="{00A335B7-ACF7-A04C-A4F1-48C8AD2879C6}">
      <dsp:nvSpPr>
        <dsp:cNvPr id="0" name=""/>
        <dsp:cNvSpPr/>
      </dsp:nvSpPr>
      <dsp:spPr>
        <a:xfrm>
          <a:off x="4374783" y="913701"/>
          <a:ext cx="1560624" cy="3591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/>
            <a:t>Se destacan por instruir lenta y seriamente, dentro de un orden.</a:t>
          </a:r>
          <a:endParaRPr lang="es-ES_tradnl" sz="2000" kern="1200" dirty="0"/>
        </a:p>
      </dsp:txBody>
      <dsp:txXfrm>
        <a:off x="4420492" y="959410"/>
        <a:ext cx="1469206" cy="3499846"/>
      </dsp:txXfrm>
    </dsp:sp>
    <dsp:sp modelId="{D4E3BC84-19AE-394F-9972-7839575D26CE}">
      <dsp:nvSpPr>
        <dsp:cNvPr id="0" name=""/>
        <dsp:cNvSpPr/>
      </dsp:nvSpPr>
      <dsp:spPr>
        <a:xfrm>
          <a:off x="6091470" y="2515816"/>
          <a:ext cx="330852" cy="38703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600" kern="1200"/>
        </a:p>
      </dsp:txBody>
      <dsp:txXfrm>
        <a:off x="6091470" y="2593223"/>
        <a:ext cx="231596" cy="232220"/>
      </dsp:txXfrm>
    </dsp:sp>
    <dsp:sp modelId="{BB3C79DD-BC77-4642-BCC0-86C959C3D5C6}">
      <dsp:nvSpPr>
        <dsp:cNvPr id="0" name=""/>
        <dsp:cNvSpPr/>
      </dsp:nvSpPr>
      <dsp:spPr>
        <a:xfrm>
          <a:off x="6559658" y="913701"/>
          <a:ext cx="1560624" cy="3591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/>
            <a:t>Rechazan que los estudiantes puedan trabajar y aprender mientras ven la </a:t>
          </a:r>
          <a:r>
            <a:rPr lang="es-ES_tradnl" sz="2000" kern="1200" dirty="0" err="1" smtClean="0"/>
            <a:t>televisi</a:t>
          </a:r>
          <a:r>
            <a:rPr lang="es-ES" sz="2000" kern="1200" dirty="0" err="1" smtClean="0"/>
            <a:t>ón</a:t>
          </a:r>
          <a:r>
            <a:rPr lang="es-ES" sz="2000" kern="1200" dirty="0" smtClean="0"/>
            <a:t> o escuchan música</a:t>
          </a:r>
          <a:endParaRPr lang="es-ES_tradnl" sz="2000" kern="1200" dirty="0"/>
        </a:p>
      </dsp:txBody>
      <dsp:txXfrm>
        <a:off x="6605367" y="959410"/>
        <a:ext cx="1469206" cy="3499846"/>
      </dsp:txXfrm>
    </dsp:sp>
    <dsp:sp modelId="{3945F2F7-24F0-6140-B2AF-532B6AA1AA89}">
      <dsp:nvSpPr>
        <dsp:cNvPr id="0" name=""/>
        <dsp:cNvSpPr/>
      </dsp:nvSpPr>
      <dsp:spPr>
        <a:xfrm>
          <a:off x="8276345" y="2515816"/>
          <a:ext cx="330852" cy="38703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600" kern="1200"/>
        </a:p>
      </dsp:txBody>
      <dsp:txXfrm>
        <a:off x="8276345" y="2593223"/>
        <a:ext cx="231596" cy="232220"/>
      </dsp:txXfrm>
    </dsp:sp>
    <dsp:sp modelId="{3DBD9B68-3850-AD43-B2D1-1AF031C9A52C}">
      <dsp:nvSpPr>
        <dsp:cNvPr id="0" name=""/>
        <dsp:cNvSpPr/>
      </dsp:nvSpPr>
      <dsp:spPr>
        <a:xfrm>
          <a:off x="8744532" y="913701"/>
          <a:ext cx="1560624" cy="3591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/>
            <a:t>No justifican que el proceso de enseñanza y aprendizaje pueda ser ameno y divertido.</a:t>
          </a:r>
          <a:endParaRPr lang="es-ES_tradnl" sz="2000" kern="1200" dirty="0"/>
        </a:p>
      </dsp:txBody>
      <dsp:txXfrm>
        <a:off x="8790241" y="959410"/>
        <a:ext cx="1469206" cy="34998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80BEE2-694B-6F49-A582-562F7DB80529}">
      <dsp:nvSpPr>
        <dsp:cNvPr id="0" name=""/>
        <dsp:cNvSpPr/>
      </dsp:nvSpPr>
      <dsp:spPr>
        <a:xfrm rot="5400000">
          <a:off x="-252983" y="253430"/>
          <a:ext cx="1686554" cy="118058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/>
            <a:t>1er</a:t>
          </a:r>
          <a:r>
            <a:rPr lang="es-ES_tradnl" sz="2000" kern="1200" baseline="0" dirty="0" smtClean="0"/>
            <a:t> Lugar</a:t>
          </a:r>
          <a:endParaRPr lang="es-ES_tradnl" sz="2000" kern="1200" dirty="0"/>
        </a:p>
      </dsp:txBody>
      <dsp:txXfrm rot="-5400000">
        <a:off x="1" y="590741"/>
        <a:ext cx="1180587" cy="505967"/>
      </dsp:txXfrm>
    </dsp:sp>
    <dsp:sp modelId="{59AB61F6-6CB3-5045-848D-10066B0A0937}">
      <dsp:nvSpPr>
        <dsp:cNvPr id="0" name=""/>
        <dsp:cNvSpPr/>
      </dsp:nvSpPr>
      <dsp:spPr>
        <a:xfrm rot="5400000">
          <a:off x="4771148" y="-3590560"/>
          <a:ext cx="1096260" cy="82773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800" kern="1200" dirty="0" smtClean="0"/>
            <a:t>Cómo las diferencias entre los alumnos -Nativos Digitales- y sus profesores –Inmigrantes Digitales- son la causa de muchos de los problemas que afectan a la educación en nuestros días. </a:t>
          </a:r>
          <a:endParaRPr lang="es-ES_tradnl" sz="1800" kern="1200" dirty="0"/>
        </a:p>
      </dsp:txBody>
      <dsp:txXfrm rot="-5400000">
        <a:off x="1180588" y="53515"/>
        <a:ext cx="8223867" cy="989230"/>
      </dsp:txXfrm>
    </dsp:sp>
    <dsp:sp modelId="{0D4D3230-3F0D-D347-8D18-2D33609D491E}">
      <dsp:nvSpPr>
        <dsp:cNvPr id="0" name=""/>
        <dsp:cNvSpPr/>
      </dsp:nvSpPr>
      <dsp:spPr>
        <a:xfrm rot="5400000">
          <a:off x="-252983" y="1746690"/>
          <a:ext cx="1686554" cy="118058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/>
            <a:t>2do Lugar</a:t>
          </a:r>
          <a:endParaRPr lang="es-ES_tradnl" sz="2000" kern="1200" dirty="0"/>
        </a:p>
      </dsp:txBody>
      <dsp:txXfrm rot="-5400000">
        <a:off x="1" y="2084001"/>
        <a:ext cx="1180587" cy="505967"/>
      </dsp:txXfrm>
    </dsp:sp>
    <dsp:sp modelId="{FC7BDE87-897B-6545-B658-E1C708BEFD9D}">
      <dsp:nvSpPr>
        <dsp:cNvPr id="0" name=""/>
        <dsp:cNvSpPr/>
      </dsp:nvSpPr>
      <dsp:spPr>
        <a:xfrm rot="5400000">
          <a:off x="4771148" y="-2096853"/>
          <a:ext cx="1096260" cy="82773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800" kern="1200" dirty="0" smtClean="0"/>
            <a:t>Consideramos también la alta probabilidad de que el cerebro de los Nativos sea fisiológicamente distinto del de los Inmigrantes, como consecuencia de los estímulos digitales que han recibido a lo largo de su crecimiento. </a:t>
          </a:r>
          <a:endParaRPr lang="es-ES_tradnl" sz="1800" kern="1200" dirty="0"/>
        </a:p>
        <a:p>
          <a:pPr marL="171450" marR="0" lvl="1" indent="-171450" algn="l" defTabSz="75565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endParaRPr lang="es-ES_tradnl" sz="1700" kern="1200" dirty="0" smtClean="0"/>
        </a:p>
      </dsp:txBody>
      <dsp:txXfrm rot="-5400000">
        <a:off x="1180588" y="1547222"/>
        <a:ext cx="8223867" cy="989230"/>
      </dsp:txXfrm>
    </dsp:sp>
    <dsp:sp modelId="{322F5667-7243-9A4C-9567-BA0CC52E2235}">
      <dsp:nvSpPr>
        <dsp:cNvPr id="0" name=""/>
        <dsp:cNvSpPr/>
      </dsp:nvSpPr>
      <dsp:spPr>
        <a:xfrm rot="5400000">
          <a:off x="-252983" y="3239950"/>
          <a:ext cx="1686554" cy="118058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/>
            <a:t>3er Lugar</a:t>
          </a:r>
          <a:endParaRPr lang="es-ES_tradnl" sz="2000" kern="1200" dirty="0"/>
        </a:p>
      </dsp:txBody>
      <dsp:txXfrm rot="-5400000">
        <a:off x="1" y="3577261"/>
        <a:ext cx="1180587" cy="505967"/>
      </dsp:txXfrm>
    </dsp:sp>
    <dsp:sp modelId="{76D5B21A-BA62-2249-B960-7F90BF4FFDDB}">
      <dsp:nvSpPr>
        <dsp:cNvPr id="0" name=""/>
        <dsp:cNvSpPr/>
      </dsp:nvSpPr>
      <dsp:spPr>
        <a:xfrm rot="5400000">
          <a:off x="4771148" y="-603593"/>
          <a:ext cx="1096260" cy="82773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800" kern="1200" dirty="0" smtClean="0"/>
            <a:t>Afirmamos que el aprendizaje a través de los juegos digitales es una fórmula didáctica tan novedosa como útil, pues hace posible interactuar y comunicarse positivamente con los Nativos gracias a la utilización de una lengua común que correspondería al “idioma nativo”. </a:t>
          </a:r>
          <a:endParaRPr lang="es-ES_tradnl" sz="1800" kern="1200" dirty="0"/>
        </a:p>
      </dsp:txBody>
      <dsp:txXfrm rot="-5400000">
        <a:off x="1180588" y="3040482"/>
        <a:ext cx="8223867" cy="9892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8/17/18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1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11.xml"/><Relationship Id="rId2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307391" cy="2387600"/>
          </a:xfrm>
        </p:spPr>
        <p:txBody>
          <a:bodyPr>
            <a:normAutofit fontScale="90000"/>
          </a:bodyPr>
          <a:lstStyle/>
          <a:p>
            <a:r>
              <a:rPr lang="es-ES_tradnl" sz="7300" b="1" dirty="0"/>
              <a:t>Nativos e Inmigrantes Digitales </a:t>
            </a:r>
            <a:r>
              <a:rPr lang="es-ES_tradnl" dirty="0"/>
              <a:t/>
            </a:r>
            <a:br>
              <a:rPr lang="es-ES_tradnl" dirty="0"/>
            </a:b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76424" y="3602037"/>
            <a:ext cx="8791575" cy="2461137"/>
          </a:xfrm>
        </p:spPr>
        <p:txBody>
          <a:bodyPr>
            <a:normAutofit/>
          </a:bodyPr>
          <a:lstStyle/>
          <a:p>
            <a:r>
              <a:rPr lang="es-ES_tradnl" cap="none" dirty="0"/>
              <a:t>R</a:t>
            </a:r>
            <a:r>
              <a:rPr lang="es-ES_tradnl" cap="none" dirty="0" smtClean="0"/>
              <a:t>esumen por </a:t>
            </a:r>
            <a:r>
              <a:rPr lang="es-ES_tradnl" cap="none" dirty="0" err="1"/>
              <a:t>L</a:t>
            </a:r>
            <a:r>
              <a:rPr lang="es-ES_tradnl" cap="none" dirty="0" err="1" smtClean="0"/>
              <a:t>iann</a:t>
            </a:r>
            <a:r>
              <a:rPr lang="es-ES_tradnl" cap="none" dirty="0" smtClean="0"/>
              <a:t> C. Muñoz</a:t>
            </a:r>
          </a:p>
          <a:p>
            <a:pPr>
              <a:lnSpc>
                <a:spcPct val="100000"/>
              </a:lnSpc>
            </a:pPr>
            <a:endParaRPr lang="es-ES_tradnl" cap="none" dirty="0"/>
          </a:p>
          <a:p>
            <a:pPr>
              <a:lnSpc>
                <a:spcPct val="100000"/>
              </a:lnSpc>
            </a:pPr>
            <a:endParaRPr lang="es-ES_tradnl" cap="none" dirty="0" smtClean="0"/>
          </a:p>
          <a:p>
            <a:pPr algn="r">
              <a:lnSpc>
                <a:spcPct val="100000"/>
              </a:lnSpc>
            </a:pPr>
            <a:r>
              <a:rPr lang="es-ES_tradnl" cap="none" dirty="0" smtClean="0"/>
              <a:t>Universidad del Istmo</a:t>
            </a:r>
          </a:p>
          <a:p>
            <a:pPr algn="r">
              <a:lnSpc>
                <a:spcPct val="100000"/>
              </a:lnSpc>
            </a:pPr>
            <a:r>
              <a:rPr lang="es-ES_tradnl" cap="none" dirty="0" smtClean="0"/>
              <a:t>Postgrado en Docencia Superior</a:t>
            </a:r>
          </a:p>
        </p:txBody>
      </p:sp>
    </p:spTree>
    <p:extLst>
      <p:ext uri="{BB962C8B-B14F-4D97-AF65-F5344CB8AC3E}">
        <p14:creationId xmlns:p14="http://schemas.microsoft.com/office/powerpoint/2010/main" val="123948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1709530"/>
          </a:xfrm>
        </p:spPr>
        <p:txBody>
          <a:bodyPr/>
          <a:lstStyle/>
          <a:p>
            <a:r>
              <a:rPr lang="es-ES" dirty="0" smtClean="0"/>
              <a:t>ESTUDIOS SOBRE JUEGOS DE APRENDIZAJE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ES_tradnl" sz="3200" i="1" cap="non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2"/>
          </p:nvPr>
        </p:nvSpPr>
        <p:spPr>
          <a:xfrm>
            <a:off x="1035392" y="2319130"/>
            <a:ext cx="9904459" cy="4863547"/>
          </a:xfrm>
        </p:spPr>
        <p:txBody>
          <a:bodyPr>
            <a:norm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s-ES_tradnl" sz="2000" dirty="0"/>
              <a:t>El programa basado en juegos de </a:t>
            </a:r>
            <a:r>
              <a:rPr lang="es-ES_tradnl" sz="2000" dirty="0" err="1"/>
              <a:t>Scientific</a:t>
            </a:r>
            <a:r>
              <a:rPr lang="es-ES_tradnl" sz="2000" dirty="0"/>
              <a:t> </a:t>
            </a:r>
            <a:r>
              <a:rPr lang="es-ES_tradnl" sz="2000" dirty="0" err="1"/>
              <a:t>Learning</a:t>
            </a:r>
            <a:r>
              <a:rPr lang="es-ES_tradnl" sz="2000" dirty="0"/>
              <a:t> “</a:t>
            </a:r>
            <a:r>
              <a:rPr lang="es-ES_tradnl" sz="2000" dirty="0" err="1"/>
              <a:t>Fast</a:t>
            </a:r>
            <a:r>
              <a:rPr lang="es-ES_tradnl" sz="2000" dirty="0"/>
              <a:t> </a:t>
            </a:r>
            <a:r>
              <a:rPr lang="es-ES_tradnl" sz="2000" dirty="0" err="1"/>
              <a:t>For</a:t>
            </a:r>
            <a:r>
              <a:rPr lang="es-ES_tradnl" sz="2000" dirty="0"/>
              <a:t> Ward” para el </a:t>
            </a:r>
            <a:r>
              <a:rPr lang="es-ES_tradnl" sz="2000" dirty="0" smtClean="0"/>
              <a:t>refuerzo </a:t>
            </a:r>
            <a:r>
              <a:rPr lang="es-ES_tradnl" sz="2000" dirty="0"/>
              <a:t>de </a:t>
            </a:r>
            <a:r>
              <a:rPr lang="es-ES_tradnl" sz="2000" dirty="0" smtClean="0"/>
              <a:t>niños </a:t>
            </a:r>
            <a:r>
              <a:rPr lang="es-ES_tradnl" sz="2000" dirty="0"/>
              <a:t>con problemas de lectura, llevó a cabo experimentos de </a:t>
            </a:r>
            <a:r>
              <a:rPr lang="es-ES_tradnl" sz="2000" dirty="0" smtClean="0"/>
              <a:t>ámbito </a:t>
            </a:r>
            <a:r>
              <a:rPr lang="es-ES_tradnl" sz="2000" dirty="0"/>
              <a:t>nacional en 60 profesionales independientes, sobre 35 emplazamientos de Estados Unidos y </a:t>
            </a:r>
            <a:r>
              <a:rPr lang="es-ES_tradnl" sz="2000" dirty="0" smtClean="0"/>
              <a:t>Canadá́</a:t>
            </a:r>
            <a:r>
              <a:rPr lang="es-ES_tradnl" sz="2000" dirty="0"/>
              <a:t>. Usando </a:t>
            </a:r>
            <a:r>
              <a:rPr lang="es-ES_tradnl" sz="2000" dirty="0" smtClean="0"/>
              <a:t>test </a:t>
            </a:r>
            <a:r>
              <a:rPr lang="es-ES_tradnl" sz="2000" dirty="0"/>
              <a:t>estandarizados, cada uno de los lugares valoró de manera </a:t>
            </a:r>
            <a:r>
              <a:rPr lang="es-ES_tradnl" sz="2000" dirty="0" smtClean="0"/>
              <a:t>concluyente </a:t>
            </a:r>
            <a:r>
              <a:rPr lang="es-ES_tradnl" sz="2000" dirty="0"/>
              <a:t>la efectividad del programa, y resultó que el 90% de los sujetos analizados obtuvo avances significativos en una o </a:t>
            </a:r>
            <a:r>
              <a:rPr lang="es-ES_tradnl" sz="2000" dirty="0" smtClean="0"/>
              <a:t>más </a:t>
            </a:r>
            <a:r>
              <a:rPr lang="es-ES_tradnl" sz="2000" dirty="0"/>
              <a:t>de las </a:t>
            </a:r>
            <a:r>
              <a:rPr lang="es-ES_tradnl" sz="2000" dirty="0" smtClean="0"/>
              <a:t>áreas probadas.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2000" dirty="0"/>
              <a:t>La </a:t>
            </a:r>
            <a:r>
              <a:rPr lang="es-ES_tradnl" sz="2000" dirty="0" err="1"/>
              <a:t>Lightspan</a:t>
            </a:r>
            <a:r>
              <a:rPr lang="es-ES_tradnl" sz="2000" dirty="0"/>
              <a:t> </a:t>
            </a:r>
            <a:r>
              <a:rPr lang="es-ES_tradnl" sz="2000" dirty="0" err="1"/>
              <a:t>Partnership</a:t>
            </a:r>
            <a:r>
              <a:rPr lang="es-ES_tradnl" sz="2000" dirty="0"/>
              <a:t>, que creó los jue- </a:t>
            </a:r>
            <a:r>
              <a:rPr lang="es-ES_tradnl" sz="2000" dirty="0" err="1"/>
              <a:t>gos</a:t>
            </a:r>
            <a:r>
              <a:rPr lang="es-ES_tradnl" sz="2000" dirty="0"/>
              <a:t> de refuerzo curricular para PlayStation, llevó a cabo estudios en </a:t>
            </a:r>
            <a:r>
              <a:rPr lang="es-ES_tradnl" sz="2000" dirty="0" err="1"/>
              <a:t>más</a:t>
            </a:r>
            <a:r>
              <a:rPr lang="es-ES_tradnl" sz="2000" dirty="0"/>
              <a:t> de 400 distritos escolares por separado, y </a:t>
            </a:r>
            <a:r>
              <a:rPr lang="es-ES_tradnl" sz="2000" dirty="0" err="1"/>
              <a:t>también</a:t>
            </a:r>
            <a:r>
              <a:rPr lang="es-ES_tradnl" sz="2000" dirty="0"/>
              <a:t> un “</a:t>
            </a:r>
            <a:r>
              <a:rPr lang="es-ES_tradnl" sz="2000" dirty="0" err="1"/>
              <a:t>meta-análisis</a:t>
            </a:r>
            <a:r>
              <a:rPr lang="es-ES_tradnl" sz="2000" dirty="0"/>
              <a:t>”. Descubrieron </a:t>
            </a:r>
            <a:r>
              <a:rPr lang="es-ES_tradnl" sz="2000" dirty="0" err="1"/>
              <a:t>sig</a:t>
            </a:r>
            <a:r>
              <a:rPr lang="es-ES_tradnl" sz="2000" dirty="0"/>
              <a:t>- </a:t>
            </a:r>
            <a:r>
              <a:rPr lang="es-ES_tradnl" sz="2000" dirty="0" err="1"/>
              <a:t>nificativas</a:t>
            </a:r>
            <a:r>
              <a:rPr lang="es-ES_tradnl" sz="2000" dirty="0"/>
              <a:t> mejoras en las </a:t>
            </a:r>
            <a:r>
              <a:rPr lang="es-ES_tradnl" sz="2000" dirty="0" err="1"/>
              <a:t>áreas</a:t>
            </a:r>
            <a:r>
              <a:rPr lang="es-ES_tradnl" sz="2000" dirty="0"/>
              <a:t> del lenguaje y vocabulario, del 24% y 25%, </a:t>
            </a:r>
            <a:r>
              <a:rPr lang="es-ES_tradnl" sz="2000" dirty="0" err="1"/>
              <a:t>respec</a:t>
            </a:r>
            <a:r>
              <a:rPr lang="es-ES_tradnl" sz="2000" dirty="0"/>
              <a:t>- </a:t>
            </a:r>
            <a:r>
              <a:rPr lang="es-ES_tradnl" sz="2000" dirty="0" err="1"/>
              <a:t>tivamente</a:t>
            </a:r>
            <a:r>
              <a:rPr lang="es-ES_tradnl" sz="2000" dirty="0"/>
              <a:t>, sobre los grupos de control; mientras que en la </a:t>
            </a:r>
            <a:r>
              <a:rPr lang="es-ES_tradnl" sz="2000" dirty="0" err="1"/>
              <a:t>resolución</a:t>
            </a:r>
            <a:r>
              <a:rPr lang="es-ES_tradnl" sz="2000" dirty="0"/>
              <a:t> de problemas </a:t>
            </a:r>
            <a:r>
              <a:rPr lang="es-ES_tradnl" sz="2000" dirty="0" err="1"/>
              <a:t>matemáticos</a:t>
            </a:r>
            <a:r>
              <a:rPr lang="es-ES_tradnl" sz="2000" dirty="0"/>
              <a:t> y los resultados en algoritmos y procedimientos </a:t>
            </a:r>
            <a:r>
              <a:rPr lang="es-ES_tradnl" sz="2000" dirty="0" err="1"/>
              <a:t>matemáticos</a:t>
            </a:r>
            <a:r>
              <a:rPr lang="es-ES_tradnl" sz="2000" dirty="0"/>
              <a:t> eran del 50% y el 31% </a:t>
            </a:r>
            <a:r>
              <a:rPr lang="es-ES_tradnl" sz="2000" dirty="0" err="1"/>
              <a:t>más</a:t>
            </a:r>
            <a:r>
              <a:rPr lang="es-ES_tradnl" sz="2000" dirty="0"/>
              <a:t> altos, respectivamente. </a:t>
            </a:r>
            <a:endParaRPr lang="es-ES_tradnl" sz="2000" dirty="0"/>
          </a:p>
          <a:p>
            <a:pPr marL="285750" indent="-285750">
              <a:buFont typeface="Arial" charset="0"/>
              <a:buChar char="•"/>
            </a:pPr>
            <a:endParaRPr lang="es-ES_tradnl" dirty="0"/>
          </a:p>
          <a:p>
            <a:pPr marL="285750" indent="-285750">
              <a:buFont typeface="Arial" charset="0"/>
              <a:buChar char="•"/>
            </a:pPr>
            <a:endParaRPr lang="es-ES_tradnl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0639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1470991"/>
          </a:xfrm>
        </p:spPr>
        <p:txBody>
          <a:bodyPr/>
          <a:lstStyle/>
          <a:p>
            <a:r>
              <a:rPr lang="es-ES_tradnl" smtClean="0"/>
              <a:t>CONCLUSIONES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2"/>
          </p:nvPr>
        </p:nvSpPr>
        <p:spPr>
          <a:xfrm>
            <a:off x="1141410" y="1828800"/>
            <a:ext cx="9904459" cy="4108173"/>
          </a:xfrm>
        </p:spPr>
        <p:txBody>
          <a:bodyPr>
            <a:normAutofit/>
          </a:bodyPr>
          <a:lstStyle/>
          <a:p>
            <a:r>
              <a:rPr lang="es-ES_tradnl" sz="2400" dirty="0"/>
              <a:t>En virtud de todo cuanto aquí se ha expuesto, y resumiendo: hoy los neurobiólogos y psicólogos sociales están de acuerdo en que el cerebro puede –y de hecho lo hace– cambiar con nuevos estímulos. </a:t>
            </a:r>
          </a:p>
          <a:p>
            <a:r>
              <a:rPr lang="es-ES_tradnl" sz="2400" dirty="0"/>
              <a:t>Los profesionales de la educación saben que no contactan ni se comunican con sus alumnos, Nativos Digitales, como lo hacían con los estudiantes de otras </a:t>
            </a:r>
            <a:r>
              <a:rPr lang="es-ES_tradnl" sz="2400" dirty="0" smtClean="0"/>
              <a:t>generaciones</a:t>
            </a:r>
            <a:r>
              <a:rPr lang="es-ES_tradnl" sz="2400" dirty="0"/>
              <a:t>. Y no pueden cerrar los ojos ante esta realidad incuestionable, con lo que han de pronunciarse por una de estas </a:t>
            </a:r>
            <a:r>
              <a:rPr lang="es-ES_tradnl" sz="2400" dirty="0" smtClean="0"/>
              <a:t>opciones: </a:t>
            </a:r>
            <a:endParaRPr lang="es-ES_tradnl" sz="2400" dirty="0"/>
          </a:p>
          <a:p>
            <a:r>
              <a:rPr lang="es-ES_tradnl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2319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1470991"/>
          </a:xfrm>
        </p:spPr>
        <p:txBody>
          <a:bodyPr/>
          <a:lstStyle/>
          <a:p>
            <a:r>
              <a:rPr lang="es-ES_tradnl" smtClean="0"/>
              <a:t>CONCLUSIONES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Rectángulo 4"/>
          <p:cNvSpPr/>
          <p:nvPr/>
        </p:nvSpPr>
        <p:spPr>
          <a:xfrm>
            <a:off x="1470990" y="2332383"/>
            <a:ext cx="9369287" cy="27564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sz="2400" dirty="0"/>
              <a:t>Por un lado, pueden elegir hacer caso omiso de lo que sus ojos ven, sus </a:t>
            </a:r>
            <a:r>
              <a:rPr lang="es-ES_tradnl" sz="2400" dirty="0" smtClean="0"/>
              <a:t>oídos </a:t>
            </a:r>
            <a:r>
              <a:rPr lang="es-ES_tradnl" sz="2400" dirty="0"/>
              <a:t>oyen, y sus sentidos intuyen; pueden autosugestionarse </a:t>
            </a:r>
            <a:r>
              <a:rPr lang="es-ES_tradnl" sz="2400" dirty="0" smtClean="0"/>
              <a:t>convenciéndose </a:t>
            </a:r>
            <a:r>
              <a:rPr lang="es-ES_tradnl" sz="2400" dirty="0"/>
              <a:t>de que la brecha Nativo Digital/Inmigrante Digital no existe, y seguir, </a:t>
            </a:r>
            <a:r>
              <a:rPr lang="es-ES_tradnl" sz="2400" dirty="0" smtClean="0"/>
              <a:t>así́</a:t>
            </a:r>
            <a:r>
              <a:rPr lang="es-ES_tradnl" sz="2400" dirty="0"/>
              <a:t>, utilizando sus </a:t>
            </a:r>
            <a:r>
              <a:rPr lang="es-ES_tradnl" sz="2400" dirty="0" smtClean="0"/>
              <a:t>métodos tradicionales </a:t>
            </a:r>
            <a:r>
              <a:rPr lang="es-ES_tradnl" sz="2400" dirty="0"/>
              <a:t>en la </a:t>
            </a:r>
            <a:r>
              <a:rPr lang="es-ES_tradnl" sz="2400" dirty="0" smtClean="0"/>
              <a:t>ilusión </a:t>
            </a:r>
            <a:r>
              <a:rPr lang="es-ES_tradnl" sz="2400" dirty="0"/>
              <a:t>falsa de que son eficaces, hasta que les llegue el momento de jubilarse y sean relevados por Nativos Digitales. 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176091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1470991"/>
          </a:xfrm>
        </p:spPr>
        <p:txBody>
          <a:bodyPr/>
          <a:lstStyle/>
          <a:p>
            <a:r>
              <a:rPr lang="es-ES_tradnl" dirty="0" smtClean="0"/>
              <a:t>CONCLUSIONES</a:t>
            </a:r>
            <a:endParaRPr lang="es-ES_tradn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Rectángulo 4"/>
          <p:cNvSpPr/>
          <p:nvPr/>
        </p:nvSpPr>
        <p:spPr>
          <a:xfrm>
            <a:off x="1408995" y="2348946"/>
            <a:ext cx="9369287" cy="27564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sz="2400" dirty="0"/>
              <a:t>Por otro lado, pueden elegir aceptar con naturalidad el hecho de que se han </a:t>
            </a:r>
            <a:r>
              <a:rPr lang="es-ES_tradnl" sz="2400" dirty="0" smtClean="0"/>
              <a:t>convertido </a:t>
            </a:r>
            <a:r>
              <a:rPr lang="es-ES_tradnl" sz="2400" dirty="0"/>
              <a:t>en Inmigrantes en un mundo digital, analizando su propia creatividad, a sus estudiantes Nativos Digitales y otras fuentes que les ayuden a comunicar con </a:t>
            </a:r>
            <a:r>
              <a:rPr lang="es-ES_tradnl" sz="2400" dirty="0" smtClean="0"/>
              <a:t>efectividad </a:t>
            </a:r>
            <a:r>
              <a:rPr lang="es-ES_tradnl" sz="2400" dirty="0"/>
              <a:t>sus valiosos conocimientos y su </a:t>
            </a:r>
            <a:r>
              <a:rPr lang="es-ES_tradnl" sz="2400" dirty="0" smtClean="0"/>
              <a:t>sabiduría </a:t>
            </a:r>
            <a:r>
              <a:rPr lang="es-ES_tradnl" sz="2400" dirty="0"/>
              <a:t>en ese nuevo lenguaje del mundo que les rodea. 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152467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half" idx="2"/>
          </p:nvPr>
        </p:nvSpPr>
        <p:spPr>
          <a:xfrm>
            <a:off x="1141410" y="900333"/>
            <a:ext cx="9904459" cy="4890866"/>
          </a:xfrm>
        </p:spPr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es-ES_tradnl" sz="2400" dirty="0"/>
              <a:t>Los estudiantes del Siglo XXI han experimentado un cambio radical con respecto a sus inmediatos predecesores. </a:t>
            </a:r>
            <a:endParaRPr lang="es-ES_tradnl" sz="2400" dirty="0" smtClean="0"/>
          </a:p>
          <a:p>
            <a:pPr marL="342900" indent="-342900">
              <a:buFont typeface="Arial" charset="0"/>
              <a:buChar char="•"/>
            </a:pPr>
            <a:r>
              <a:rPr lang="es-ES_tradnl" sz="2400" dirty="0" smtClean="0"/>
              <a:t>Son llamados N-GEN (por Generación</a:t>
            </a:r>
            <a:r>
              <a:rPr lang="es-ES" sz="2400" dirty="0" smtClean="0"/>
              <a:t> en Red, Net en inglés), D-GEN (por generación digital) y NATIVOS DIGITALES (porque han nacido utilizando la “lengua digital”).</a:t>
            </a:r>
          </a:p>
          <a:p>
            <a:pPr marL="342900" indent="-342900">
              <a:buFont typeface="Arial" charset="0"/>
              <a:buChar char="•"/>
            </a:pPr>
            <a:r>
              <a:rPr lang="es-ES" sz="2400" dirty="0" smtClean="0"/>
              <a:t>Los que no nacieron en esta época son llamados “INMIGRANTES DIGITALES”</a:t>
            </a:r>
            <a:endParaRPr lang="es-ES_tradnl" sz="2400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3180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66191" y="2014330"/>
            <a:ext cx="9621079" cy="2849218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sz="2400" dirty="0"/>
              <a:t>“Diversas clases de experiencias conducen a diversas estructuras cerebrales”, afirma textualmente, al respecto el doctor Bruce D. Berry, de la Universidad de Medicina de </a:t>
            </a:r>
            <a:r>
              <a:rPr lang="es-ES_tradnl" sz="2400" dirty="0" err="1"/>
              <a:t>Baylor</a:t>
            </a:r>
            <a:r>
              <a:rPr lang="es-ES_tradnl" sz="2400" dirty="0"/>
              <a:t>, cuya afirmación nos hace pensar que, debido a dicha instrucción tecnológica, los cerebros de nuestros jóvenes experimenten cambios que los convierten en diferentes a los nuestros.</a:t>
            </a:r>
          </a:p>
        </p:txBody>
      </p:sp>
    </p:spTree>
    <p:extLst>
      <p:ext uri="{BB962C8B-B14F-4D97-AF65-F5344CB8AC3E}">
        <p14:creationId xmlns:p14="http://schemas.microsoft.com/office/powerpoint/2010/main" val="126441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80606" y="351692"/>
            <a:ext cx="9905955" cy="1773702"/>
          </a:xfrm>
        </p:spPr>
        <p:txBody>
          <a:bodyPr/>
          <a:lstStyle/>
          <a:p>
            <a:r>
              <a:rPr lang="es-ES_tradnl" dirty="0" smtClean="0"/>
              <a:t>DIFERENCIAS ENTRE NATIVOS DIGITALES E INMIGRANTES DIGITALES</a:t>
            </a:r>
            <a:endParaRPr lang="es-ES_tradn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2"/>
          </p:nvPr>
        </p:nvSpPr>
        <p:spPr>
          <a:xfrm>
            <a:off x="1042937" y="1547446"/>
            <a:ext cx="9904459" cy="4684541"/>
          </a:xfrm>
        </p:spPr>
        <p:txBody>
          <a:bodyPr>
            <a:norm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s-ES_tradnl" sz="2000" dirty="0"/>
              <a:t>Q</a:t>
            </a:r>
            <a:r>
              <a:rPr lang="es-ES_tradnl" sz="2000" dirty="0" smtClean="0"/>
              <a:t>uieren </a:t>
            </a:r>
            <a:r>
              <a:rPr lang="es-ES_tradnl" sz="2000" dirty="0"/>
              <a:t>recibir la </a:t>
            </a:r>
            <a:r>
              <a:rPr lang="es-ES_tradnl" sz="2000" dirty="0" smtClean="0"/>
              <a:t>información </a:t>
            </a:r>
            <a:r>
              <a:rPr lang="es-ES_tradnl" sz="2000" dirty="0"/>
              <a:t>de forma </a:t>
            </a:r>
            <a:r>
              <a:rPr lang="es-ES_tradnl" sz="2000" dirty="0" smtClean="0"/>
              <a:t>ágil </a:t>
            </a:r>
            <a:r>
              <a:rPr lang="es-ES_tradnl" sz="2000" dirty="0"/>
              <a:t>e inmediata. </a:t>
            </a:r>
            <a:endParaRPr lang="es-ES_tradnl" sz="2000" dirty="0" smtClean="0"/>
          </a:p>
          <a:p>
            <a:pPr marL="285750" indent="-285750">
              <a:buFont typeface="Arial" charset="0"/>
              <a:buChar char="•"/>
            </a:pPr>
            <a:r>
              <a:rPr lang="es-ES_tradnl" sz="2000" dirty="0" smtClean="0"/>
              <a:t>Se </a:t>
            </a:r>
            <a:r>
              <a:rPr lang="es-ES_tradnl" sz="2000" dirty="0"/>
              <a:t>sienten </a:t>
            </a:r>
            <a:r>
              <a:rPr lang="es-ES_tradnl" sz="2000" dirty="0" err="1" smtClean="0"/>
              <a:t>atra</a:t>
            </a:r>
            <a:r>
              <a:rPr lang="es-ES" sz="2000" dirty="0" smtClean="0"/>
              <a:t>í</a:t>
            </a:r>
            <a:r>
              <a:rPr lang="es-ES_tradnl" sz="2000" dirty="0" smtClean="0"/>
              <a:t>dos </a:t>
            </a:r>
            <a:r>
              <a:rPr lang="es-ES_tradnl" sz="2000" dirty="0"/>
              <a:t>por multitareas y procesos paralelos. </a:t>
            </a:r>
            <a:endParaRPr lang="es-ES_tradnl" sz="2000" dirty="0"/>
          </a:p>
          <a:p>
            <a:pPr marL="285750" indent="-285750">
              <a:buFont typeface="Arial" charset="0"/>
              <a:buChar char="•"/>
            </a:pPr>
            <a:r>
              <a:rPr lang="es-ES_tradnl" sz="2000" dirty="0" smtClean="0"/>
              <a:t>Prefieren </a:t>
            </a:r>
            <a:r>
              <a:rPr lang="es-ES_tradnl" sz="2000" dirty="0"/>
              <a:t>los </a:t>
            </a:r>
            <a:r>
              <a:rPr lang="es-ES_tradnl" sz="2000" dirty="0" smtClean="0"/>
              <a:t>gráficos </a:t>
            </a:r>
            <a:r>
              <a:rPr lang="es-ES_tradnl" sz="2000" dirty="0"/>
              <a:t>a los </a:t>
            </a:r>
            <a:r>
              <a:rPr lang="es-ES_tradnl" sz="2000" dirty="0" smtClean="0"/>
              <a:t>textos.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sz="2000" dirty="0" smtClean="0"/>
              <a:t>Se </a:t>
            </a:r>
            <a:r>
              <a:rPr lang="es-ES_tradnl" sz="2000" dirty="0"/>
              <a:t>inclinan por los accesos al azar (desde hipertextos). </a:t>
            </a:r>
            <a:endParaRPr lang="es-ES_tradnl" sz="2000" dirty="0" smtClean="0"/>
          </a:p>
          <a:p>
            <a:pPr marL="285750" indent="-285750">
              <a:buFont typeface="Arial" charset="0"/>
              <a:buChar char="•"/>
            </a:pPr>
            <a:r>
              <a:rPr lang="es-ES_tradnl" sz="2000" dirty="0" smtClean="0"/>
              <a:t>Funcionan </a:t>
            </a:r>
            <a:r>
              <a:rPr lang="es-ES_tradnl" sz="2000" dirty="0"/>
              <a:t>mejor y rinden </a:t>
            </a:r>
            <a:r>
              <a:rPr lang="es-ES_tradnl" sz="2000" dirty="0" smtClean="0"/>
              <a:t>más </a:t>
            </a:r>
            <a:r>
              <a:rPr lang="es-ES_tradnl" sz="2000" dirty="0"/>
              <a:t>cuando trabajan en Red. </a:t>
            </a:r>
            <a:endParaRPr lang="es-ES_tradnl" sz="2000" dirty="0"/>
          </a:p>
          <a:p>
            <a:pPr marL="285750" indent="-285750">
              <a:buFont typeface="Arial" charset="0"/>
              <a:buChar char="•"/>
            </a:pPr>
            <a:r>
              <a:rPr lang="es-ES_tradnl" sz="2000" dirty="0" smtClean="0"/>
              <a:t>Tienen </a:t>
            </a:r>
            <a:r>
              <a:rPr lang="es-ES_tradnl" sz="2000" dirty="0"/>
              <a:t>la conciencia de que van progresando, lo cual les reporta </a:t>
            </a:r>
            <a:r>
              <a:rPr lang="es-ES_tradnl" sz="2000" dirty="0" smtClean="0"/>
              <a:t>satisfacción </a:t>
            </a:r>
            <a:r>
              <a:rPr lang="es-ES_tradnl" sz="2000" dirty="0"/>
              <a:t>y recompensa inmediatas. </a:t>
            </a:r>
            <a:endParaRPr lang="es-ES_tradnl" sz="2000" dirty="0" smtClean="0"/>
          </a:p>
          <a:p>
            <a:pPr marL="285750" indent="-285750">
              <a:buFont typeface="Arial" charset="0"/>
              <a:buChar char="•"/>
            </a:pPr>
            <a:r>
              <a:rPr lang="es-ES_tradnl" sz="2000" dirty="0" smtClean="0"/>
              <a:t>Prefieren </a:t>
            </a:r>
            <a:r>
              <a:rPr lang="es-ES_tradnl" sz="2000" dirty="0"/>
              <a:t>instruirse de forma </a:t>
            </a:r>
            <a:r>
              <a:rPr lang="es-ES_tradnl" sz="2000" dirty="0" smtClean="0"/>
              <a:t>lúdica </a:t>
            </a:r>
            <a:r>
              <a:rPr lang="es-ES_tradnl" sz="2000" dirty="0"/>
              <a:t>a embarcarse en el rigor del trabajo tradicional. </a:t>
            </a:r>
            <a:endParaRPr lang="es-ES_tradnl" sz="2000" dirty="0"/>
          </a:p>
        </p:txBody>
      </p:sp>
    </p:spTree>
    <p:extLst>
      <p:ext uri="{BB962C8B-B14F-4D97-AF65-F5344CB8AC3E}">
        <p14:creationId xmlns:p14="http://schemas.microsoft.com/office/powerpoint/2010/main" val="192584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701076124"/>
              </p:ext>
            </p:extLst>
          </p:nvPr>
        </p:nvGraphicFramePr>
        <p:xfrm>
          <a:off x="1046921" y="70310"/>
          <a:ext cx="1031019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ángulo 5"/>
          <p:cNvSpPr/>
          <p:nvPr/>
        </p:nvSpPr>
        <p:spPr>
          <a:xfrm>
            <a:off x="2107096" y="5393635"/>
            <a:ext cx="7553739" cy="7288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i="1" dirty="0"/>
              <a:t>La voluntad férrea de los profesores de instruir a los Nativos según su perceptiva dificulta mucho más el </a:t>
            </a:r>
            <a:r>
              <a:rPr lang="es-ES_tradnl" sz="2400" i="1" dirty="0" smtClean="0"/>
              <a:t>proceso.</a:t>
            </a:r>
            <a:endParaRPr lang="es-ES_tradnl" sz="2400" i="1" dirty="0"/>
          </a:p>
        </p:txBody>
      </p:sp>
    </p:spTree>
    <p:extLst>
      <p:ext uri="{BB962C8B-B14F-4D97-AF65-F5344CB8AC3E}">
        <p14:creationId xmlns:p14="http://schemas.microsoft.com/office/powerpoint/2010/main" val="70818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006798764"/>
              </p:ext>
            </p:extLst>
          </p:nvPr>
        </p:nvGraphicFramePr>
        <p:xfrm>
          <a:off x="1369056" y="1634065"/>
          <a:ext cx="9457970" cy="4673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Marcador de texto 4"/>
          <p:cNvSpPr>
            <a:spLocks noGrp="1"/>
          </p:cNvSpPr>
          <p:nvPr>
            <p:ph type="body" sz="half" idx="2"/>
          </p:nvPr>
        </p:nvSpPr>
        <p:spPr>
          <a:xfrm>
            <a:off x="1514830" y="470451"/>
            <a:ext cx="9904459" cy="1371599"/>
          </a:xfrm>
        </p:spPr>
        <p:txBody>
          <a:bodyPr/>
          <a:lstStyle/>
          <a:p>
            <a:r>
              <a:rPr lang="es-ES_tradnl" sz="2400" dirty="0"/>
              <a:t>En “Nativos Digitales, Inmigrantes Digitales” abordamos, </a:t>
            </a:r>
            <a:endParaRPr lang="es-ES_tradnl" sz="2400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2184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¿En qué</a:t>
            </a:r>
            <a:r>
              <a:rPr lang="es-ES" dirty="0"/>
              <a:t> </a:t>
            </a:r>
            <a:r>
              <a:rPr lang="es-ES_tradnl" dirty="0" smtClean="0"/>
              <a:t>nos basamos para dar tales afirmaciones?</a:t>
            </a:r>
            <a:endParaRPr lang="es-ES_tradn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2"/>
          </p:nvPr>
        </p:nvSpPr>
        <p:spPr>
          <a:xfrm>
            <a:off x="1141410" y="2994991"/>
            <a:ext cx="9904459" cy="2796207"/>
          </a:xfrm>
        </p:spPr>
        <p:txBody>
          <a:bodyPr>
            <a:normAutofit/>
          </a:bodyPr>
          <a:lstStyle/>
          <a:p>
            <a:r>
              <a:rPr lang="es-ES_tradnl" sz="2400" dirty="0"/>
              <a:t>En tres pilares </a:t>
            </a:r>
            <a:r>
              <a:rPr lang="es-ES_tradnl" sz="2400" dirty="0" smtClean="0"/>
              <a:t>básicos: </a:t>
            </a:r>
            <a:r>
              <a:rPr lang="es-ES_tradnl" sz="2400" dirty="0"/>
              <a:t>en la </a:t>
            </a:r>
            <a:r>
              <a:rPr lang="es-ES_tradnl" sz="2400" dirty="0" smtClean="0"/>
              <a:t>neurobiología, </a:t>
            </a:r>
            <a:r>
              <a:rPr lang="es-ES_tradnl" sz="2400" dirty="0"/>
              <a:t>en la </a:t>
            </a:r>
            <a:r>
              <a:rPr lang="es-ES_tradnl" sz="2400" dirty="0" smtClean="0"/>
              <a:t>psicología </a:t>
            </a:r>
            <a:r>
              <a:rPr lang="es-ES_tradnl" sz="2400" dirty="0"/>
              <a:t>social y, finalmente, en </a:t>
            </a:r>
            <a:r>
              <a:rPr lang="es-ES_tradnl" sz="2400" dirty="0" smtClean="0"/>
              <a:t>función </a:t>
            </a:r>
            <a:r>
              <a:rPr lang="es-ES_tradnl" sz="2400" dirty="0"/>
              <a:t>de los resultados de los estudios e investigaciones que se abordaron, en las que los sujetos eran </a:t>
            </a:r>
            <a:r>
              <a:rPr lang="es-ES_tradnl" sz="2400" dirty="0" smtClean="0"/>
              <a:t>niños </a:t>
            </a:r>
            <a:r>
              <a:rPr lang="es-ES_tradnl" sz="2400" dirty="0"/>
              <a:t>que utilizaban en su </a:t>
            </a:r>
            <a:r>
              <a:rPr lang="es-ES_tradnl" sz="2400" dirty="0" smtClean="0"/>
              <a:t>formación </a:t>
            </a:r>
            <a:r>
              <a:rPr lang="es-ES_tradnl" sz="2400" dirty="0"/>
              <a:t>juegos de </a:t>
            </a:r>
            <a:r>
              <a:rPr lang="es-ES_tradnl" sz="2400" dirty="0" smtClean="0"/>
              <a:t>aprendizaje</a:t>
            </a:r>
            <a:r>
              <a:rPr lang="es-ES_tradnl" sz="2400" dirty="0"/>
              <a:t>. 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199493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1709530"/>
          </a:xfrm>
        </p:spPr>
        <p:txBody>
          <a:bodyPr/>
          <a:lstStyle/>
          <a:p>
            <a:r>
              <a:rPr lang="es-ES_tradnl" dirty="0" smtClean="0"/>
              <a:t>Razones de orden neurológico</a:t>
            </a:r>
            <a:br>
              <a:rPr lang="es-ES_tradnl" dirty="0" smtClean="0"/>
            </a:br>
            <a:r>
              <a:rPr lang="es-ES_tradnl" sz="3200" i="1" cap="none" dirty="0" smtClean="0"/>
              <a:t>Plasticidad del Cerebro </a:t>
            </a:r>
            <a:r>
              <a:rPr lang="es-ES_tradnl" sz="3200" i="1" cap="none" dirty="0"/>
              <a:t>H</a:t>
            </a:r>
            <a:r>
              <a:rPr lang="es-ES_tradnl" sz="3200" i="1" cap="none" dirty="0" smtClean="0"/>
              <a:t>umano</a:t>
            </a:r>
            <a:endParaRPr lang="es-ES_tradnl" sz="3200" i="1" cap="non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2"/>
          </p:nvPr>
        </p:nvSpPr>
        <p:spPr>
          <a:xfrm>
            <a:off x="1141410" y="2054087"/>
            <a:ext cx="9904459" cy="4346713"/>
          </a:xfrm>
        </p:spPr>
        <p:txBody>
          <a:bodyPr>
            <a:norm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s-ES_tradnl" sz="2000" dirty="0"/>
              <a:t>C</a:t>
            </a:r>
            <a:r>
              <a:rPr lang="es-ES_tradnl" sz="2000" dirty="0" smtClean="0"/>
              <a:t>iertos </a:t>
            </a:r>
            <a:r>
              <a:rPr lang="es-ES_tradnl" sz="2000" dirty="0"/>
              <a:t>tipos de estimulación modifican las estructuras cerebrales y afectan a la forma en que las personas piensan; además, estas transformaciones no son coyunturales, sino que permanecen a lo largo de toda la vida. Dicho de otro modo: el cerebro humano es enormemente </a:t>
            </a:r>
            <a:r>
              <a:rPr lang="es-ES_tradnl" sz="2000" dirty="0" smtClean="0"/>
              <a:t>plástico.</a:t>
            </a:r>
            <a:endParaRPr lang="es-ES_tradnl" sz="2000" dirty="0"/>
          </a:p>
          <a:p>
            <a:pPr marL="285750" indent="-285750">
              <a:buFont typeface="Arial" charset="0"/>
              <a:buChar char="•"/>
            </a:pPr>
            <a:r>
              <a:rPr lang="es-ES_tradnl" sz="2000" dirty="0" smtClean="0"/>
              <a:t>Una </a:t>
            </a:r>
            <a:r>
              <a:rPr lang="es-ES_tradnl" sz="2000" dirty="0"/>
              <a:t>de las principales conclusiones de la investigación general sobre la plasticidad del cerebro es que este no se reorganiza a la ligera, fácil o arbitrariamente. “La reorganización del cerebro tiene lugar sólo cuando la persona presta atención a la señal sensorial y a la tarea 14”. “Requiere mucho esfuerzo 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1160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1709530"/>
          </a:xfrm>
        </p:spPr>
        <p:txBody>
          <a:bodyPr/>
          <a:lstStyle/>
          <a:p>
            <a:r>
              <a:rPr lang="es-ES_tradnl" dirty="0" smtClean="0"/>
              <a:t>Razones basadas en la psicología</a:t>
            </a:r>
            <a:r>
              <a:rPr lang="es-ES" dirty="0"/>
              <a:t> </a:t>
            </a:r>
            <a:r>
              <a:rPr lang="es-ES" dirty="0" smtClean="0"/>
              <a:t>social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ES_tradnl" sz="3200" i="1" cap="non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2"/>
          </p:nvPr>
        </p:nvSpPr>
        <p:spPr>
          <a:xfrm>
            <a:off x="1008888" y="2319130"/>
            <a:ext cx="9904459" cy="4346713"/>
          </a:xfrm>
        </p:spPr>
        <p:txBody>
          <a:bodyPr>
            <a:norm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s-ES_tradnl" sz="2000" dirty="0"/>
              <a:t>Las investigaciones realizadas por reputados psicólogos12 muestran que quienes crecen en el seno de diferentes formas culturales no </a:t>
            </a:r>
            <a:r>
              <a:rPr lang="es-ES_tradnl" sz="2000" dirty="0" smtClean="0"/>
              <a:t>sólo </a:t>
            </a:r>
            <a:r>
              <a:rPr lang="es-ES_tradnl" sz="2000" dirty="0"/>
              <a:t>piensan en </a:t>
            </a:r>
            <a:r>
              <a:rPr lang="es-ES_tradnl" sz="2000" dirty="0" smtClean="0"/>
              <a:t>múltiples conceptos</a:t>
            </a:r>
            <a:r>
              <a:rPr lang="es-ES_tradnl" sz="2000" dirty="0"/>
              <a:t>, sino que en realidad piensan de forma diferente; lo cual viene a decir que el entorno y la cultura en que las personas desarrollan su vida afectan, e incluso determinan, muchos de los procesos de pensamiento. </a:t>
            </a:r>
            <a:endParaRPr lang="es-ES_tradnl" sz="2000" dirty="0"/>
          </a:p>
          <a:p>
            <a:pPr marL="285750" indent="-285750">
              <a:buFont typeface="Arial" charset="0"/>
              <a:buChar char="•"/>
            </a:pPr>
            <a:r>
              <a:rPr lang="es-ES_tradnl" dirty="0" smtClean="0"/>
              <a:t>Los </a:t>
            </a:r>
            <a:r>
              <a:rPr lang="es-ES_tradnl" dirty="0"/>
              <a:t>niños que se han criado y se han desarrollado a la par que el ordenador “piensan de forma diferente al resto de las personas. Desarrollan mentes </a:t>
            </a:r>
            <a:r>
              <a:rPr lang="es-ES_tradnl" dirty="0" err="1"/>
              <a:t>hipertextuales</a:t>
            </a:r>
            <a:r>
              <a:rPr lang="es-ES_tradnl" dirty="0"/>
              <a:t>. Saltan de una cosa a otra. Es como si sus estructuras cognitivas fueran paralelas, no </a:t>
            </a:r>
            <a:r>
              <a:rPr lang="es-ES_tradnl" dirty="0" smtClean="0"/>
              <a:t>secuenciales.</a:t>
            </a:r>
          </a:p>
          <a:p>
            <a:pPr marL="285750" indent="-285750">
              <a:buFont typeface="Arial" charset="0"/>
              <a:buChar char="•"/>
            </a:pPr>
            <a:r>
              <a:rPr lang="es-ES_tradnl" dirty="0" smtClean="0"/>
              <a:t>Los </a:t>
            </a:r>
            <a:r>
              <a:rPr lang="es-ES_tradnl" dirty="0"/>
              <a:t>procesos de pensamiento lineales que dominan los sistemas educativos de hoy pueden retardar el aprendizaje de los cerebros que se han desarrollado con los </a:t>
            </a:r>
            <a:r>
              <a:rPr lang="es-ES_tradnl" dirty="0" smtClean="0"/>
              <a:t>procesos </a:t>
            </a:r>
            <a:r>
              <a:rPr lang="es-ES_tradnl" dirty="0"/>
              <a:t>de los juegos y la navegación por Internet </a:t>
            </a:r>
          </a:p>
          <a:p>
            <a:pPr marL="285750" indent="-285750">
              <a:buFont typeface="Arial" charset="0"/>
              <a:buChar char="•"/>
            </a:pPr>
            <a:endParaRPr lang="es-ES_tradnl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548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Circuito</Template>
  <TotalTime>100</TotalTime>
  <Words>1171</Words>
  <Application>Microsoft Macintosh PowerPoint</Application>
  <PresentationFormat>Panorámica</PresentationFormat>
  <Paragraphs>52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Trebuchet MS</vt:lpstr>
      <vt:lpstr>Tw Cen MT</vt:lpstr>
      <vt:lpstr>Arial</vt:lpstr>
      <vt:lpstr>Circuito</vt:lpstr>
      <vt:lpstr>Nativos e Inmigrantes Digitales  </vt:lpstr>
      <vt:lpstr>Presentación de PowerPoint</vt:lpstr>
      <vt:lpstr>Presentación de PowerPoint</vt:lpstr>
      <vt:lpstr>DIFERENCIAS ENTRE NATIVOS DIGITALES E INMIGRANTES DIGITALES</vt:lpstr>
      <vt:lpstr>Presentación de PowerPoint</vt:lpstr>
      <vt:lpstr>Presentación de PowerPoint</vt:lpstr>
      <vt:lpstr>¿En qué nos basamos para dar tales afirmaciones?</vt:lpstr>
      <vt:lpstr>Razones de orden neurológico Plasticidad del Cerebro Humano</vt:lpstr>
      <vt:lpstr>Razones basadas en la psicología social </vt:lpstr>
      <vt:lpstr>ESTUDIOS SOBRE JUEGOS DE APRENDIZAJE </vt:lpstr>
      <vt:lpstr>CONCLUSIONES</vt:lpstr>
      <vt:lpstr>CONCLUSIONES</vt:lpstr>
      <vt:lpstr>CONCLUSIONES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Nativos e Inmigrantes Digitales  </dc:title>
  <dc:creator>Usuario de Microsoft Office</dc:creator>
  <cp:lastModifiedBy>Usuario de Microsoft Office</cp:lastModifiedBy>
  <cp:revision>8</cp:revision>
  <dcterms:created xsi:type="dcterms:W3CDTF">2018-08-17T15:25:12Z</dcterms:created>
  <dcterms:modified xsi:type="dcterms:W3CDTF">2018-08-17T17:06:09Z</dcterms:modified>
</cp:coreProperties>
</file>