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76" r:id="rId4"/>
    <p:sldId id="275" r:id="rId5"/>
    <p:sldId id="274" r:id="rId6"/>
    <p:sldId id="273" r:id="rId7"/>
    <p:sldId id="272" r:id="rId8"/>
    <p:sldId id="271" r:id="rId9"/>
    <p:sldId id="258" r:id="rId10"/>
    <p:sldId id="270" r:id="rId11"/>
    <p:sldId id="269" r:id="rId12"/>
    <p:sldId id="268" r:id="rId13"/>
    <p:sldId id="267" r:id="rId14"/>
    <p:sldId id="266" r:id="rId15"/>
    <p:sldId id="265" r:id="rId16"/>
    <p:sldId id="264" r:id="rId17"/>
    <p:sldId id="263" r:id="rId18"/>
    <p:sldId id="262" r:id="rId19"/>
    <p:sldId id="261" r:id="rId20"/>
    <p:sldId id="259" r:id="rId21"/>
    <p:sldId id="260"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71"/>
  </p:normalViewPr>
  <p:slideViewPr>
    <p:cSldViewPr snapToGrid="0" snapToObjects="1">
      <p:cViewPr varScale="1">
        <p:scale>
          <a:sx n="104" d="100"/>
          <a:sy n="104" d="100"/>
        </p:scale>
        <p:origin x="36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s-ES" smtClean="0"/>
              <a:t>Clic para editar título</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8/31/18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s-ES" smtClean="0"/>
              <a:t>Clic para editar título</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s-ES" smtClean="0"/>
              <a:t>Arrastre la imagen al marcador de posición o haga clic en el icono para agregar</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8C79C5D-2A6F-F04D-97DA-BEF2467B64E4}" type="datetimeFigureOut">
              <a:rPr lang="en-US" dirty="0"/>
              <a:pPr/>
              <a:t>8/31/18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s-ES" smtClean="0"/>
              <a:t>Clic para editar título</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DFA1846-DA80-1C48-A609-854EA85C59AD}" type="datetimeFigureOut">
              <a:rPr lang="en-US" dirty="0"/>
              <a:pPr/>
              <a:t>8/31/18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s-ES" smtClean="0"/>
              <a:t>Clic para editar título</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s-ES" smtClean="0"/>
              <a:t>Haga clic para modificar el estilo de texto del patrón</a:t>
            </a:r>
          </a:p>
        </p:txBody>
      </p:sp>
      <p:sp>
        <p:nvSpPr>
          <p:cNvPr id="2" name="Date Placeholder 1"/>
          <p:cNvSpPr>
            <a:spLocks noGrp="1"/>
          </p:cNvSpPr>
          <p:nvPr>
            <p:ph type="dt" sz="half" idx="10"/>
          </p:nvPr>
        </p:nvSpPr>
        <p:spPr/>
        <p:txBody>
          <a:bodyPr/>
          <a:lstStyle/>
          <a:p>
            <a:fld id="{FBF54567-0DE4-3F47-BF90-CB84690072F9}" type="datetimeFigureOut">
              <a:rPr lang="en-US" dirty="0"/>
              <a:pPr/>
              <a:t>8/31/18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smtClean="0"/>
              <a:t>Clic para editar título</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8/31/18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s-ES" smtClean="0"/>
              <a:t>Clic para editar título</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8/31/18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s-ES" smtClean="0"/>
              <a:t>Clic para editar título</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8/31/18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s-ES" smtClean="0"/>
              <a:t>Clic para editar título</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DFA1846-DA80-1C48-A609-854EA85C59AD}" type="datetimeFigureOut">
              <a:rPr lang="en-US" dirty="0"/>
              <a:pPr/>
              <a:t>8/31/18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smtClean="0"/>
              <a:t>Clic para editar título</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8/31/18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s-ES" smtClean="0"/>
              <a:t>Clic para editar título</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8/31/18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smtClean="0"/>
              <a:t>Clic para editar título</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8/31/18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8/31/18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s-ES" smtClean="0"/>
              <a:t>Clic para editar título</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0DF5E60-9974-AC48-9591-99C2BB44B7CF}" type="datetimeFigureOut">
              <a:rPr lang="en-US" dirty="0"/>
              <a:pPr/>
              <a:t>8/31/18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s-ES" smtClean="0"/>
              <a:t>Clic para editar título</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s-ES" smtClean="0"/>
              <a:t>Arrastre la imagen al marcador de posición o haga clic en el icono para agregar</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8/31/18</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s-ES" smtClean="0"/>
              <a:t>Clic para editar título</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8/31/18</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40444" y="905449"/>
            <a:ext cx="10572000" cy="2971051"/>
          </a:xfrm>
        </p:spPr>
        <p:txBody>
          <a:bodyPr/>
          <a:lstStyle/>
          <a:p>
            <a:r>
              <a:rPr lang="es-ES_tradnl" sz="6600" dirty="0" smtClean="0"/>
              <a:t>T</a:t>
            </a:r>
            <a:r>
              <a:rPr lang="es-ES" sz="6600" dirty="0" err="1" smtClean="0"/>
              <a:t>érminos</a:t>
            </a:r>
            <a:r>
              <a:rPr lang="es-ES" sz="6600" dirty="0" smtClean="0"/>
              <a:t> Tecnológicos</a:t>
            </a:r>
            <a:endParaRPr lang="es-ES_tradnl" sz="6600" dirty="0"/>
          </a:p>
        </p:txBody>
      </p:sp>
      <p:sp>
        <p:nvSpPr>
          <p:cNvPr id="3" name="Subtítulo 2"/>
          <p:cNvSpPr>
            <a:spLocks noGrp="1"/>
          </p:cNvSpPr>
          <p:nvPr>
            <p:ph type="subTitle" idx="1"/>
          </p:nvPr>
        </p:nvSpPr>
        <p:spPr>
          <a:xfrm>
            <a:off x="810001" y="5280846"/>
            <a:ext cx="10572000" cy="786321"/>
          </a:xfrm>
        </p:spPr>
        <p:txBody>
          <a:bodyPr>
            <a:noAutofit/>
          </a:bodyPr>
          <a:lstStyle/>
          <a:p>
            <a:r>
              <a:rPr lang="es-ES_tradnl" sz="1200" dirty="0" err="1" smtClean="0"/>
              <a:t>Liann</a:t>
            </a:r>
            <a:r>
              <a:rPr lang="es-ES_tradnl" sz="1200" dirty="0" smtClean="0"/>
              <a:t> C. Muñoz T. (8-869-468)</a:t>
            </a:r>
          </a:p>
          <a:p>
            <a:r>
              <a:rPr lang="es-ES_tradnl" sz="1200" dirty="0" smtClean="0"/>
              <a:t>Postgrado en </a:t>
            </a:r>
            <a:r>
              <a:rPr lang="es-ES_tradnl" sz="1200" dirty="0" err="1" smtClean="0"/>
              <a:t>Educaci</a:t>
            </a:r>
            <a:r>
              <a:rPr lang="es-ES" sz="1200" dirty="0" err="1" smtClean="0"/>
              <a:t>ón</a:t>
            </a:r>
            <a:r>
              <a:rPr lang="es-ES" sz="1200" dirty="0" smtClean="0"/>
              <a:t> Superior</a:t>
            </a:r>
          </a:p>
          <a:p>
            <a:r>
              <a:rPr lang="es-ES" sz="1200" dirty="0" smtClean="0"/>
              <a:t>UNIVERSIDAD </a:t>
            </a:r>
            <a:r>
              <a:rPr lang="es-ES" sz="1400" dirty="0" smtClean="0"/>
              <a:t>DEL</a:t>
            </a:r>
            <a:r>
              <a:rPr lang="es-ES" sz="1200" dirty="0" smtClean="0"/>
              <a:t> ISTMO</a:t>
            </a:r>
            <a:endParaRPr lang="es-ES_tradnl" sz="1200" dirty="0" smtClean="0"/>
          </a:p>
        </p:txBody>
      </p:sp>
    </p:spTree>
    <p:extLst>
      <p:ext uri="{BB962C8B-B14F-4D97-AF65-F5344CB8AC3E}">
        <p14:creationId xmlns:p14="http://schemas.microsoft.com/office/powerpoint/2010/main" val="1508121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CORREO ELECTR</a:t>
            </a:r>
            <a:r>
              <a:rPr lang="es-ES" dirty="0" smtClean="0"/>
              <a:t>ÓNICO</a:t>
            </a:r>
            <a:endParaRPr lang="es-ES_tradnl" dirty="0"/>
          </a:p>
        </p:txBody>
      </p:sp>
      <p:sp>
        <p:nvSpPr>
          <p:cNvPr id="3" name="Marcador de contenido 2"/>
          <p:cNvSpPr>
            <a:spLocks noGrp="1"/>
          </p:cNvSpPr>
          <p:nvPr>
            <p:ph idx="1"/>
          </p:nvPr>
        </p:nvSpPr>
        <p:spPr>
          <a:xfrm>
            <a:off x="818712" y="2222287"/>
            <a:ext cx="6644769" cy="3820167"/>
          </a:xfrm>
        </p:spPr>
        <p:txBody>
          <a:bodyPr>
            <a:normAutofit/>
          </a:bodyPr>
          <a:lstStyle/>
          <a:p>
            <a:r>
              <a:rPr lang="es-ES_tradnl" b="1" dirty="0"/>
              <a:t>Correo electrónico (</a:t>
            </a:r>
            <a:r>
              <a:rPr lang="es-ES_tradnl" b="1"/>
              <a:t>e-mail</a:t>
            </a:r>
            <a:r>
              <a:rPr lang="es-ES_tradnl" b="1" smtClean="0"/>
              <a:t>):</a:t>
            </a:r>
            <a:r>
              <a:rPr lang="es-ES_tradnl" smtClean="0"/>
              <a:t> </a:t>
            </a:r>
            <a:r>
              <a:rPr lang="es-ES_tradnl" dirty="0"/>
              <a:t>El e-mail, o correo electrónico, es uno de los servicios más usados en Internet ya que permite el intercambio de mensajes entre las personas conectadas a la red de manera similar al correo </a:t>
            </a:r>
            <a:r>
              <a:rPr lang="es-ES_tradnl" dirty="0" smtClean="0"/>
              <a:t>tradicional. </a:t>
            </a:r>
            <a:r>
              <a:rPr lang="es-ES_tradnl" dirty="0"/>
              <a:t>Básicamente es un servicio que nos permite enviar mensajes a otras personas de una forma rápida, barata y cómoda. Mediante correo electrónico  es posible intercambiar no sólo mensajes de texto, sino también todo tipo de archivos, lo que facilita el trabajo en grupo a distancia. Es uno de los medios de comunicación de más rápido crecimiento en la historia de la humanidad.</a:t>
            </a:r>
            <a:endParaRPr lang="es-ES_tradnl" dirty="0"/>
          </a:p>
        </p:txBody>
      </p:sp>
      <p:pic>
        <p:nvPicPr>
          <p:cNvPr id="9218" name="Picture 2" descr="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0044" y="2619633"/>
            <a:ext cx="428625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999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DIRECCI</a:t>
            </a:r>
            <a:r>
              <a:rPr lang="es-ES" dirty="0" smtClean="0"/>
              <a:t>ÓN</a:t>
            </a:r>
            <a:endParaRPr lang="es-ES_tradnl" dirty="0"/>
          </a:p>
        </p:txBody>
      </p:sp>
      <p:sp>
        <p:nvSpPr>
          <p:cNvPr id="3" name="Marcador de contenido 2"/>
          <p:cNvSpPr>
            <a:spLocks noGrp="1"/>
          </p:cNvSpPr>
          <p:nvPr>
            <p:ph idx="1"/>
          </p:nvPr>
        </p:nvSpPr>
        <p:spPr>
          <a:xfrm>
            <a:off x="818712" y="2222287"/>
            <a:ext cx="5396737" cy="3636511"/>
          </a:xfrm>
        </p:spPr>
        <p:txBody>
          <a:bodyPr/>
          <a:lstStyle/>
          <a:p>
            <a:r>
              <a:rPr lang="es-ES_tradnl" b="1" dirty="0"/>
              <a:t>Dirección de Correo Electrónico (e-mail </a:t>
            </a:r>
            <a:r>
              <a:rPr lang="es-ES_tradnl" b="1" dirty="0" err="1"/>
              <a:t>address</a:t>
            </a:r>
            <a:r>
              <a:rPr lang="es-ES_tradnl" b="1" dirty="0"/>
              <a:t>): </a:t>
            </a:r>
            <a:r>
              <a:rPr lang="es-ES_tradnl" dirty="0"/>
              <a:t>Serie de caracteres, numéricos o alfanuméricos, por medio de los cuales se puede enviar un mensaje al correo electrónico de un usuario dado. Dicha dirección es única para cada usuario y se compone por el nombre (log in) de un usuario, arroba y el nombre del servidor de correo electrónico (</a:t>
            </a:r>
            <a:r>
              <a:rPr lang="es-ES_tradnl" dirty="0" err="1"/>
              <a:t>socios@hipertexto.info</a:t>
            </a:r>
            <a:r>
              <a:rPr lang="es-ES_tradnl" dirty="0"/>
              <a:t>).</a:t>
            </a:r>
            <a:endParaRPr lang="es-ES_tradnl" dirty="0"/>
          </a:p>
        </p:txBody>
      </p:sp>
      <p:pic>
        <p:nvPicPr>
          <p:cNvPr id="10242" name="Picture 2" descr="esultado de imagen para DIRECCION DE CORREO ELECTRONI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5642" y="2335578"/>
            <a:ext cx="4697627" cy="3523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787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DISCO COMPACTO</a:t>
            </a:r>
            <a:endParaRPr lang="es-ES_tradnl" dirty="0"/>
          </a:p>
        </p:txBody>
      </p:sp>
      <p:sp>
        <p:nvSpPr>
          <p:cNvPr id="3" name="Marcador de contenido 2"/>
          <p:cNvSpPr>
            <a:spLocks noGrp="1"/>
          </p:cNvSpPr>
          <p:nvPr>
            <p:ph idx="1"/>
          </p:nvPr>
        </p:nvSpPr>
        <p:spPr>
          <a:xfrm>
            <a:off x="818712" y="2222287"/>
            <a:ext cx="4988964" cy="3636511"/>
          </a:xfrm>
        </p:spPr>
        <p:txBody>
          <a:bodyPr/>
          <a:lstStyle/>
          <a:p>
            <a:r>
              <a:rPr lang="es-ES_tradnl" b="1" dirty="0"/>
              <a:t>Disco Compacto (CD): </a:t>
            </a:r>
            <a:r>
              <a:rPr lang="es-ES_tradnl" dirty="0"/>
              <a:t>disco óptico de 12 cm de diámetro para almacenamiento binario. Su capacidad de "formateado" es de 700/800 Mb. y era usado en principio para almacenar audio. Cuando se utiliza para almacenamiento de datos genéricos es llamado CD-ROM.</a:t>
            </a:r>
            <a:endParaRPr lang="es-ES_tradnl" dirty="0"/>
          </a:p>
        </p:txBody>
      </p:sp>
      <p:pic>
        <p:nvPicPr>
          <p:cNvPr id="11266" name="Picture 2" descr="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2076" y="2088292"/>
            <a:ext cx="4518453" cy="4518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1561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DISCO DURO</a:t>
            </a:r>
            <a:endParaRPr lang="es-ES_tradnl" dirty="0"/>
          </a:p>
        </p:txBody>
      </p:sp>
      <p:sp>
        <p:nvSpPr>
          <p:cNvPr id="3" name="Marcador de contenido 2"/>
          <p:cNvSpPr>
            <a:spLocks noGrp="1"/>
          </p:cNvSpPr>
          <p:nvPr>
            <p:ph idx="1"/>
          </p:nvPr>
        </p:nvSpPr>
        <p:spPr>
          <a:xfrm>
            <a:off x="810000" y="2370568"/>
            <a:ext cx="4717115" cy="4173107"/>
          </a:xfrm>
        </p:spPr>
        <p:txBody>
          <a:bodyPr>
            <a:normAutofit/>
          </a:bodyPr>
          <a:lstStyle/>
          <a:p>
            <a:r>
              <a:rPr lang="es-ES_tradnl" sz="2000" b="1" dirty="0"/>
              <a:t>Disco duro: </a:t>
            </a:r>
            <a:r>
              <a:rPr lang="es-ES_tradnl" sz="2000" dirty="0"/>
              <a:t>disco de metal cubierto con una superficie de grabación magnética. Haciendo una analogía con los discos musicales, los lados planos de la placa son la superficie de grabación, el brazo acústico es el brazo de acceso y la púa (aguja) es la cabeza lectora/grabadora. Los discos magnéticos pueden ser grabados, borrados y regrabados como una cinta de audio.</a:t>
            </a:r>
            <a:endParaRPr lang="es-ES_tradnl" sz="2000" dirty="0"/>
          </a:p>
        </p:txBody>
      </p:sp>
      <p:pic>
        <p:nvPicPr>
          <p:cNvPr id="12290" name="Picture 2" descr="esultado de imagen para DISCO DU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9" y="766119"/>
            <a:ext cx="5715000" cy="5629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725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DISQUETE</a:t>
            </a:r>
            <a:endParaRPr lang="es-ES_tradnl" dirty="0"/>
          </a:p>
        </p:txBody>
      </p:sp>
      <p:sp>
        <p:nvSpPr>
          <p:cNvPr id="3" name="Marcador de contenido 2"/>
          <p:cNvSpPr>
            <a:spLocks noGrp="1"/>
          </p:cNvSpPr>
          <p:nvPr>
            <p:ph idx="1"/>
          </p:nvPr>
        </p:nvSpPr>
        <p:spPr>
          <a:xfrm>
            <a:off x="810000" y="2604584"/>
            <a:ext cx="4853039" cy="3636511"/>
          </a:xfrm>
        </p:spPr>
        <p:txBody>
          <a:bodyPr>
            <a:normAutofit/>
          </a:bodyPr>
          <a:lstStyle/>
          <a:p>
            <a:r>
              <a:rPr lang="es-ES_tradnl" sz="2400" b="1" dirty="0" smtClean="0"/>
              <a:t>Disquete/diskette</a:t>
            </a:r>
            <a:r>
              <a:rPr lang="es-ES_tradnl" sz="2400" b="1" dirty="0"/>
              <a:t>: </a:t>
            </a:r>
            <a:r>
              <a:rPr lang="es-ES_tradnl" sz="2400" dirty="0"/>
              <a:t>disco de pequeño formato que se utiliza para almacenar y transferir datos entre ordenadores personales que no están conectados entre sí.</a:t>
            </a:r>
          </a:p>
        </p:txBody>
      </p:sp>
      <p:pic>
        <p:nvPicPr>
          <p:cNvPr id="13314" name="Picture 2" descr="esultado de imagen para DISKET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7122" y="2604584"/>
            <a:ext cx="5037341" cy="2871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34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DVD</a:t>
            </a:r>
            <a:endParaRPr lang="es-ES_tradnl" dirty="0"/>
          </a:p>
        </p:txBody>
      </p:sp>
      <p:sp>
        <p:nvSpPr>
          <p:cNvPr id="3" name="Marcador de contenido 2"/>
          <p:cNvSpPr>
            <a:spLocks noGrp="1"/>
          </p:cNvSpPr>
          <p:nvPr>
            <p:ph idx="1"/>
          </p:nvPr>
        </p:nvSpPr>
        <p:spPr>
          <a:xfrm>
            <a:off x="818712" y="2222287"/>
            <a:ext cx="5211385" cy="3961380"/>
          </a:xfrm>
        </p:spPr>
        <p:txBody>
          <a:bodyPr/>
          <a:lstStyle/>
          <a:p>
            <a:r>
              <a:rPr lang="es-ES_tradnl" b="1" dirty="0"/>
              <a:t>DVD</a:t>
            </a:r>
            <a:r>
              <a:rPr lang="es-ES_tradnl" dirty="0"/>
              <a:t>: Disco Versátil (Video) Digital. Disco óptico de 12 cm de diámetro para almacenamiento binario. Su capacidad de "formateado" es de  entre 4,7MB y 17GB, dependiendo el número de capas de que se componga. En la actualidad constituye el natural sucesor del CD para la reproducción de vídeo de calidad</a:t>
            </a:r>
            <a:r>
              <a:rPr lang="es-ES_tradnl" dirty="0" smtClean="0"/>
              <a:t>.</a:t>
            </a:r>
            <a:r>
              <a:rPr lang="es-ES_tradnl" dirty="0"/>
              <a:t/>
            </a:r>
            <a:br>
              <a:rPr lang="es-ES_tradnl" dirty="0"/>
            </a:br>
            <a:endParaRPr lang="es-ES_tradnl" dirty="0"/>
          </a:p>
        </p:txBody>
      </p:sp>
      <p:pic>
        <p:nvPicPr>
          <p:cNvPr id="14338" name="Picture 2" descr="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7482" y="1897417"/>
            <a:ext cx="76200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7505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E-BOOK</a:t>
            </a:r>
            <a:endParaRPr lang="es-ES_tradnl" dirty="0"/>
          </a:p>
        </p:txBody>
      </p:sp>
      <p:sp>
        <p:nvSpPr>
          <p:cNvPr id="3" name="Marcador de contenido 2"/>
          <p:cNvSpPr>
            <a:spLocks noGrp="1"/>
          </p:cNvSpPr>
          <p:nvPr>
            <p:ph idx="1"/>
          </p:nvPr>
        </p:nvSpPr>
        <p:spPr>
          <a:xfrm>
            <a:off x="509793" y="932413"/>
            <a:ext cx="10554574" cy="3636511"/>
          </a:xfrm>
        </p:spPr>
        <p:txBody>
          <a:bodyPr/>
          <a:lstStyle/>
          <a:p>
            <a:r>
              <a:rPr lang="es-ES_tradnl" b="1" dirty="0"/>
              <a:t>E-</a:t>
            </a:r>
            <a:r>
              <a:rPr lang="es-ES_tradnl" b="1" dirty="0" err="1"/>
              <a:t>book</a:t>
            </a:r>
            <a:r>
              <a:rPr lang="es-ES_tradnl" b="1" dirty="0"/>
              <a:t> (libro electrónico): </a:t>
            </a:r>
            <a:r>
              <a:rPr lang="es-ES_tradnl" dirty="0"/>
              <a:t>libro en formato digital que, en algunos casos, requiere programas específicos para su lectura. Suele aprovechar las posibilidades del hipertexto, de los enlaces y del multimedia, y puede estar disponible en la red .</a:t>
            </a:r>
            <a:endParaRPr lang="es-ES_tradnl" dirty="0"/>
          </a:p>
        </p:txBody>
      </p:sp>
      <p:pic>
        <p:nvPicPr>
          <p:cNvPr id="15362" name="Picture 2" descr="esultado de imagen para E-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6070" y="3118316"/>
            <a:ext cx="8725930" cy="3739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753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EMOTIC</a:t>
            </a:r>
            <a:r>
              <a:rPr lang="es-ES" dirty="0" smtClean="0"/>
              <a:t>ÓN</a:t>
            </a:r>
            <a:endParaRPr lang="es-ES_tradnl" dirty="0"/>
          </a:p>
        </p:txBody>
      </p:sp>
      <p:sp>
        <p:nvSpPr>
          <p:cNvPr id="3" name="Marcador de contenido 2"/>
          <p:cNvSpPr>
            <a:spLocks noGrp="1"/>
          </p:cNvSpPr>
          <p:nvPr>
            <p:ph idx="1"/>
          </p:nvPr>
        </p:nvSpPr>
        <p:spPr>
          <a:xfrm>
            <a:off x="810000" y="2617703"/>
            <a:ext cx="5829223" cy="3636511"/>
          </a:xfrm>
        </p:spPr>
        <p:txBody>
          <a:bodyPr>
            <a:noAutofit/>
          </a:bodyPr>
          <a:lstStyle/>
          <a:p>
            <a:r>
              <a:rPr lang="es-ES_tradnl" sz="2000" b="1" dirty="0"/>
              <a:t>Emoticón:</a:t>
            </a:r>
            <a:r>
              <a:rPr lang="es-ES_tradnl" sz="2000" dirty="0"/>
              <a:t> símbolo gráfico que normalmente, si se mira de lado, representa un rostro humano en sus diversas expresiones, mediante el cual una persona puede mostrar su estado de ánimo en un medio "frío" como es el ordenador. Se construye por la combinación de varios signos de puntuación que se encuentran en el teclado. El más común es </a:t>
            </a:r>
            <a:r>
              <a:rPr lang="es-ES_tradnl" sz="2000" dirty="0" err="1"/>
              <a:t>smiley</a:t>
            </a:r>
            <a:r>
              <a:rPr lang="es-ES_tradnl" sz="2000" dirty="0"/>
              <a:t> : - )  este símbolo nació de la utilización de los caracteres ASCII (American </a:t>
            </a:r>
            <a:r>
              <a:rPr lang="es-ES_tradnl" sz="2000" dirty="0" err="1"/>
              <a:t>Stándar</a:t>
            </a:r>
            <a:r>
              <a:rPr lang="es-ES_tradnl" sz="2000" dirty="0"/>
              <a:t> </a:t>
            </a:r>
            <a:r>
              <a:rPr lang="es-ES_tradnl" sz="2000" dirty="0" err="1"/>
              <a:t>Code</a:t>
            </a:r>
            <a:r>
              <a:rPr lang="es-ES_tradnl" sz="2000" dirty="0"/>
              <a:t> </a:t>
            </a:r>
            <a:r>
              <a:rPr lang="es-ES_tradnl" sz="2000" dirty="0" err="1"/>
              <a:t>for</a:t>
            </a:r>
            <a:r>
              <a:rPr lang="es-ES_tradnl" sz="2000" dirty="0"/>
              <a:t> </a:t>
            </a:r>
            <a:r>
              <a:rPr lang="es-ES_tradnl" sz="2000" dirty="0" err="1"/>
              <a:t>Information</a:t>
            </a:r>
            <a:r>
              <a:rPr lang="es-ES_tradnl" sz="2000" dirty="0"/>
              <a:t> </a:t>
            </a:r>
            <a:r>
              <a:rPr lang="es-ES_tradnl" sz="2000" dirty="0" err="1"/>
              <a:t>Interchange</a:t>
            </a:r>
            <a:r>
              <a:rPr lang="es-ES_tradnl" sz="2000" dirty="0"/>
              <a:t>).</a:t>
            </a:r>
            <a:endParaRPr lang="es-ES_tradnl" sz="2000" dirty="0"/>
          </a:p>
        </p:txBody>
      </p:sp>
      <p:pic>
        <p:nvPicPr>
          <p:cNvPr id="16386" name="Picture 2" descr="https://encrypted-tbn0.gstatic.com/images?q=tbn:ANd9GcQWGzSDvwF5Wz-uKR11JEf5-tzyqTmIDZz8F6K4IyyvUpq0M2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6411" y="2384853"/>
            <a:ext cx="3855307" cy="3606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505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EN L</a:t>
            </a:r>
            <a:r>
              <a:rPr lang="es-ES" dirty="0" smtClean="0"/>
              <a:t>ÍNEA</a:t>
            </a:r>
            <a:endParaRPr lang="es-ES_tradnl" dirty="0"/>
          </a:p>
        </p:txBody>
      </p:sp>
      <p:sp>
        <p:nvSpPr>
          <p:cNvPr id="3" name="Marcador de contenido 2"/>
          <p:cNvSpPr>
            <a:spLocks noGrp="1"/>
          </p:cNvSpPr>
          <p:nvPr>
            <p:ph idx="1"/>
          </p:nvPr>
        </p:nvSpPr>
        <p:spPr>
          <a:xfrm>
            <a:off x="818712" y="2222287"/>
            <a:ext cx="4680045" cy="3636511"/>
          </a:xfrm>
        </p:spPr>
        <p:txBody>
          <a:bodyPr>
            <a:normAutofit/>
          </a:bodyPr>
          <a:lstStyle/>
          <a:p>
            <a:r>
              <a:rPr lang="es-ES_tradnl" sz="2000" b="1" dirty="0"/>
              <a:t>En Línea (</a:t>
            </a:r>
            <a:r>
              <a:rPr lang="es-ES_tradnl" sz="2000" b="1" dirty="0" err="1"/>
              <a:t>on</a:t>
            </a:r>
            <a:r>
              <a:rPr lang="es-ES_tradnl" sz="2000" b="1" dirty="0"/>
              <a:t> Line): </a:t>
            </a:r>
            <a:r>
              <a:rPr lang="es-ES_tradnl" sz="2000" dirty="0"/>
              <a:t>condición de estar conectado a una red.</a:t>
            </a:r>
            <a:endParaRPr lang="es-ES_tradnl" sz="2000" dirty="0"/>
          </a:p>
        </p:txBody>
      </p:sp>
      <p:pic>
        <p:nvPicPr>
          <p:cNvPr id="17410" name="Picture 2" descr="esultado de imagen para EN LIN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0604" y="2125363"/>
            <a:ext cx="6212913" cy="4200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08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GOOGLE</a:t>
            </a:r>
            <a:endParaRPr lang="es-ES_tradnl" dirty="0"/>
          </a:p>
        </p:txBody>
      </p:sp>
      <p:sp>
        <p:nvSpPr>
          <p:cNvPr id="3" name="Marcador de contenido 2"/>
          <p:cNvSpPr>
            <a:spLocks noGrp="1"/>
          </p:cNvSpPr>
          <p:nvPr>
            <p:ph idx="1"/>
          </p:nvPr>
        </p:nvSpPr>
        <p:spPr>
          <a:xfrm>
            <a:off x="621004" y="1417638"/>
            <a:ext cx="10554574" cy="3636511"/>
          </a:xfrm>
        </p:spPr>
        <p:txBody>
          <a:bodyPr/>
          <a:lstStyle/>
          <a:p>
            <a:r>
              <a:rPr lang="es-ES_tradnl" b="1" dirty="0"/>
              <a:t>Google</a:t>
            </a:r>
            <a:r>
              <a:rPr lang="es-ES_tradnl" dirty="0"/>
              <a:t>: </a:t>
            </a:r>
            <a:r>
              <a:rPr lang="es-ES_tradnl" sz="2000" dirty="0"/>
              <a:t>el</a:t>
            </a:r>
            <a:r>
              <a:rPr lang="es-ES_tradnl" dirty="0"/>
              <a:t> buscador de Internet más popular. Introduce páginas web en su base de datos por medio de robots o </a:t>
            </a:r>
            <a:r>
              <a:rPr lang="es-ES_tradnl" i="1" dirty="0" err="1"/>
              <a:t>crawlers</a:t>
            </a:r>
            <a:r>
              <a:rPr lang="es-ES_tradnl" dirty="0"/>
              <a:t>.</a:t>
            </a:r>
            <a:endParaRPr lang="es-ES_tradnl" dirty="0"/>
          </a:p>
        </p:txBody>
      </p:sp>
      <p:pic>
        <p:nvPicPr>
          <p:cNvPr id="18434" name="Picture 2" descr="esultado de imagen para GOOG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9840" y="3323967"/>
            <a:ext cx="9684306" cy="3766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334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AVATAR</a:t>
            </a:r>
            <a:endParaRPr lang="es-ES_tradnl" dirty="0"/>
          </a:p>
        </p:txBody>
      </p:sp>
      <p:sp>
        <p:nvSpPr>
          <p:cNvPr id="3" name="Marcador de contenido 2"/>
          <p:cNvSpPr>
            <a:spLocks noGrp="1"/>
          </p:cNvSpPr>
          <p:nvPr>
            <p:ph idx="1"/>
          </p:nvPr>
        </p:nvSpPr>
        <p:spPr>
          <a:xfrm>
            <a:off x="818712" y="2222287"/>
            <a:ext cx="5792153" cy="4178513"/>
          </a:xfrm>
        </p:spPr>
        <p:txBody>
          <a:bodyPr>
            <a:normAutofit/>
          </a:bodyPr>
          <a:lstStyle/>
          <a:p>
            <a:r>
              <a:rPr lang="es-ES_tradnl" sz="2000" b="1" dirty="0"/>
              <a:t>Avatar: </a:t>
            </a:r>
            <a:r>
              <a:rPr lang="es-ES_tradnl" sz="2000" dirty="0"/>
              <a:t>personalidad o identidad visual que se atribuyen algunos usuarios de Internet, ya sea en algún chat, juegos, etc. Un avatar es un facsímil gráfico que se puede utilizar en las habitaciones de discusión virtual o chat </a:t>
            </a:r>
            <a:r>
              <a:rPr lang="es-ES_tradnl" sz="2000" dirty="0" err="1"/>
              <a:t>rooms</a:t>
            </a:r>
            <a:r>
              <a:rPr lang="es-ES_tradnl" sz="2000" dirty="0"/>
              <a:t> y que permite jugar un rol e interactuar con gente en línea. El término se hizo popular en la novela </a:t>
            </a:r>
            <a:r>
              <a:rPr lang="es-ES_tradnl" sz="2000" i="1" dirty="0"/>
              <a:t>Snow </a:t>
            </a:r>
            <a:r>
              <a:rPr lang="es-ES_tradnl" sz="2000" i="1" dirty="0" err="1"/>
              <a:t>Crash</a:t>
            </a:r>
            <a:r>
              <a:rPr lang="es-ES_tradnl" sz="2000" dirty="0"/>
              <a:t> de </a:t>
            </a:r>
            <a:r>
              <a:rPr lang="es-ES_tradnl" sz="2000" dirty="0" err="1"/>
              <a:t>Neal</a:t>
            </a:r>
            <a:r>
              <a:rPr lang="es-ES_tradnl" sz="2000" dirty="0"/>
              <a:t> </a:t>
            </a:r>
            <a:r>
              <a:rPr lang="es-ES_tradnl" sz="2000" dirty="0" err="1"/>
              <a:t>Stephenson</a:t>
            </a:r>
            <a:r>
              <a:rPr lang="es-ES_tradnl" sz="2000" dirty="0"/>
              <a:t>.</a:t>
            </a:r>
            <a:endParaRPr lang="es-ES_tradnl" sz="2000" dirty="0"/>
          </a:p>
        </p:txBody>
      </p:sp>
      <p:pic>
        <p:nvPicPr>
          <p:cNvPr id="1026" name="Picture 2" descr="esultado de imagen para AVATAR INTER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8635" y="2248531"/>
            <a:ext cx="4363363" cy="4363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162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HARDWARE</a:t>
            </a:r>
            <a:endParaRPr lang="es-ES_tradnl" dirty="0"/>
          </a:p>
        </p:txBody>
      </p:sp>
      <p:sp>
        <p:nvSpPr>
          <p:cNvPr id="3" name="Marcador de contenido 2"/>
          <p:cNvSpPr>
            <a:spLocks noGrp="1"/>
          </p:cNvSpPr>
          <p:nvPr>
            <p:ph idx="1"/>
          </p:nvPr>
        </p:nvSpPr>
        <p:spPr>
          <a:xfrm>
            <a:off x="818712" y="2222287"/>
            <a:ext cx="6274066" cy="3636511"/>
          </a:xfrm>
        </p:spPr>
        <p:txBody>
          <a:bodyPr>
            <a:normAutofit/>
          </a:bodyPr>
          <a:lstStyle/>
          <a:p>
            <a:r>
              <a:rPr lang="es-ES_tradnl" sz="2000" b="1" i="1" dirty="0"/>
              <a:t>Hardware</a:t>
            </a:r>
            <a:r>
              <a:rPr lang="es-ES_tradnl" sz="2000" b="1" dirty="0"/>
              <a:t> (maquinaria): </a:t>
            </a:r>
            <a:r>
              <a:rPr lang="es-ES_tradnl" sz="2000" dirty="0"/>
              <a:t>componentes físicos de una computadora o de una red, a diferencia de los programas (</a:t>
            </a:r>
            <a:r>
              <a:rPr lang="es-ES_tradnl" sz="2000" i="1" dirty="0"/>
              <a:t>software</a:t>
            </a:r>
            <a:r>
              <a:rPr lang="es-ES_tradnl" sz="2000" dirty="0"/>
              <a:t>) o elementos lógicos que los hacen funcionar</a:t>
            </a:r>
            <a:r>
              <a:rPr lang="es-ES_tradnl" sz="2000" dirty="0" smtClean="0"/>
              <a:t>.</a:t>
            </a:r>
            <a:endParaRPr lang="es-ES_tradnl" sz="2000" dirty="0"/>
          </a:p>
        </p:txBody>
      </p:sp>
      <p:pic>
        <p:nvPicPr>
          <p:cNvPr id="19458" name="Picture 2" descr="esultado de imagen para HARDW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7545" y="2222287"/>
            <a:ext cx="3790950" cy="422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978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MICROSOFT</a:t>
            </a:r>
            <a:endParaRPr lang="es-ES_tradnl" dirty="0"/>
          </a:p>
        </p:txBody>
      </p:sp>
      <p:sp>
        <p:nvSpPr>
          <p:cNvPr id="3" name="Marcador de contenido 2"/>
          <p:cNvSpPr>
            <a:spLocks noGrp="1"/>
          </p:cNvSpPr>
          <p:nvPr>
            <p:ph idx="1"/>
          </p:nvPr>
        </p:nvSpPr>
        <p:spPr>
          <a:xfrm>
            <a:off x="810000" y="1641519"/>
            <a:ext cx="10554574" cy="3636511"/>
          </a:xfrm>
        </p:spPr>
        <p:txBody>
          <a:bodyPr>
            <a:normAutofit/>
          </a:bodyPr>
          <a:lstStyle/>
          <a:p>
            <a:r>
              <a:rPr lang="es-ES_tradnl" sz="2000" b="1" dirty="0"/>
              <a:t>Microsoft</a:t>
            </a:r>
            <a:r>
              <a:rPr lang="es-ES_tradnl" sz="2000" dirty="0"/>
              <a:t>: compañía creadora de los sistemas operativos Windows, de los controles Active X y desarrolladora del navegador Internet Explorer para la WWW. </a:t>
            </a:r>
            <a:endParaRPr lang="es-ES_tradnl" sz="2000" dirty="0"/>
          </a:p>
        </p:txBody>
      </p:sp>
      <p:pic>
        <p:nvPicPr>
          <p:cNvPr id="20482" name="Picture 2" descr="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4876" y="4478931"/>
            <a:ext cx="5519350" cy="2028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960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BASE DE DATOS</a:t>
            </a:r>
            <a:endParaRPr lang="es-ES_tradnl" dirty="0"/>
          </a:p>
        </p:txBody>
      </p:sp>
      <p:sp>
        <p:nvSpPr>
          <p:cNvPr id="3" name="Marcador de contenido 2"/>
          <p:cNvSpPr>
            <a:spLocks noGrp="1"/>
          </p:cNvSpPr>
          <p:nvPr>
            <p:ph idx="1"/>
          </p:nvPr>
        </p:nvSpPr>
        <p:spPr>
          <a:xfrm>
            <a:off x="818712" y="2222287"/>
            <a:ext cx="4408196" cy="3636511"/>
          </a:xfrm>
        </p:spPr>
        <p:txBody>
          <a:bodyPr>
            <a:normAutofit/>
          </a:bodyPr>
          <a:lstStyle/>
          <a:p>
            <a:r>
              <a:rPr lang="es-ES_tradnl" sz="2400" b="1" dirty="0"/>
              <a:t>Base de datos: </a:t>
            </a:r>
            <a:r>
              <a:rPr lang="es-ES_tradnl" sz="2400" dirty="0"/>
              <a:t>formato estructurado para organizar y mantener informaciones que pueden ser fácilmente recuperadas.</a:t>
            </a:r>
            <a:endParaRPr lang="es-ES_tradnl" sz="2400" dirty="0"/>
          </a:p>
        </p:txBody>
      </p:sp>
      <p:pic>
        <p:nvPicPr>
          <p:cNvPr id="2050" name="Picture 2" descr="esultado de imagen para BASE DE DA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7918" y="2089990"/>
            <a:ext cx="5815142" cy="4462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74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BLOG</a:t>
            </a:r>
            <a:endParaRPr lang="es-ES_tradnl" dirty="0"/>
          </a:p>
        </p:txBody>
      </p:sp>
      <p:sp>
        <p:nvSpPr>
          <p:cNvPr id="3" name="Marcador de contenido 2"/>
          <p:cNvSpPr>
            <a:spLocks noGrp="1"/>
          </p:cNvSpPr>
          <p:nvPr>
            <p:ph idx="1"/>
          </p:nvPr>
        </p:nvSpPr>
        <p:spPr>
          <a:xfrm>
            <a:off x="818712" y="2222287"/>
            <a:ext cx="5606802" cy="4067302"/>
          </a:xfrm>
        </p:spPr>
        <p:txBody>
          <a:bodyPr>
            <a:normAutofit/>
          </a:bodyPr>
          <a:lstStyle/>
          <a:p>
            <a:r>
              <a:rPr lang="es-ES_tradnl" b="1" dirty="0"/>
              <a:t>Blog</a:t>
            </a:r>
            <a:r>
              <a:rPr lang="es-ES_tradnl" dirty="0"/>
              <a:t>: también denominado bitácora o </a:t>
            </a:r>
            <a:r>
              <a:rPr lang="es-ES_tradnl" dirty="0" err="1"/>
              <a:t>weblog</a:t>
            </a:r>
            <a:r>
              <a:rPr lang="es-ES_tradnl" dirty="0"/>
              <a:t>. Es un sitio </a:t>
            </a:r>
            <a:r>
              <a:rPr lang="es-ES_tradnl" i="1" dirty="0"/>
              <a:t>web</a:t>
            </a:r>
            <a:r>
              <a:rPr lang="es-ES_tradnl" dirty="0"/>
              <a:t> con anotaciones hechas en forma cronológica y escritas por una persona o un grupo de personas. Se trata de un diario o registro discontinuo de notas y opiniones sobre los temas más variados: personales (opiniones, impresiones, pensamientos, sucesos, etc.) o grupales (hay </a:t>
            </a:r>
            <a:r>
              <a:rPr lang="es-ES_tradnl" i="1" dirty="0" err="1"/>
              <a:t>blogs</a:t>
            </a:r>
            <a:r>
              <a:rPr lang="es-ES_tradnl" dirty="0" err="1"/>
              <a:t>referentes</a:t>
            </a:r>
            <a:r>
              <a:rPr lang="es-ES_tradnl" dirty="0"/>
              <a:t> a todo tipo de materias: tecnológicos, literarios, políticos, sociales, informativos, etc.) y que abarcan desde aspectos muy generales hasta los sumamente especializados.</a:t>
            </a:r>
            <a:endParaRPr lang="es-ES_tradnl" dirty="0"/>
          </a:p>
        </p:txBody>
      </p:sp>
      <p:pic>
        <p:nvPicPr>
          <p:cNvPr id="3074" name="Picture 2" descr="esultado de imagen para B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1456" y="2112813"/>
            <a:ext cx="5453705" cy="4090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363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CD-ROM</a:t>
            </a:r>
            <a:endParaRPr lang="es-ES_tradnl" dirty="0"/>
          </a:p>
        </p:txBody>
      </p:sp>
      <p:sp>
        <p:nvSpPr>
          <p:cNvPr id="3" name="Marcador de contenido 2"/>
          <p:cNvSpPr>
            <a:spLocks noGrp="1"/>
          </p:cNvSpPr>
          <p:nvPr>
            <p:ph idx="1"/>
          </p:nvPr>
        </p:nvSpPr>
        <p:spPr>
          <a:xfrm>
            <a:off x="818712" y="2222287"/>
            <a:ext cx="3950996" cy="3636511"/>
          </a:xfrm>
        </p:spPr>
        <p:txBody>
          <a:bodyPr/>
          <a:lstStyle/>
          <a:p>
            <a:r>
              <a:rPr lang="es-ES_tradnl" b="1" dirty="0"/>
              <a:t>CD-ROM:</a:t>
            </a:r>
            <a:r>
              <a:rPr lang="es-ES_tradnl" dirty="0"/>
              <a:t> </a:t>
            </a:r>
            <a:r>
              <a:rPr lang="es-ES_tradnl" i="1" dirty="0"/>
              <a:t>Compact Disc </a:t>
            </a:r>
            <a:r>
              <a:rPr lang="es-ES_tradnl" i="1" dirty="0" err="1"/>
              <a:t>Read</a:t>
            </a:r>
            <a:r>
              <a:rPr lang="es-ES_tradnl" i="1" dirty="0"/>
              <a:t> </a:t>
            </a:r>
            <a:r>
              <a:rPr lang="es-ES_tradnl" i="1" dirty="0" err="1"/>
              <a:t>Only</a:t>
            </a:r>
            <a:r>
              <a:rPr lang="es-ES_tradnl" i="1" dirty="0"/>
              <a:t> </a:t>
            </a:r>
            <a:r>
              <a:rPr lang="es-ES_tradnl" i="1" dirty="0" err="1"/>
              <a:t>Memory</a:t>
            </a:r>
            <a:r>
              <a:rPr lang="es-ES_tradnl" dirty="0"/>
              <a:t> es un medio de almacenamiento óptico de sólo lectura.</a:t>
            </a:r>
            <a:endParaRPr lang="es-ES_tradnl" dirty="0"/>
          </a:p>
        </p:txBody>
      </p:sp>
      <p:pic>
        <p:nvPicPr>
          <p:cNvPr id="4100" name="Picture 4" descr="esultado de imagen para CD R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0736" y="2125362"/>
            <a:ext cx="4362450" cy="436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78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CHAT</a:t>
            </a:r>
            <a:endParaRPr lang="es-ES_tradnl" dirty="0"/>
          </a:p>
        </p:txBody>
      </p:sp>
      <p:sp>
        <p:nvSpPr>
          <p:cNvPr id="3" name="Marcador de contenido 2"/>
          <p:cNvSpPr>
            <a:spLocks noGrp="1"/>
          </p:cNvSpPr>
          <p:nvPr>
            <p:ph idx="1"/>
          </p:nvPr>
        </p:nvSpPr>
        <p:spPr>
          <a:xfrm>
            <a:off x="818712" y="2222287"/>
            <a:ext cx="5458520" cy="4116729"/>
          </a:xfrm>
        </p:spPr>
        <p:txBody>
          <a:bodyPr>
            <a:normAutofit fontScale="92500" lnSpcReduction="20000"/>
          </a:bodyPr>
          <a:lstStyle/>
          <a:p>
            <a:r>
              <a:rPr lang="es-ES_tradnl" b="1" dirty="0"/>
              <a:t>Chat</a:t>
            </a:r>
            <a:r>
              <a:rPr lang="es-ES_tradnl" dirty="0"/>
              <a:t>: Abreviatura de </a:t>
            </a:r>
            <a:r>
              <a:rPr lang="es-ES_tradnl" i="1" dirty="0"/>
              <a:t>Internet </a:t>
            </a:r>
            <a:r>
              <a:rPr lang="es-ES_tradnl" i="1" dirty="0" err="1"/>
              <a:t>Relay</a:t>
            </a:r>
            <a:r>
              <a:rPr lang="es-ES_tradnl" i="1" dirty="0"/>
              <a:t> Chat</a:t>
            </a:r>
            <a:r>
              <a:rPr lang="es-ES_tradnl" dirty="0"/>
              <a:t>. E</a:t>
            </a:r>
            <a:r>
              <a:rPr lang="es-ES_tradnl" dirty="0"/>
              <a:t>s un servicio basado en el modelo cliente-servidor que permite que múltiples usuarios en red conversen sobre un tema común, normalmente los temas de discusión dan nombre a los diferentes canales que ofrece un mismo servidor. Se trata también de un protocolo mundial para conversaciones simultáneas que permite comunicarse por escrito entre sí a través del ordenador a varias personas en tiempo real. El servicio IRC está estructurado mediante una red de servidores, cada uno de los cuales acepta conexiones de programas cliente, uno por cada usuario. Los términos chat y chatear se han convertido en términos muy comunes para describir la comunicación simultánea entre usuarios en tiempo real.</a:t>
            </a:r>
          </a:p>
        </p:txBody>
      </p:sp>
      <p:pic>
        <p:nvPicPr>
          <p:cNvPr id="5122" name="Picture 2" descr="esultado de imagen para CH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2383126"/>
            <a:ext cx="4833552" cy="3498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913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CIBER</a:t>
            </a:r>
            <a:endParaRPr lang="es-ES_tradnl" dirty="0"/>
          </a:p>
        </p:txBody>
      </p:sp>
      <p:sp>
        <p:nvSpPr>
          <p:cNvPr id="3" name="Marcador de contenido 2"/>
          <p:cNvSpPr>
            <a:spLocks noGrp="1"/>
          </p:cNvSpPr>
          <p:nvPr>
            <p:ph idx="1"/>
          </p:nvPr>
        </p:nvSpPr>
        <p:spPr>
          <a:xfrm>
            <a:off x="818712" y="2222287"/>
            <a:ext cx="3308445" cy="4067302"/>
          </a:xfrm>
        </p:spPr>
        <p:txBody>
          <a:bodyPr>
            <a:normAutofit/>
          </a:bodyPr>
          <a:lstStyle/>
          <a:p>
            <a:r>
              <a:rPr lang="es-ES_tradnl" sz="2000" b="1" dirty="0" err="1"/>
              <a:t>Ciber</a:t>
            </a:r>
            <a:r>
              <a:rPr lang="es-ES_tradnl" sz="2000" b="1" dirty="0"/>
              <a:t> (</a:t>
            </a:r>
            <a:r>
              <a:rPr lang="es-ES_tradnl" sz="2000" b="1" dirty="0" err="1"/>
              <a:t>cyber</a:t>
            </a:r>
            <a:r>
              <a:rPr lang="es-ES_tradnl" sz="2000" b="1" dirty="0"/>
              <a:t>):</a:t>
            </a:r>
            <a:r>
              <a:rPr lang="es-ES_tradnl" sz="2000" dirty="0"/>
              <a:t> prefijo utilizado en la comunidad Internet para denominar conceptos relacionados con las redes (</a:t>
            </a:r>
            <a:r>
              <a:rPr lang="es-ES_tradnl" sz="2000" dirty="0" err="1"/>
              <a:t>cibercultura</a:t>
            </a:r>
            <a:r>
              <a:rPr lang="es-ES_tradnl" sz="2000" dirty="0"/>
              <a:t>, ciberespacio, cibernauta, etc.). Su origen proviene del griego "</a:t>
            </a:r>
            <a:r>
              <a:rPr lang="es-ES_tradnl" sz="2000" dirty="0" err="1"/>
              <a:t>cibernao</a:t>
            </a:r>
            <a:r>
              <a:rPr lang="es-ES_tradnl" sz="2000" dirty="0"/>
              <a:t>" que significa "pilotar una nave".</a:t>
            </a:r>
            <a:endParaRPr lang="es-ES_tradnl" sz="2000" dirty="0"/>
          </a:p>
        </p:txBody>
      </p:sp>
      <p:pic>
        <p:nvPicPr>
          <p:cNvPr id="6146" name="Picture 2" descr="esultado de imagen para CIBERESPAC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7859" y="2222287"/>
            <a:ext cx="7429500" cy="3714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148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CLIENTE</a:t>
            </a:r>
            <a:endParaRPr lang="es-ES_tradnl" dirty="0"/>
          </a:p>
        </p:txBody>
      </p:sp>
      <p:sp>
        <p:nvSpPr>
          <p:cNvPr id="3" name="Marcador de contenido 2"/>
          <p:cNvSpPr>
            <a:spLocks noGrp="1"/>
          </p:cNvSpPr>
          <p:nvPr>
            <p:ph idx="1"/>
          </p:nvPr>
        </p:nvSpPr>
        <p:spPr>
          <a:xfrm>
            <a:off x="818712" y="2222287"/>
            <a:ext cx="3889212" cy="3636511"/>
          </a:xfrm>
        </p:spPr>
        <p:txBody>
          <a:bodyPr>
            <a:normAutofit/>
          </a:bodyPr>
          <a:lstStyle/>
          <a:p>
            <a:r>
              <a:rPr lang="es-ES_tradnl" sz="2000" b="1" dirty="0"/>
              <a:t>Cliente</a:t>
            </a:r>
            <a:r>
              <a:rPr lang="es-ES_tradnl" sz="2000" dirty="0"/>
              <a:t>: ordenador que requiere los servicios de otro ordenador. También, programa que requiere los servicios de otros programa. Normalmente, el navegador es un cliente de un servidor de datos.</a:t>
            </a:r>
            <a:endParaRPr lang="es-ES_tradnl" sz="2000" dirty="0"/>
          </a:p>
        </p:txBody>
      </p:sp>
      <p:pic>
        <p:nvPicPr>
          <p:cNvPr id="7170" name="Picture 2" descr="esultado de imagen para navegador de inter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7676" y="2310713"/>
            <a:ext cx="6000750" cy="381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3720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COPYRIGHT</a:t>
            </a:r>
            <a:endParaRPr lang="es-ES_tradnl" dirty="0"/>
          </a:p>
        </p:txBody>
      </p:sp>
      <p:sp>
        <p:nvSpPr>
          <p:cNvPr id="3" name="Marcador de contenido 2"/>
          <p:cNvSpPr>
            <a:spLocks noGrp="1"/>
          </p:cNvSpPr>
          <p:nvPr>
            <p:ph idx="1"/>
          </p:nvPr>
        </p:nvSpPr>
        <p:spPr>
          <a:xfrm>
            <a:off x="810000" y="2414946"/>
            <a:ext cx="5458520" cy="3636511"/>
          </a:xfrm>
        </p:spPr>
        <p:txBody>
          <a:bodyPr>
            <a:noAutofit/>
          </a:bodyPr>
          <a:lstStyle/>
          <a:p>
            <a:r>
              <a:rPr lang="es-ES_tradnl" sz="2000" b="1" dirty="0"/>
              <a:t>Copyright (Derecho de Copia): </a:t>
            </a:r>
            <a:r>
              <a:rPr lang="es-ES_tradnl" sz="2000" dirty="0"/>
              <a:t>Derecho que tiene cualquier autor (incluido el autor de un programa informático), sobre todas y cada una de sus obras de forma que podrá decidir en qué condiciones han de ser reproducidas y distribuidas. Aunque este derecho es legalmente irrenunciable, el mismo puede ser ejercido de forma tan restrictiva o tan generosa como el autor decida. El símbolo de este derecho es ©.</a:t>
            </a:r>
            <a:endParaRPr lang="es-ES_tradnl" sz="2000" dirty="0"/>
          </a:p>
        </p:txBody>
      </p:sp>
      <p:pic>
        <p:nvPicPr>
          <p:cNvPr id="8194" name="Picture 2" descr="esultado de imagen para copyr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1912" y="2414946"/>
            <a:ext cx="4090086" cy="3443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9124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Citable</Template>
  <TotalTime>55</TotalTime>
  <Words>249</Words>
  <Application>Microsoft Macintosh PowerPoint</Application>
  <PresentationFormat>Panorámica</PresentationFormat>
  <Paragraphs>44</Paragraphs>
  <Slides>21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21</vt:i4>
      </vt:variant>
    </vt:vector>
  </HeadingPairs>
  <TitlesOfParts>
    <vt:vector size="25" baseType="lpstr">
      <vt:lpstr>Century Gothic</vt:lpstr>
      <vt:lpstr>Wingdings 2</vt:lpstr>
      <vt:lpstr>Arial</vt:lpstr>
      <vt:lpstr>Citable</vt:lpstr>
      <vt:lpstr>Términos Tecnológicos</vt:lpstr>
      <vt:lpstr>AVATAR</vt:lpstr>
      <vt:lpstr>BASE DE DATOS</vt:lpstr>
      <vt:lpstr>BLOG</vt:lpstr>
      <vt:lpstr>CD-ROM</vt:lpstr>
      <vt:lpstr>CHAT</vt:lpstr>
      <vt:lpstr>CIBER</vt:lpstr>
      <vt:lpstr>CLIENTE</vt:lpstr>
      <vt:lpstr>COPYRIGHT</vt:lpstr>
      <vt:lpstr>CORREO ELECTRÓNICO</vt:lpstr>
      <vt:lpstr>DIRECCIÓN</vt:lpstr>
      <vt:lpstr>DISCO COMPACTO</vt:lpstr>
      <vt:lpstr>DISCO DURO</vt:lpstr>
      <vt:lpstr>DISQUETE</vt:lpstr>
      <vt:lpstr>DVD</vt:lpstr>
      <vt:lpstr>E-BOOK</vt:lpstr>
      <vt:lpstr>EMOTICÓN</vt:lpstr>
      <vt:lpstr>EN LÍNEA</vt:lpstr>
      <vt:lpstr>GOOGLE</vt:lpstr>
      <vt:lpstr>HARDWARE</vt:lpstr>
      <vt:lpstr>MICROSOFT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Usuario de Microsoft Office</cp:lastModifiedBy>
  <cp:revision>6</cp:revision>
  <dcterms:created xsi:type="dcterms:W3CDTF">2018-08-31T22:14:46Z</dcterms:created>
  <dcterms:modified xsi:type="dcterms:W3CDTF">2018-08-31T23:10:37Z</dcterms:modified>
</cp:coreProperties>
</file>