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6" r:id="rId9"/>
    <p:sldId id="263" r:id="rId10"/>
    <p:sldId id="262" r:id="rId11"/>
    <p:sldId id="261" r:id="rId12"/>
    <p:sldId id="270" r:id="rId13"/>
    <p:sldId id="269" r:id="rId14"/>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C1599B-7F72-4103-94DC-697DC0A762A1}" type="doc">
      <dgm:prSet loTypeId="urn:microsoft.com/office/officeart/2005/8/layout/hProcess3" loCatId="process" qsTypeId="urn:microsoft.com/office/officeart/2005/8/quickstyle/simple1" qsCatId="simple" csTypeId="urn:microsoft.com/office/officeart/2005/8/colors/accent1_2" csCatId="accent1" phldr="1"/>
      <dgm:spPr/>
    </dgm:pt>
    <dgm:pt modelId="{ABF8FBA7-4B43-4872-AAC2-FF5A6DE1B903}">
      <dgm:prSet phldrT="[Texto]" custT="1"/>
      <dgm:spPr/>
      <dgm:t>
        <a:bodyPr/>
        <a:lstStyle/>
        <a:p>
          <a:r>
            <a:rPr lang="es-PA" sz="1400" dirty="0" smtClean="0"/>
            <a:t> Acceso a un amplio a recursos de aprendizaje:  bibliotecas, bases informáticas, programas de software, paquetes multimedia, expertos en contenido, y a otros sistemas de comunicación. </a:t>
          </a:r>
          <a:endParaRPr lang="es-PA" sz="1400" dirty="0"/>
        </a:p>
      </dgm:t>
    </dgm:pt>
    <dgm:pt modelId="{EC5D5169-1AB2-4E93-858B-BBA1A2DDFA54}" type="parTrans" cxnId="{DF037635-2D18-4D8C-8E38-64DE93CB34C1}">
      <dgm:prSet/>
      <dgm:spPr/>
      <dgm:t>
        <a:bodyPr/>
        <a:lstStyle/>
        <a:p>
          <a:endParaRPr lang="es-PA" sz="2000"/>
        </a:p>
      </dgm:t>
    </dgm:pt>
    <dgm:pt modelId="{F9859DEB-A817-4C31-BECA-174C61FA620A}" type="sibTrans" cxnId="{DF037635-2D18-4D8C-8E38-64DE93CB34C1}">
      <dgm:prSet/>
      <dgm:spPr/>
      <dgm:t>
        <a:bodyPr/>
        <a:lstStyle/>
        <a:p>
          <a:endParaRPr lang="es-PA" sz="2000"/>
        </a:p>
      </dgm:t>
    </dgm:pt>
    <dgm:pt modelId="{1E560752-E31B-4EA1-AB36-D085E4262611}">
      <dgm:prSet phldrT="[Texto]" custT="1"/>
      <dgm:spPr/>
      <dgm:t>
        <a:bodyPr/>
        <a:lstStyle/>
        <a:p>
          <a:r>
            <a:rPr lang="es-PA" sz="1400" dirty="0" smtClean="0"/>
            <a:t>Control activo de los recursos de aprendizaje. El alumno debe poder manipular activamente la información.  Poseer destrezas para usar las herramientas de información y poder acceder a las mismas. </a:t>
          </a:r>
          <a:endParaRPr lang="es-PA" sz="1400" dirty="0"/>
        </a:p>
      </dgm:t>
    </dgm:pt>
    <dgm:pt modelId="{F89D1DFF-CE05-41CD-BEFE-036C3AC389C3}" type="parTrans" cxnId="{496F9441-5CFC-42EB-98D4-08B7404AD43B}">
      <dgm:prSet/>
      <dgm:spPr/>
      <dgm:t>
        <a:bodyPr/>
        <a:lstStyle/>
        <a:p>
          <a:endParaRPr lang="es-PA" sz="2000"/>
        </a:p>
      </dgm:t>
    </dgm:pt>
    <dgm:pt modelId="{B5BCF070-FC44-4F6E-B275-377DE42551C5}" type="sibTrans" cxnId="{496F9441-5CFC-42EB-98D4-08B7404AD43B}">
      <dgm:prSet/>
      <dgm:spPr/>
      <dgm:t>
        <a:bodyPr/>
        <a:lstStyle/>
        <a:p>
          <a:endParaRPr lang="es-PA" sz="2000"/>
        </a:p>
      </dgm:t>
    </dgm:pt>
    <dgm:pt modelId="{D01C9995-947F-41C8-A051-3F986F1FDCA4}">
      <dgm:prSet phldrT="[Texto]" custT="1"/>
      <dgm:spPr/>
      <dgm:t>
        <a:bodyPr/>
        <a:lstStyle/>
        <a:p>
          <a:r>
            <a:rPr lang="es-PA" sz="1400" dirty="0" smtClean="0"/>
            <a:t>Participación de los alumnos en experiencias de aprendizaje individualizadas. Basadas en sus destrezas, conocimientos, intereses y objetivos. </a:t>
          </a:r>
          <a:endParaRPr lang="es-PA" sz="1400" dirty="0"/>
        </a:p>
      </dgm:t>
    </dgm:pt>
    <dgm:pt modelId="{4E269516-79AB-414D-BA73-3B29468F9007}" type="parTrans" cxnId="{238DF967-030B-44F0-959D-30F5B212D549}">
      <dgm:prSet/>
      <dgm:spPr/>
      <dgm:t>
        <a:bodyPr/>
        <a:lstStyle/>
        <a:p>
          <a:endParaRPr lang="es-PA" sz="2000"/>
        </a:p>
      </dgm:t>
    </dgm:pt>
    <dgm:pt modelId="{93531DEC-EC33-4FF4-97BF-AEB3A309BC9B}" type="sibTrans" cxnId="{238DF967-030B-44F0-959D-30F5B212D549}">
      <dgm:prSet/>
      <dgm:spPr/>
      <dgm:t>
        <a:bodyPr/>
        <a:lstStyle/>
        <a:p>
          <a:endParaRPr lang="es-PA" sz="2000"/>
        </a:p>
      </dgm:t>
    </dgm:pt>
    <dgm:pt modelId="{F73AD6CD-6E37-4E99-86E9-8D020B022841}">
      <dgm:prSet phldrT="[Texto]" custT="1"/>
      <dgm:spPr/>
      <dgm:t>
        <a:bodyPr/>
        <a:lstStyle/>
        <a:p>
          <a:r>
            <a:rPr lang="es-PA" sz="1400" dirty="0" smtClean="0"/>
            <a:t>Acceso a grupos de aprendizaje colaborativo, que permita al alumno trabajar con otros para alcanzar objetivos en común para maduración, éxito y satisfacción personal.</a:t>
          </a:r>
          <a:endParaRPr lang="es-PA" sz="1400" dirty="0"/>
        </a:p>
      </dgm:t>
    </dgm:pt>
    <dgm:pt modelId="{0EB2BB42-7C18-4BD3-89F9-1F0FAB2DA7AF}" type="parTrans" cxnId="{E5DE14D4-D265-4C63-9896-AC821C9A1FFA}">
      <dgm:prSet/>
      <dgm:spPr/>
      <dgm:t>
        <a:bodyPr/>
        <a:lstStyle/>
        <a:p>
          <a:endParaRPr lang="es-PA" sz="2000"/>
        </a:p>
      </dgm:t>
    </dgm:pt>
    <dgm:pt modelId="{2DA833E2-A251-4FAD-ABA2-4B218830B508}" type="sibTrans" cxnId="{E5DE14D4-D265-4C63-9896-AC821C9A1FFA}">
      <dgm:prSet/>
      <dgm:spPr/>
      <dgm:t>
        <a:bodyPr/>
        <a:lstStyle/>
        <a:p>
          <a:endParaRPr lang="es-PA" sz="2000"/>
        </a:p>
      </dgm:t>
    </dgm:pt>
    <dgm:pt modelId="{1CD30E61-1662-48EB-A095-3EA07D47B5D7}">
      <dgm:prSet phldrT="[Texto]" custT="1"/>
      <dgm:spPr/>
      <dgm:t>
        <a:bodyPr/>
        <a:lstStyle/>
        <a:p>
          <a:r>
            <a:rPr lang="es-PA" sz="1400" dirty="0" smtClean="0"/>
            <a:t>Experiencias en tareas de resolución de problemas (o mejor de resolución de dificultades emergentes mejor que problemas preestablecidos) que son relevantes para los puestos de trabajo contemporáneos y futuros.</a:t>
          </a:r>
          <a:endParaRPr lang="es-PA" sz="1400" dirty="0"/>
        </a:p>
      </dgm:t>
    </dgm:pt>
    <dgm:pt modelId="{38C9258C-C900-4BAC-9011-8D005D7A8592}" type="parTrans" cxnId="{C31040E5-50CF-4497-B47D-ACE59EAD2C86}">
      <dgm:prSet/>
      <dgm:spPr/>
      <dgm:t>
        <a:bodyPr/>
        <a:lstStyle/>
        <a:p>
          <a:endParaRPr lang="es-PA" sz="2000"/>
        </a:p>
      </dgm:t>
    </dgm:pt>
    <dgm:pt modelId="{EAE99A75-FFB1-42A7-9127-11A64C8E3155}" type="sibTrans" cxnId="{C31040E5-50CF-4497-B47D-ACE59EAD2C86}">
      <dgm:prSet/>
      <dgm:spPr/>
      <dgm:t>
        <a:bodyPr/>
        <a:lstStyle/>
        <a:p>
          <a:endParaRPr lang="es-PA" sz="2000"/>
        </a:p>
      </dgm:t>
    </dgm:pt>
    <dgm:pt modelId="{AE6785F2-3E38-4B49-8061-18E82DB699CD}" type="pres">
      <dgm:prSet presAssocID="{30C1599B-7F72-4103-94DC-697DC0A762A1}" presName="Name0" presStyleCnt="0">
        <dgm:presLayoutVars>
          <dgm:dir/>
          <dgm:animLvl val="lvl"/>
          <dgm:resizeHandles val="exact"/>
        </dgm:presLayoutVars>
      </dgm:prSet>
      <dgm:spPr/>
    </dgm:pt>
    <dgm:pt modelId="{605B6F91-A9A2-4225-843A-7B8761A8EE69}" type="pres">
      <dgm:prSet presAssocID="{30C1599B-7F72-4103-94DC-697DC0A762A1}" presName="dummy" presStyleCnt="0"/>
      <dgm:spPr/>
    </dgm:pt>
    <dgm:pt modelId="{396D9BCC-A23E-4A79-8185-11E897028D07}" type="pres">
      <dgm:prSet presAssocID="{30C1599B-7F72-4103-94DC-697DC0A762A1}" presName="linH" presStyleCnt="0"/>
      <dgm:spPr/>
    </dgm:pt>
    <dgm:pt modelId="{4F71908A-7857-40EA-AB9B-B668F021B223}" type="pres">
      <dgm:prSet presAssocID="{30C1599B-7F72-4103-94DC-697DC0A762A1}" presName="padding1" presStyleCnt="0"/>
      <dgm:spPr/>
    </dgm:pt>
    <dgm:pt modelId="{D024B8AA-63FF-4F80-BAF0-D40A8ED1D8FF}" type="pres">
      <dgm:prSet presAssocID="{ABF8FBA7-4B43-4872-AAC2-FF5A6DE1B903}" presName="linV" presStyleCnt="0"/>
      <dgm:spPr/>
    </dgm:pt>
    <dgm:pt modelId="{AECB22F7-9CDE-4F4D-8666-2CBE9C9BCBD7}" type="pres">
      <dgm:prSet presAssocID="{ABF8FBA7-4B43-4872-AAC2-FF5A6DE1B903}" presName="spVertical1" presStyleCnt="0"/>
      <dgm:spPr/>
    </dgm:pt>
    <dgm:pt modelId="{51FEB950-B3A3-4BF5-8255-2B2894920257}" type="pres">
      <dgm:prSet presAssocID="{ABF8FBA7-4B43-4872-AAC2-FF5A6DE1B903}" presName="parTx" presStyleLbl="revTx" presStyleIdx="0" presStyleCnt="5">
        <dgm:presLayoutVars>
          <dgm:chMax val="0"/>
          <dgm:chPref val="0"/>
          <dgm:bulletEnabled val="1"/>
        </dgm:presLayoutVars>
      </dgm:prSet>
      <dgm:spPr/>
    </dgm:pt>
    <dgm:pt modelId="{E2B15495-861D-45DB-B4AD-E4C2E4C4B391}" type="pres">
      <dgm:prSet presAssocID="{ABF8FBA7-4B43-4872-AAC2-FF5A6DE1B903}" presName="spVertical2" presStyleCnt="0"/>
      <dgm:spPr/>
    </dgm:pt>
    <dgm:pt modelId="{D8ACF35D-F918-4CED-B39A-96BC7FBC556F}" type="pres">
      <dgm:prSet presAssocID="{ABF8FBA7-4B43-4872-AAC2-FF5A6DE1B903}" presName="spVertical3" presStyleCnt="0"/>
      <dgm:spPr/>
    </dgm:pt>
    <dgm:pt modelId="{8E60845C-D26C-470F-9B9B-F3C16E745730}" type="pres">
      <dgm:prSet presAssocID="{F9859DEB-A817-4C31-BECA-174C61FA620A}" presName="space" presStyleCnt="0"/>
      <dgm:spPr/>
    </dgm:pt>
    <dgm:pt modelId="{C306DD9D-CA59-4F03-AC53-CDD0DE484899}" type="pres">
      <dgm:prSet presAssocID="{1E560752-E31B-4EA1-AB36-D085E4262611}" presName="linV" presStyleCnt="0"/>
      <dgm:spPr/>
    </dgm:pt>
    <dgm:pt modelId="{BFE25F51-751B-484C-BAE4-484A7E9586C2}" type="pres">
      <dgm:prSet presAssocID="{1E560752-E31B-4EA1-AB36-D085E4262611}" presName="spVertical1" presStyleCnt="0"/>
      <dgm:spPr/>
    </dgm:pt>
    <dgm:pt modelId="{130510CD-3E01-425F-A666-98A884E4B6DB}" type="pres">
      <dgm:prSet presAssocID="{1E560752-E31B-4EA1-AB36-D085E4262611}" presName="parTx" presStyleLbl="revTx" presStyleIdx="1" presStyleCnt="5">
        <dgm:presLayoutVars>
          <dgm:chMax val="0"/>
          <dgm:chPref val="0"/>
          <dgm:bulletEnabled val="1"/>
        </dgm:presLayoutVars>
      </dgm:prSet>
      <dgm:spPr/>
    </dgm:pt>
    <dgm:pt modelId="{489D20A0-CCD2-4600-829C-D8FADC8E3678}" type="pres">
      <dgm:prSet presAssocID="{1E560752-E31B-4EA1-AB36-D085E4262611}" presName="spVertical2" presStyleCnt="0"/>
      <dgm:spPr/>
    </dgm:pt>
    <dgm:pt modelId="{469830A8-493A-4E9B-814D-4D8EA1DB7FAE}" type="pres">
      <dgm:prSet presAssocID="{1E560752-E31B-4EA1-AB36-D085E4262611}" presName="spVertical3" presStyleCnt="0"/>
      <dgm:spPr/>
    </dgm:pt>
    <dgm:pt modelId="{6753B093-77FB-45B3-ABF2-16C036DD03AC}" type="pres">
      <dgm:prSet presAssocID="{B5BCF070-FC44-4F6E-B275-377DE42551C5}" presName="space" presStyleCnt="0"/>
      <dgm:spPr/>
    </dgm:pt>
    <dgm:pt modelId="{0B019AD8-B4A7-4F72-8BF0-710A9A22437C}" type="pres">
      <dgm:prSet presAssocID="{D01C9995-947F-41C8-A051-3F986F1FDCA4}" presName="linV" presStyleCnt="0"/>
      <dgm:spPr/>
    </dgm:pt>
    <dgm:pt modelId="{034B04F4-588A-40C5-92AA-33E877FF2295}" type="pres">
      <dgm:prSet presAssocID="{D01C9995-947F-41C8-A051-3F986F1FDCA4}" presName="spVertical1" presStyleCnt="0"/>
      <dgm:spPr/>
    </dgm:pt>
    <dgm:pt modelId="{F2DBD427-46EF-4D9C-86BE-524D1CD65EC3}" type="pres">
      <dgm:prSet presAssocID="{D01C9995-947F-41C8-A051-3F986F1FDCA4}" presName="parTx" presStyleLbl="revTx" presStyleIdx="2" presStyleCnt="5">
        <dgm:presLayoutVars>
          <dgm:chMax val="0"/>
          <dgm:chPref val="0"/>
          <dgm:bulletEnabled val="1"/>
        </dgm:presLayoutVars>
      </dgm:prSet>
      <dgm:spPr/>
    </dgm:pt>
    <dgm:pt modelId="{8BF6F506-BDC9-4F45-B308-45AFB316271D}" type="pres">
      <dgm:prSet presAssocID="{D01C9995-947F-41C8-A051-3F986F1FDCA4}" presName="spVertical2" presStyleCnt="0"/>
      <dgm:spPr/>
    </dgm:pt>
    <dgm:pt modelId="{7A43C49B-54F9-490D-8F48-0B37AAD001AE}" type="pres">
      <dgm:prSet presAssocID="{D01C9995-947F-41C8-A051-3F986F1FDCA4}" presName="spVertical3" presStyleCnt="0"/>
      <dgm:spPr/>
    </dgm:pt>
    <dgm:pt modelId="{E5C6495E-485D-4290-89AE-6778E62DC974}" type="pres">
      <dgm:prSet presAssocID="{93531DEC-EC33-4FF4-97BF-AEB3A309BC9B}" presName="space" presStyleCnt="0"/>
      <dgm:spPr/>
    </dgm:pt>
    <dgm:pt modelId="{873B39C8-73EF-4910-BA09-4F5DEEDFF6A8}" type="pres">
      <dgm:prSet presAssocID="{F73AD6CD-6E37-4E99-86E9-8D020B022841}" presName="linV" presStyleCnt="0"/>
      <dgm:spPr/>
    </dgm:pt>
    <dgm:pt modelId="{C52C633B-9CD2-4201-8DDE-8F967FF986F9}" type="pres">
      <dgm:prSet presAssocID="{F73AD6CD-6E37-4E99-86E9-8D020B022841}" presName="spVertical1" presStyleCnt="0"/>
      <dgm:spPr/>
    </dgm:pt>
    <dgm:pt modelId="{F78B72DB-6476-420F-BEEA-E0EE151B6194}" type="pres">
      <dgm:prSet presAssocID="{F73AD6CD-6E37-4E99-86E9-8D020B022841}" presName="parTx" presStyleLbl="revTx" presStyleIdx="3" presStyleCnt="5">
        <dgm:presLayoutVars>
          <dgm:chMax val="0"/>
          <dgm:chPref val="0"/>
          <dgm:bulletEnabled val="1"/>
        </dgm:presLayoutVars>
      </dgm:prSet>
      <dgm:spPr/>
    </dgm:pt>
    <dgm:pt modelId="{94257EC5-8BBD-4538-B9FE-D140267CD291}" type="pres">
      <dgm:prSet presAssocID="{F73AD6CD-6E37-4E99-86E9-8D020B022841}" presName="spVertical2" presStyleCnt="0"/>
      <dgm:spPr/>
    </dgm:pt>
    <dgm:pt modelId="{BD102138-7F82-4118-AB1F-A3097E5F892D}" type="pres">
      <dgm:prSet presAssocID="{F73AD6CD-6E37-4E99-86E9-8D020B022841}" presName="spVertical3" presStyleCnt="0"/>
      <dgm:spPr/>
    </dgm:pt>
    <dgm:pt modelId="{9BDF472E-E8CD-449C-A688-1C5027BEC931}" type="pres">
      <dgm:prSet presAssocID="{2DA833E2-A251-4FAD-ABA2-4B218830B508}" presName="space" presStyleCnt="0"/>
      <dgm:spPr/>
    </dgm:pt>
    <dgm:pt modelId="{3575FEF4-6144-4304-995C-341E2C62F122}" type="pres">
      <dgm:prSet presAssocID="{1CD30E61-1662-48EB-A095-3EA07D47B5D7}" presName="linV" presStyleCnt="0"/>
      <dgm:spPr/>
    </dgm:pt>
    <dgm:pt modelId="{AD89132C-D4B2-4E51-87A9-306014C27AE6}" type="pres">
      <dgm:prSet presAssocID="{1CD30E61-1662-48EB-A095-3EA07D47B5D7}" presName="spVertical1" presStyleCnt="0"/>
      <dgm:spPr/>
    </dgm:pt>
    <dgm:pt modelId="{FFAE6978-2136-44F6-8EDC-A58F8F072078}" type="pres">
      <dgm:prSet presAssocID="{1CD30E61-1662-48EB-A095-3EA07D47B5D7}" presName="parTx" presStyleLbl="revTx" presStyleIdx="4" presStyleCnt="5">
        <dgm:presLayoutVars>
          <dgm:chMax val="0"/>
          <dgm:chPref val="0"/>
          <dgm:bulletEnabled val="1"/>
        </dgm:presLayoutVars>
      </dgm:prSet>
      <dgm:spPr/>
    </dgm:pt>
    <dgm:pt modelId="{1B87DA07-4D24-4BCF-9EEF-6975EB5812AE}" type="pres">
      <dgm:prSet presAssocID="{1CD30E61-1662-48EB-A095-3EA07D47B5D7}" presName="spVertical2" presStyleCnt="0"/>
      <dgm:spPr/>
    </dgm:pt>
    <dgm:pt modelId="{8B3B41E7-E9AA-4AEE-9E43-73623630EB63}" type="pres">
      <dgm:prSet presAssocID="{1CD30E61-1662-48EB-A095-3EA07D47B5D7}" presName="spVertical3" presStyleCnt="0"/>
      <dgm:spPr/>
    </dgm:pt>
    <dgm:pt modelId="{005C6168-5CAA-4C99-8B48-1729D8B25767}" type="pres">
      <dgm:prSet presAssocID="{30C1599B-7F72-4103-94DC-697DC0A762A1}" presName="padding2" presStyleCnt="0"/>
      <dgm:spPr/>
    </dgm:pt>
    <dgm:pt modelId="{127661AC-FA57-4557-AA67-589D4ACE4DAB}" type="pres">
      <dgm:prSet presAssocID="{30C1599B-7F72-4103-94DC-697DC0A762A1}" presName="negArrow" presStyleCnt="0"/>
      <dgm:spPr/>
    </dgm:pt>
    <dgm:pt modelId="{D49987C3-B4B4-4569-A05F-5630B157F29B}" type="pres">
      <dgm:prSet presAssocID="{30C1599B-7F72-4103-94DC-697DC0A762A1}" presName="backgroundArrow" presStyleLbl="node1" presStyleIdx="0" presStyleCnt="1"/>
      <dgm:spPr/>
    </dgm:pt>
  </dgm:ptLst>
  <dgm:cxnLst>
    <dgm:cxn modelId="{238DF967-030B-44F0-959D-30F5B212D549}" srcId="{30C1599B-7F72-4103-94DC-697DC0A762A1}" destId="{D01C9995-947F-41C8-A051-3F986F1FDCA4}" srcOrd="2" destOrd="0" parTransId="{4E269516-79AB-414D-BA73-3B29468F9007}" sibTransId="{93531DEC-EC33-4FF4-97BF-AEB3A309BC9B}"/>
    <dgm:cxn modelId="{A6CCB23E-C834-402D-89A3-265F530BF5E3}" type="presOf" srcId="{1CD30E61-1662-48EB-A095-3EA07D47B5D7}" destId="{FFAE6978-2136-44F6-8EDC-A58F8F072078}" srcOrd="0" destOrd="0" presId="urn:microsoft.com/office/officeart/2005/8/layout/hProcess3"/>
    <dgm:cxn modelId="{C31040E5-50CF-4497-B47D-ACE59EAD2C86}" srcId="{30C1599B-7F72-4103-94DC-697DC0A762A1}" destId="{1CD30E61-1662-48EB-A095-3EA07D47B5D7}" srcOrd="4" destOrd="0" parTransId="{38C9258C-C900-4BAC-9011-8D005D7A8592}" sibTransId="{EAE99A75-FFB1-42A7-9127-11A64C8E3155}"/>
    <dgm:cxn modelId="{D655872A-7F90-4FE0-856F-1B10CA5C6645}" type="presOf" srcId="{D01C9995-947F-41C8-A051-3F986F1FDCA4}" destId="{F2DBD427-46EF-4D9C-86BE-524D1CD65EC3}" srcOrd="0" destOrd="0" presId="urn:microsoft.com/office/officeart/2005/8/layout/hProcess3"/>
    <dgm:cxn modelId="{846A2C76-FAE8-41D9-97CF-B6D3C86B8752}" type="presOf" srcId="{ABF8FBA7-4B43-4872-AAC2-FF5A6DE1B903}" destId="{51FEB950-B3A3-4BF5-8255-2B2894920257}" srcOrd="0" destOrd="0" presId="urn:microsoft.com/office/officeart/2005/8/layout/hProcess3"/>
    <dgm:cxn modelId="{496F9441-5CFC-42EB-98D4-08B7404AD43B}" srcId="{30C1599B-7F72-4103-94DC-697DC0A762A1}" destId="{1E560752-E31B-4EA1-AB36-D085E4262611}" srcOrd="1" destOrd="0" parTransId="{F89D1DFF-CE05-41CD-BEFE-036C3AC389C3}" sibTransId="{B5BCF070-FC44-4F6E-B275-377DE42551C5}"/>
    <dgm:cxn modelId="{DF037635-2D18-4D8C-8E38-64DE93CB34C1}" srcId="{30C1599B-7F72-4103-94DC-697DC0A762A1}" destId="{ABF8FBA7-4B43-4872-AAC2-FF5A6DE1B903}" srcOrd="0" destOrd="0" parTransId="{EC5D5169-1AB2-4E93-858B-BBA1A2DDFA54}" sibTransId="{F9859DEB-A817-4C31-BECA-174C61FA620A}"/>
    <dgm:cxn modelId="{272EB745-E8D9-4488-9E32-2F90DD12F4DB}" type="presOf" srcId="{1E560752-E31B-4EA1-AB36-D085E4262611}" destId="{130510CD-3E01-425F-A666-98A884E4B6DB}" srcOrd="0" destOrd="0" presId="urn:microsoft.com/office/officeart/2005/8/layout/hProcess3"/>
    <dgm:cxn modelId="{E5DE14D4-D265-4C63-9896-AC821C9A1FFA}" srcId="{30C1599B-7F72-4103-94DC-697DC0A762A1}" destId="{F73AD6CD-6E37-4E99-86E9-8D020B022841}" srcOrd="3" destOrd="0" parTransId="{0EB2BB42-7C18-4BD3-89F9-1F0FAB2DA7AF}" sibTransId="{2DA833E2-A251-4FAD-ABA2-4B218830B508}"/>
    <dgm:cxn modelId="{D79146F8-4FF8-40FC-AC67-9C277AE80137}" type="presOf" srcId="{F73AD6CD-6E37-4E99-86E9-8D020B022841}" destId="{F78B72DB-6476-420F-BEEA-E0EE151B6194}" srcOrd="0" destOrd="0" presId="urn:microsoft.com/office/officeart/2005/8/layout/hProcess3"/>
    <dgm:cxn modelId="{CF556E5A-EF16-4FE8-AF79-EABF86620C3E}" type="presOf" srcId="{30C1599B-7F72-4103-94DC-697DC0A762A1}" destId="{AE6785F2-3E38-4B49-8061-18E82DB699CD}" srcOrd="0" destOrd="0" presId="urn:microsoft.com/office/officeart/2005/8/layout/hProcess3"/>
    <dgm:cxn modelId="{295CED7B-4DB6-4D1B-AF0D-08C93D8D15B1}" type="presParOf" srcId="{AE6785F2-3E38-4B49-8061-18E82DB699CD}" destId="{605B6F91-A9A2-4225-843A-7B8761A8EE69}" srcOrd="0" destOrd="0" presId="urn:microsoft.com/office/officeart/2005/8/layout/hProcess3"/>
    <dgm:cxn modelId="{460B8DCC-4B7F-47CF-BEDB-D33F86ED1280}" type="presParOf" srcId="{AE6785F2-3E38-4B49-8061-18E82DB699CD}" destId="{396D9BCC-A23E-4A79-8185-11E897028D07}" srcOrd="1" destOrd="0" presId="urn:microsoft.com/office/officeart/2005/8/layout/hProcess3"/>
    <dgm:cxn modelId="{0B451DCE-BA00-4A0A-9FBD-31D909CF2E08}" type="presParOf" srcId="{396D9BCC-A23E-4A79-8185-11E897028D07}" destId="{4F71908A-7857-40EA-AB9B-B668F021B223}" srcOrd="0" destOrd="0" presId="urn:microsoft.com/office/officeart/2005/8/layout/hProcess3"/>
    <dgm:cxn modelId="{7A50B39B-0109-4E21-8A06-FE2A0D69BD93}" type="presParOf" srcId="{396D9BCC-A23E-4A79-8185-11E897028D07}" destId="{D024B8AA-63FF-4F80-BAF0-D40A8ED1D8FF}" srcOrd="1" destOrd="0" presId="urn:microsoft.com/office/officeart/2005/8/layout/hProcess3"/>
    <dgm:cxn modelId="{82F45291-BA34-4EC7-89CC-ECC29DBEBFF6}" type="presParOf" srcId="{D024B8AA-63FF-4F80-BAF0-D40A8ED1D8FF}" destId="{AECB22F7-9CDE-4F4D-8666-2CBE9C9BCBD7}" srcOrd="0" destOrd="0" presId="urn:microsoft.com/office/officeart/2005/8/layout/hProcess3"/>
    <dgm:cxn modelId="{212265EC-5178-45E4-9A4E-8A79ADD6CB4B}" type="presParOf" srcId="{D024B8AA-63FF-4F80-BAF0-D40A8ED1D8FF}" destId="{51FEB950-B3A3-4BF5-8255-2B2894920257}" srcOrd="1" destOrd="0" presId="urn:microsoft.com/office/officeart/2005/8/layout/hProcess3"/>
    <dgm:cxn modelId="{C1160CA9-3EFB-4CC8-9AEB-C0CD191F04FD}" type="presParOf" srcId="{D024B8AA-63FF-4F80-BAF0-D40A8ED1D8FF}" destId="{E2B15495-861D-45DB-B4AD-E4C2E4C4B391}" srcOrd="2" destOrd="0" presId="urn:microsoft.com/office/officeart/2005/8/layout/hProcess3"/>
    <dgm:cxn modelId="{E3964F83-14BF-4CD2-A4DE-6AFF35316C22}" type="presParOf" srcId="{D024B8AA-63FF-4F80-BAF0-D40A8ED1D8FF}" destId="{D8ACF35D-F918-4CED-B39A-96BC7FBC556F}" srcOrd="3" destOrd="0" presId="urn:microsoft.com/office/officeart/2005/8/layout/hProcess3"/>
    <dgm:cxn modelId="{D30D7C55-86AD-43C0-BC3F-406EA61B1129}" type="presParOf" srcId="{396D9BCC-A23E-4A79-8185-11E897028D07}" destId="{8E60845C-D26C-470F-9B9B-F3C16E745730}" srcOrd="2" destOrd="0" presId="urn:microsoft.com/office/officeart/2005/8/layout/hProcess3"/>
    <dgm:cxn modelId="{A058FDD1-CE95-431A-824E-822E05B379B5}" type="presParOf" srcId="{396D9BCC-A23E-4A79-8185-11E897028D07}" destId="{C306DD9D-CA59-4F03-AC53-CDD0DE484899}" srcOrd="3" destOrd="0" presId="urn:microsoft.com/office/officeart/2005/8/layout/hProcess3"/>
    <dgm:cxn modelId="{512BD52B-1BE0-4547-9DC9-B3DC16699F80}" type="presParOf" srcId="{C306DD9D-CA59-4F03-AC53-CDD0DE484899}" destId="{BFE25F51-751B-484C-BAE4-484A7E9586C2}" srcOrd="0" destOrd="0" presId="urn:microsoft.com/office/officeart/2005/8/layout/hProcess3"/>
    <dgm:cxn modelId="{C4889960-4B26-4942-B29A-0F2BF4AA833E}" type="presParOf" srcId="{C306DD9D-CA59-4F03-AC53-CDD0DE484899}" destId="{130510CD-3E01-425F-A666-98A884E4B6DB}" srcOrd="1" destOrd="0" presId="urn:microsoft.com/office/officeart/2005/8/layout/hProcess3"/>
    <dgm:cxn modelId="{8CCCFC8D-4A6F-46BB-8138-B55A7583836D}" type="presParOf" srcId="{C306DD9D-CA59-4F03-AC53-CDD0DE484899}" destId="{489D20A0-CCD2-4600-829C-D8FADC8E3678}" srcOrd="2" destOrd="0" presId="urn:microsoft.com/office/officeart/2005/8/layout/hProcess3"/>
    <dgm:cxn modelId="{47CEEF27-9BF0-45BB-B20C-1B80D9FCCC02}" type="presParOf" srcId="{C306DD9D-CA59-4F03-AC53-CDD0DE484899}" destId="{469830A8-493A-4E9B-814D-4D8EA1DB7FAE}" srcOrd="3" destOrd="0" presId="urn:microsoft.com/office/officeart/2005/8/layout/hProcess3"/>
    <dgm:cxn modelId="{F1A4065B-AD80-4337-82B3-7BA66FC43E5F}" type="presParOf" srcId="{396D9BCC-A23E-4A79-8185-11E897028D07}" destId="{6753B093-77FB-45B3-ABF2-16C036DD03AC}" srcOrd="4" destOrd="0" presId="urn:microsoft.com/office/officeart/2005/8/layout/hProcess3"/>
    <dgm:cxn modelId="{97314F52-2327-4B62-8C3A-58C826833DC1}" type="presParOf" srcId="{396D9BCC-A23E-4A79-8185-11E897028D07}" destId="{0B019AD8-B4A7-4F72-8BF0-710A9A22437C}" srcOrd="5" destOrd="0" presId="urn:microsoft.com/office/officeart/2005/8/layout/hProcess3"/>
    <dgm:cxn modelId="{7E174996-030A-4B69-89C3-9650C06FE05F}" type="presParOf" srcId="{0B019AD8-B4A7-4F72-8BF0-710A9A22437C}" destId="{034B04F4-588A-40C5-92AA-33E877FF2295}" srcOrd="0" destOrd="0" presId="urn:microsoft.com/office/officeart/2005/8/layout/hProcess3"/>
    <dgm:cxn modelId="{7E27F791-A327-4F25-B527-C1CEE06FAAAA}" type="presParOf" srcId="{0B019AD8-B4A7-4F72-8BF0-710A9A22437C}" destId="{F2DBD427-46EF-4D9C-86BE-524D1CD65EC3}" srcOrd="1" destOrd="0" presId="urn:microsoft.com/office/officeart/2005/8/layout/hProcess3"/>
    <dgm:cxn modelId="{2CF84C0C-ADC2-495F-80E8-793C57E955B1}" type="presParOf" srcId="{0B019AD8-B4A7-4F72-8BF0-710A9A22437C}" destId="{8BF6F506-BDC9-4F45-B308-45AFB316271D}" srcOrd="2" destOrd="0" presId="urn:microsoft.com/office/officeart/2005/8/layout/hProcess3"/>
    <dgm:cxn modelId="{7B2D9C1F-255F-44BF-8F3D-A8CBD671776E}" type="presParOf" srcId="{0B019AD8-B4A7-4F72-8BF0-710A9A22437C}" destId="{7A43C49B-54F9-490D-8F48-0B37AAD001AE}" srcOrd="3" destOrd="0" presId="urn:microsoft.com/office/officeart/2005/8/layout/hProcess3"/>
    <dgm:cxn modelId="{113CEAAC-6547-4377-81C9-F0D5E5C8D54B}" type="presParOf" srcId="{396D9BCC-A23E-4A79-8185-11E897028D07}" destId="{E5C6495E-485D-4290-89AE-6778E62DC974}" srcOrd="6" destOrd="0" presId="urn:microsoft.com/office/officeart/2005/8/layout/hProcess3"/>
    <dgm:cxn modelId="{5712FEE7-319A-47E7-A20B-3D8ED00FABB7}" type="presParOf" srcId="{396D9BCC-A23E-4A79-8185-11E897028D07}" destId="{873B39C8-73EF-4910-BA09-4F5DEEDFF6A8}" srcOrd="7" destOrd="0" presId="urn:microsoft.com/office/officeart/2005/8/layout/hProcess3"/>
    <dgm:cxn modelId="{85B88A38-1017-467C-B438-21F5D3297CC2}" type="presParOf" srcId="{873B39C8-73EF-4910-BA09-4F5DEEDFF6A8}" destId="{C52C633B-9CD2-4201-8DDE-8F967FF986F9}" srcOrd="0" destOrd="0" presId="urn:microsoft.com/office/officeart/2005/8/layout/hProcess3"/>
    <dgm:cxn modelId="{4CB7BBDC-7ABF-4A0A-A8F7-C7BE957E3770}" type="presParOf" srcId="{873B39C8-73EF-4910-BA09-4F5DEEDFF6A8}" destId="{F78B72DB-6476-420F-BEEA-E0EE151B6194}" srcOrd="1" destOrd="0" presId="urn:microsoft.com/office/officeart/2005/8/layout/hProcess3"/>
    <dgm:cxn modelId="{5ED97385-ADF4-417D-9458-511802203A4D}" type="presParOf" srcId="{873B39C8-73EF-4910-BA09-4F5DEEDFF6A8}" destId="{94257EC5-8BBD-4538-B9FE-D140267CD291}" srcOrd="2" destOrd="0" presId="urn:microsoft.com/office/officeart/2005/8/layout/hProcess3"/>
    <dgm:cxn modelId="{B3CAAC26-0A0B-4219-AD7F-5BFC9ACDAB12}" type="presParOf" srcId="{873B39C8-73EF-4910-BA09-4F5DEEDFF6A8}" destId="{BD102138-7F82-4118-AB1F-A3097E5F892D}" srcOrd="3" destOrd="0" presId="urn:microsoft.com/office/officeart/2005/8/layout/hProcess3"/>
    <dgm:cxn modelId="{647CD2B6-01C1-470F-A292-EF118075F0EE}" type="presParOf" srcId="{396D9BCC-A23E-4A79-8185-11E897028D07}" destId="{9BDF472E-E8CD-449C-A688-1C5027BEC931}" srcOrd="8" destOrd="0" presId="urn:microsoft.com/office/officeart/2005/8/layout/hProcess3"/>
    <dgm:cxn modelId="{63850688-2DFC-47B3-B749-302AA2FB9A82}" type="presParOf" srcId="{396D9BCC-A23E-4A79-8185-11E897028D07}" destId="{3575FEF4-6144-4304-995C-341E2C62F122}" srcOrd="9" destOrd="0" presId="urn:microsoft.com/office/officeart/2005/8/layout/hProcess3"/>
    <dgm:cxn modelId="{9D5649DE-E021-4FC2-84BC-C6C80B7F95F5}" type="presParOf" srcId="{3575FEF4-6144-4304-995C-341E2C62F122}" destId="{AD89132C-D4B2-4E51-87A9-306014C27AE6}" srcOrd="0" destOrd="0" presId="urn:microsoft.com/office/officeart/2005/8/layout/hProcess3"/>
    <dgm:cxn modelId="{FD984D88-8EA9-4F9F-B774-0050FE968FB6}" type="presParOf" srcId="{3575FEF4-6144-4304-995C-341E2C62F122}" destId="{FFAE6978-2136-44F6-8EDC-A58F8F072078}" srcOrd="1" destOrd="0" presId="urn:microsoft.com/office/officeart/2005/8/layout/hProcess3"/>
    <dgm:cxn modelId="{190C0976-CC50-4706-9B30-F70C0DBB0931}" type="presParOf" srcId="{3575FEF4-6144-4304-995C-341E2C62F122}" destId="{1B87DA07-4D24-4BCF-9EEF-6975EB5812AE}" srcOrd="2" destOrd="0" presId="urn:microsoft.com/office/officeart/2005/8/layout/hProcess3"/>
    <dgm:cxn modelId="{3122713B-E780-437D-BF94-5E80453CFBBD}" type="presParOf" srcId="{3575FEF4-6144-4304-995C-341E2C62F122}" destId="{8B3B41E7-E9AA-4AEE-9E43-73623630EB63}" srcOrd="3" destOrd="0" presId="urn:microsoft.com/office/officeart/2005/8/layout/hProcess3"/>
    <dgm:cxn modelId="{27283B00-6446-4FBB-9F19-95C874F4A57E}" type="presParOf" srcId="{396D9BCC-A23E-4A79-8185-11E897028D07}" destId="{005C6168-5CAA-4C99-8B48-1729D8B25767}" srcOrd="10" destOrd="0" presId="urn:microsoft.com/office/officeart/2005/8/layout/hProcess3"/>
    <dgm:cxn modelId="{0B3C338B-3D64-427E-B3FE-93FF1D4C85FC}" type="presParOf" srcId="{396D9BCC-A23E-4A79-8185-11E897028D07}" destId="{127661AC-FA57-4557-AA67-589D4ACE4DAB}" srcOrd="11" destOrd="0" presId="urn:microsoft.com/office/officeart/2005/8/layout/hProcess3"/>
    <dgm:cxn modelId="{E285163A-443E-465A-B237-4AF460FBD7B8}" type="presParOf" srcId="{396D9BCC-A23E-4A79-8185-11E897028D07}" destId="{D49987C3-B4B4-4569-A05F-5630B157F29B}" srcOrd="12"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987C3-B4B4-4569-A05F-5630B157F29B}">
      <dsp:nvSpPr>
        <dsp:cNvPr id="0" name=""/>
        <dsp:cNvSpPr/>
      </dsp:nvSpPr>
      <dsp:spPr>
        <a:xfrm>
          <a:off x="0" y="733114"/>
          <a:ext cx="12061371" cy="4608000"/>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AE6978-2136-44F6-8EDC-A58F8F072078}">
      <dsp:nvSpPr>
        <dsp:cNvPr id="0" name=""/>
        <dsp:cNvSpPr/>
      </dsp:nvSpPr>
      <dsp:spPr>
        <a:xfrm>
          <a:off x="9150269" y="1885114"/>
          <a:ext cx="170496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s-PA" sz="1400" kern="1200" dirty="0" smtClean="0"/>
            <a:t>Experiencias en tareas de resolución de problemas (o mejor de resolución de dificultades emergentes mejor que problemas preestablecidos) que son relevantes para los puestos de trabajo contemporáneos y futuros.</a:t>
          </a:r>
          <a:endParaRPr lang="es-PA" sz="1400" kern="1200" dirty="0"/>
        </a:p>
      </dsp:txBody>
      <dsp:txXfrm>
        <a:off x="9150269" y="1885114"/>
        <a:ext cx="1704964" cy="2304000"/>
      </dsp:txXfrm>
    </dsp:sp>
    <dsp:sp modelId="{F78B72DB-6476-420F-BEEA-E0EE151B6194}">
      <dsp:nvSpPr>
        <dsp:cNvPr id="0" name=""/>
        <dsp:cNvSpPr/>
      </dsp:nvSpPr>
      <dsp:spPr>
        <a:xfrm>
          <a:off x="7104312" y="1885114"/>
          <a:ext cx="170496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s-PA" sz="1400" kern="1200" dirty="0" smtClean="0"/>
            <a:t>Acceso a grupos de aprendizaje colaborativo, que permita al alumno trabajar con otros para alcanzar objetivos en común para maduración, éxito y satisfacción personal.</a:t>
          </a:r>
          <a:endParaRPr lang="es-PA" sz="1400" kern="1200" dirty="0"/>
        </a:p>
      </dsp:txBody>
      <dsp:txXfrm>
        <a:off x="7104312" y="1885114"/>
        <a:ext cx="1704964" cy="2304000"/>
      </dsp:txXfrm>
    </dsp:sp>
    <dsp:sp modelId="{F2DBD427-46EF-4D9C-86BE-524D1CD65EC3}">
      <dsp:nvSpPr>
        <dsp:cNvPr id="0" name=""/>
        <dsp:cNvSpPr/>
      </dsp:nvSpPr>
      <dsp:spPr>
        <a:xfrm>
          <a:off x="5058355" y="1885114"/>
          <a:ext cx="170496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s-PA" sz="1400" kern="1200" dirty="0" smtClean="0"/>
            <a:t>Participación de los alumnos en experiencias de aprendizaje individualizadas. Basadas en sus destrezas, conocimientos, intereses y objetivos. </a:t>
          </a:r>
          <a:endParaRPr lang="es-PA" sz="1400" kern="1200" dirty="0"/>
        </a:p>
      </dsp:txBody>
      <dsp:txXfrm>
        <a:off x="5058355" y="1885114"/>
        <a:ext cx="1704964" cy="2304000"/>
      </dsp:txXfrm>
    </dsp:sp>
    <dsp:sp modelId="{130510CD-3E01-425F-A666-98A884E4B6DB}">
      <dsp:nvSpPr>
        <dsp:cNvPr id="0" name=""/>
        <dsp:cNvSpPr/>
      </dsp:nvSpPr>
      <dsp:spPr>
        <a:xfrm>
          <a:off x="3012398" y="1885114"/>
          <a:ext cx="170496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s-PA" sz="1400" kern="1200" dirty="0" smtClean="0"/>
            <a:t>Control activo de los recursos de aprendizaje. El alumno debe poder manipular activamente la información.  Poseer destrezas para usar las herramientas de información y poder acceder a las mismas. </a:t>
          </a:r>
          <a:endParaRPr lang="es-PA" sz="1400" kern="1200" dirty="0"/>
        </a:p>
      </dsp:txBody>
      <dsp:txXfrm>
        <a:off x="3012398" y="1885114"/>
        <a:ext cx="1704964" cy="2304000"/>
      </dsp:txXfrm>
    </dsp:sp>
    <dsp:sp modelId="{51FEB950-B3A3-4BF5-8255-2B2894920257}">
      <dsp:nvSpPr>
        <dsp:cNvPr id="0" name=""/>
        <dsp:cNvSpPr/>
      </dsp:nvSpPr>
      <dsp:spPr>
        <a:xfrm>
          <a:off x="966440" y="1885114"/>
          <a:ext cx="170496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s-PA" sz="1400" kern="1200" dirty="0" smtClean="0"/>
            <a:t> Acceso a un amplio a recursos de aprendizaje:  bibliotecas, bases informáticas, programas de software, paquetes multimedia, expertos en contenido, y a otros sistemas de comunicación. </a:t>
          </a:r>
          <a:endParaRPr lang="es-PA" sz="1400" kern="1200" dirty="0"/>
        </a:p>
      </dsp:txBody>
      <dsp:txXfrm>
        <a:off x="966440" y="1885114"/>
        <a:ext cx="1704964" cy="2304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A"/>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A"/>
          </a:p>
        </p:txBody>
      </p:sp>
      <p:sp>
        <p:nvSpPr>
          <p:cNvPr id="4" name="Marcador de fecha 3"/>
          <p:cNvSpPr>
            <a:spLocks noGrp="1"/>
          </p:cNvSpPr>
          <p:nvPr>
            <p:ph type="dt" sz="half" idx="10"/>
          </p:nvPr>
        </p:nvSpPr>
        <p:spPr/>
        <p:txBody>
          <a:bodyPr/>
          <a:lstStyle/>
          <a:p>
            <a:fld id="{015BCF03-A613-4119-B332-ABA5A41FC4A9}" type="datetimeFigureOut">
              <a:rPr lang="es-PA" smtClean="0"/>
              <a:t>31/8/18</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7165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A"/>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fecha 3"/>
          <p:cNvSpPr>
            <a:spLocks noGrp="1"/>
          </p:cNvSpPr>
          <p:nvPr>
            <p:ph type="dt" sz="half" idx="10"/>
          </p:nvPr>
        </p:nvSpPr>
        <p:spPr/>
        <p:txBody>
          <a:bodyPr/>
          <a:lstStyle/>
          <a:p>
            <a:fld id="{015BCF03-A613-4119-B332-ABA5A41FC4A9}" type="datetimeFigureOut">
              <a:rPr lang="es-PA" smtClean="0"/>
              <a:t>31/8/18</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829651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A"/>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fecha 3"/>
          <p:cNvSpPr>
            <a:spLocks noGrp="1"/>
          </p:cNvSpPr>
          <p:nvPr>
            <p:ph type="dt" sz="half" idx="10"/>
          </p:nvPr>
        </p:nvSpPr>
        <p:spPr/>
        <p:txBody>
          <a:bodyPr/>
          <a:lstStyle/>
          <a:p>
            <a:fld id="{015BCF03-A613-4119-B332-ABA5A41FC4A9}" type="datetimeFigureOut">
              <a:rPr lang="es-PA" smtClean="0"/>
              <a:t>31/8/18</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353360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A"/>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fecha 3"/>
          <p:cNvSpPr>
            <a:spLocks noGrp="1"/>
          </p:cNvSpPr>
          <p:nvPr>
            <p:ph type="dt" sz="half" idx="10"/>
          </p:nvPr>
        </p:nvSpPr>
        <p:spPr/>
        <p:txBody>
          <a:bodyPr/>
          <a:lstStyle/>
          <a:p>
            <a:fld id="{015BCF03-A613-4119-B332-ABA5A41FC4A9}" type="datetimeFigureOut">
              <a:rPr lang="es-PA" smtClean="0"/>
              <a:t>31/8/18</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942542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A"/>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15BCF03-A613-4119-B332-ABA5A41FC4A9}" type="datetimeFigureOut">
              <a:rPr lang="es-PA" smtClean="0"/>
              <a:t>31/8/18</a:t>
            </a:fld>
            <a:endParaRPr lang="es-PA"/>
          </a:p>
        </p:txBody>
      </p:sp>
      <p:sp>
        <p:nvSpPr>
          <p:cNvPr id="5" name="Marcador de pie de página 4"/>
          <p:cNvSpPr>
            <a:spLocks noGrp="1"/>
          </p:cNvSpPr>
          <p:nvPr>
            <p:ph type="ftr" sz="quarter" idx="11"/>
          </p:nvPr>
        </p:nvSpPr>
        <p:spPr/>
        <p:txBody>
          <a:bodyPr/>
          <a:lstStyle/>
          <a:p>
            <a:endParaRPr lang="es-PA"/>
          </a:p>
        </p:txBody>
      </p:sp>
      <p:sp>
        <p:nvSpPr>
          <p:cNvPr id="6" name="Marcador de número de diapositiva 5"/>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102848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A"/>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Marcador de fecha 4"/>
          <p:cNvSpPr>
            <a:spLocks noGrp="1"/>
          </p:cNvSpPr>
          <p:nvPr>
            <p:ph type="dt" sz="half" idx="10"/>
          </p:nvPr>
        </p:nvSpPr>
        <p:spPr/>
        <p:txBody>
          <a:bodyPr/>
          <a:lstStyle/>
          <a:p>
            <a:fld id="{015BCF03-A613-4119-B332-ABA5A41FC4A9}" type="datetimeFigureOut">
              <a:rPr lang="es-PA" smtClean="0"/>
              <a:t>31/8/18</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24285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A"/>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Marcador de fecha 6"/>
          <p:cNvSpPr>
            <a:spLocks noGrp="1"/>
          </p:cNvSpPr>
          <p:nvPr>
            <p:ph type="dt" sz="half" idx="10"/>
          </p:nvPr>
        </p:nvSpPr>
        <p:spPr/>
        <p:txBody>
          <a:bodyPr/>
          <a:lstStyle/>
          <a:p>
            <a:fld id="{015BCF03-A613-4119-B332-ABA5A41FC4A9}" type="datetimeFigureOut">
              <a:rPr lang="es-PA" smtClean="0"/>
              <a:t>31/8/18</a:t>
            </a:fld>
            <a:endParaRPr lang="es-PA"/>
          </a:p>
        </p:txBody>
      </p:sp>
      <p:sp>
        <p:nvSpPr>
          <p:cNvPr id="8" name="Marcador de pie de página 7"/>
          <p:cNvSpPr>
            <a:spLocks noGrp="1"/>
          </p:cNvSpPr>
          <p:nvPr>
            <p:ph type="ftr" sz="quarter" idx="11"/>
          </p:nvPr>
        </p:nvSpPr>
        <p:spPr/>
        <p:txBody>
          <a:bodyPr/>
          <a:lstStyle/>
          <a:p>
            <a:endParaRPr lang="es-PA"/>
          </a:p>
        </p:txBody>
      </p:sp>
      <p:sp>
        <p:nvSpPr>
          <p:cNvPr id="9" name="Marcador de número de diapositiva 8"/>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20874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A"/>
          </a:p>
        </p:txBody>
      </p:sp>
      <p:sp>
        <p:nvSpPr>
          <p:cNvPr id="3" name="Marcador de fecha 2"/>
          <p:cNvSpPr>
            <a:spLocks noGrp="1"/>
          </p:cNvSpPr>
          <p:nvPr>
            <p:ph type="dt" sz="half" idx="10"/>
          </p:nvPr>
        </p:nvSpPr>
        <p:spPr/>
        <p:txBody>
          <a:bodyPr/>
          <a:lstStyle/>
          <a:p>
            <a:fld id="{015BCF03-A613-4119-B332-ABA5A41FC4A9}" type="datetimeFigureOut">
              <a:rPr lang="es-PA" smtClean="0"/>
              <a:t>31/8/18</a:t>
            </a:fld>
            <a:endParaRPr lang="es-PA"/>
          </a:p>
        </p:txBody>
      </p:sp>
      <p:sp>
        <p:nvSpPr>
          <p:cNvPr id="4" name="Marcador de pie de página 3"/>
          <p:cNvSpPr>
            <a:spLocks noGrp="1"/>
          </p:cNvSpPr>
          <p:nvPr>
            <p:ph type="ftr" sz="quarter" idx="11"/>
          </p:nvPr>
        </p:nvSpPr>
        <p:spPr/>
        <p:txBody>
          <a:bodyPr/>
          <a:lstStyle/>
          <a:p>
            <a:endParaRPr lang="es-PA"/>
          </a:p>
        </p:txBody>
      </p:sp>
      <p:sp>
        <p:nvSpPr>
          <p:cNvPr id="5" name="Marcador de número de diapositiva 4"/>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2246401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15BCF03-A613-4119-B332-ABA5A41FC4A9}" type="datetimeFigureOut">
              <a:rPr lang="es-PA" smtClean="0"/>
              <a:t>31/8/18</a:t>
            </a:fld>
            <a:endParaRPr lang="es-PA"/>
          </a:p>
        </p:txBody>
      </p:sp>
      <p:sp>
        <p:nvSpPr>
          <p:cNvPr id="3" name="Marcador de pie de página 2"/>
          <p:cNvSpPr>
            <a:spLocks noGrp="1"/>
          </p:cNvSpPr>
          <p:nvPr>
            <p:ph type="ftr" sz="quarter" idx="11"/>
          </p:nvPr>
        </p:nvSpPr>
        <p:spPr/>
        <p:txBody>
          <a:bodyPr/>
          <a:lstStyle/>
          <a:p>
            <a:endParaRPr lang="es-PA"/>
          </a:p>
        </p:txBody>
      </p:sp>
      <p:sp>
        <p:nvSpPr>
          <p:cNvPr id="4" name="Marcador de número de diapositiva 3"/>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166705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A"/>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15BCF03-A613-4119-B332-ABA5A41FC4A9}" type="datetimeFigureOut">
              <a:rPr lang="es-PA" smtClean="0"/>
              <a:t>31/8/18</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205857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A"/>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15BCF03-A613-4119-B332-ABA5A41FC4A9}" type="datetimeFigureOut">
              <a:rPr lang="es-PA" smtClean="0"/>
              <a:t>31/8/18</a:t>
            </a:fld>
            <a:endParaRPr lang="es-PA"/>
          </a:p>
        </p:txBody>
      </p:sp>
      <p:sp>
        <p:nvSpPr>
          <p:cNvPr id="6" name="Marcador de pie de página 5"/>
          <p:cNvSpPr>
            <a:spLocks noGrp="1"/>
          </p:cNvSpPr>
          <p:nvPr>
            <p:ph type="ftr" sz="quarter" idx="11"/>
          </p:nvPr>
        </p:nvSpPr>
        <p:spPr/>
        <p:txBody>
          <a:bodyPr/>
          <a:lstStyle/>
          <a:p>
            <a:endParaRPr lang="es-PA"/>
          </a:p>
        </p:txBody>
      </p:sp>
      <p:sp>
        <p:nvSpPr>
          <p:cNvPr id="7" name="Marcador de número de diapositiva 6"/>
          <p:cNvSpPr>
            <a:spLocks noGrp="1"/>
          </p:cNvSpPr>
          <p:nvPr>
            <p:ph type="sldNum" sz="quarter" idx="12"/>
          </p:nvPr>
        </p:nvSpPr>
        <p:spPr/>
        <p:txBody>
          <a:bodyPr/>
          <a:lstStyle/>
          <a:p>
            <a:fld id="{7796B93C-C761-455B-8109-DB5DEE648771}" type="slidenum">
              <a:rPr lang="es-PA" smtClean="0"/>
              <a:t>‹Nº›</a:t>
            </a:fld>
            <a:endParaRPr lang="es-PA"/>
          </a:p>
        </p:txBody>
      </p:sp>
    </p:spTree>
    <p:extLst>
      <p:ext uri="{BB962C8B-B14F-4D97-AF65-F5344CB8AC3E}">
        <p14:creationId xmlns:p14="http://schemas.microsoft.com/office/powerpoint/2010/main" val="352255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A"/>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BCF03-A613-4119-B332-ABA5A41FC4A9}" type="datetimeFigureOut">
              <a:rPr lang="es-PA" smtClean="0"/>
              <a:t>31/8/18</a:t>
            </a:fld>
            <a:endParaRPr lang="es-PA"/>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6B93C-C761-455B-8109-DB5DEE648771}" type="slidenum">
              <a:rPr lang="es-PA" smtClean="0"/>
              <a:t>‹Nº›</a:t>
            </a:fld>
            <a:endParaRPr lang="es-PA"/>
          </a:p>
        </p:txBody>
      </p:sp>
    </p:spTree>
    <p:extLst>
      <p:ext uri="{BB962C8B-B14F-4D97-AF65-F5344CB8AC3E}">
        <p14:creationId xmlns:p14="http://schemas.microsoft.com/office/powerpoint/2010/main" val="2138783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elogramo 5"/>
          <p:cNvSpPr/>
          <p:nvPr/>
        </p:nvSpPr>
        <p:spPr>
          <a:xfrm>
            <a:off x="0" y="0"/>
            <a:ext cx="6030685" cy="6858000"/>
          </a:xfrm>
          <a:prstGeom prst="parallelogram">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PA" sz="4400" dirty="0" smtClean="0"/>
              <a:t>Nuevos Ambientes de Aprendizaje para una Sociedad de la Información </a:t>
            </a:r>
            <a:endParaRPr lang="es-PA" sz="4400" dirty="0"/>
          </a:p>
        </p:txBody>
      </p:sp>
      <p:sp>
        <p:nvSpPr>
          <p:cNvPr id="5" name="Rectángulo 4"/>
          <p:cNvSpPr/>
          <p:nvPr/>
        </p:nvSpPr>
        <p:spPr>
          <a:xfrm>
            <a:off x="2894472" y="5660283"/>
            <a:ext cx="1710725" cy="369332"/>
          </a:xfrm>
          <a:prstGeom prst="rect">
            <a:avLst/>
          </a:prstGeom>
        </p:spPr>
        <p:txBody>
          <a:bodyPr wrap="none">
            <a:spAutoFit/>
          </a:bodyPr>
          <a:lstStyle/>
          <a:p>
            <a:r>
              <a:rPr lang="es-PA"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Jesús Salinas</a:t>
            </a:r>
            <a:endParaRPr lang="es-PA"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Rectángulo 6"/>
          <p:cNvSpPr/>
          <p:nvPr/>
        </p:nvSpPr>
        <p:spPr>
          <a:xfrm>
            <a:off x="7467598" y="667436"/>
            <a:ext cx="3744687" cy="5632311"/>
          </a:xfrm>
          <a:prstGeom prst="rect">
            <a:avLst/>
          </a:prstGeom>
        </p:spPr>
        <p:txBody>
          <a:bodyPr wrap="square">
            <a:spAutoFit/>
          </a:bodyPr>
          <a:lstStyle/>
          <a:p>
            <a:r>
              <a:rPr lang="es-PA" sz="4000" dirty="0" smtClean="0">
                <a:solidFill>
                  <a:srgbClr val="FF0000"/>
                </a:solidFill>
                <a:latin typeface="Freehand521 BT" panose="03080802030307080304" pitchFamily="66" charset="0"/>
              </a:rPr>
              <a:t>Cada época ha tenido sus propias instituciones educativas, adaptando los procesos educativos a las </a:t>
            </a:r>
            <a:r>
              <a:rPr lang="es-PA" sz="4000" dirty="0" err="1" smtClean="0">
                <a:solidFill>
                  <a:srgbClr val="FF0000"/>
                </a:solidFill>
                <a:latin typeface="Freehand521 BT" panose="03080802030307080304" pitchFamily="66" charset="0"/>
              </a:rPr>
              <a:t>circustancias</a:t>
            </a:r>
            <a:r>
              <a:rPr lang="es-PA" sz="4000" dirty="0" smtClean="0">
                <a:solidFill>
                  <a:srgbClr val="FF0000"/>
                </a:solidFill>
                <a:latin typeface="Freehand521 BT" panose="03080802030307080304" pitchFamily="66" charset="0"/>
              </a:rPr>
              <a:t>.</a:t>
            </a:r>
            <a:endParaRPr lang="es-PA" sz="4000" dirty="0">
              <a:solidFill>
                <a:srgbClr val="FF0000"/>
              </a:solidFill>
              <a:latin typeface="Freehand521 BT" panose="03080802030307080304" pitchFamily="66" charset="0"/>
            </a:endParaRPr>
          </a:p>
        </p:txBody>
      </p:sp>
    </p:spTree>
    <p:extLst>
      <p:ext uri="{BB962C8B-B14F-4D97-AF65-F5344CB8AC3E}">
        <p14:creationId xmlns:p14="http://schemas.microsoft.com/office/powerpoint/2010/main" val="202243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14012" y="314942"/>
            <a:ext cx="2813701" cy="1200329"/>
          </a:xfrm>
          <a:prstGeom prst="rect">
            <a:avLst/>
          </a:prstGeom>
          <a:ln w="28575">
            <a:solidFill>
              <a:schemeClr val="accent5">
                <a:lumMod val="50000"/>
              </a:schemeClr>
            </a:solidFill>
          </a:ln>
        </p:spPr>
        <p:txBody>
          <a:bodyPr wrap="square">
            <a:spAutoFit/>
          </a:bodyPr>
          <a:lstStyle/>
          <a:p>
            <a:pPr algn="just"/>
            <a:r>
              <a:rPr lang="es-PA" sz="2400" b="1" dirty="0" smtClean="0"/>
              <a:t>EL IMPACTO SOBRE EL ENTORNO DEL ESTUDIANTE</a:t>
            </a:r>
            <a:endParaRPr lang="es-PA" sz="2400" b="1" dirty="0"/>
          </a:p>
        </p:txBody>
      </p:sp>
      <p:sp>
        <p:nvSpPr>
          <p:cNvPr id="4" name="Rectángulo 3"/>
          <p:cNvSpPr/>
          <p:nvPr/>
        </p:nvSpPr>
        <p:spPr>
          <a:xfrm>
            <a:off x="4865913" y="119743"/>
            <a:ext cx="6976382" cy="1477328"/>
          </a:xfrm>
          <a:prstGeom prst="rect">
            <a:avLst/>
          </a:prstGeom>
          <a:solidFill>
            <a:schemeClr val="accent1">
              <a:lumMod val="20000"/>
              <a:lumOff val="80000"/>
            </a:schemeClr>
          </a:solidFill>
        </p:spPr>
        <p:txBody>
          <a:bodyPr wrap="square">
            <a:spAutoFit/>
          </a:bodyPr>
          <a:lstStyle/>
          <a:p>
            <a:pPr algn="just"/>
            <a:r>
              <a:rPr lang="es-PA" dirty="0"/>
              <a:t>Esto supone nuevos alumnos-usuarios de la formación participantes de un proceso de enseñanza-aprendizaje donde el énfasis se traslada de la enseñanza al aprendizaje y que se caracterizan por una nueva relación con el saber, por nuevas prácticas de aprendizaje y adaptables a situaciones educativas en permanente cambio. </a:t>
            </a:r>
          </a:p>
        </p:txBody>
      </p:sp>
      <p:graphicFrame>
        <p:nvGraphicFramePr>
          <p:cNvPr id="5" name="Diagrama 4"/>
          <p:cNvGraphicFramePr/>
          <p:nvPr>
            <p:extLst>
              <p:ext uri="{D42A27DB-BD31-4B8C-83A1-F6EECF244321}">
                <p14:modId xmlns:p14="http://schemas.microsoft.com/office/powerpoint/2010/main" val="2736197203"/>
              </p:ext>
            </p:extLst>
          </p:nvPr>
        </p:nvGraphicFramePr>
        <p:xfrm>
          <a:off x="130629" y="783770"/>
          <a:ext cx="12061371" cy="6074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p:cNvSpPr/>
          <p:nvPr/>
        </p:nvSpPr>
        <p:spPr>
          <a:xfrm>
            <a:off x="0" y="6063343"/>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270288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ecisión 5"/>
          <p:cNvSpPr/>
          <p:nvPr/>
        </p:nvSpPr>
        <p:spPr>
          <a:xfrm>
            <a:off x="0" y="1045028"/>
            <a:ext cx="5312229" cy="5290457"/>
          </a:xfrm>
          <a:prstGeom prst="flowChartDecision">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PA"/>
          </a:p>
        </p:txBody>
      </p:sp>
      <p:sp>
        <p:nvSpPr>
          <p:cNvPr id="3" name="Rectángulo 2"/>
          <p:cNvSpPr/>
          <p:nvPr/>
        </p:nvSpPr>
        <p:spPr>
          <a:xfrm>
            <a:off x="1227584" y="2753798"/>
            <a:ext cx="3181130" cy="1754326"/>
          </a:xfrm>
          <a:prstGeom prst="rect">
            <a:avLst/>
          </a:prstGeom>
        </p:spPr>
        <p:txBody>
          <a:bodyPr wrap="square">
            <a:spAutoFit/>
          </a:bodyPr>
          <a:lstStyle/>
          <a:p>
            <a:r>
              <a:rPr lang="es-PA" sz="3600" b="1" dirty="0" smtClean="0"/>
              <a:t>LOS CAMBIOS EN EL PROFESORADO</a:t>
            </a:r>
            <a:endParaRPr lang="es-PA" sz="3600" b="1" dirty="0"/>
          </a:p>
        </p:txBody>
      </p:sp>
      <p:sp>
        <p:nvSpPr>
          <p:cNvPr id="4" name="Rectángulo 3"/>
          <p:cNvSpPr/>
          <p:nvPr/>
        </p:nvSpPr>
        <p:spPr>
          <a:xfrm>
            <a:off x="5736772" y="1061001"/>
            <a:ext cx="6096000" cy="5355312"/>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marL="285750" indent="-285750" algn="just">
              <a:buFont typeface="Arial" panose="020B0604020202020204" pitchFamily="34" charset="0"/>
              <a:buChar char="•"/>
            </a:pPr>
            <a:r>
              <a:rPr lang="es-PA" dirty="0" smtClean="0"/>
              <a:t>Guiar </a:t>
            </a:r>
            <a:r>
              <a:rPr lang="es-PA" dirty="0"/>
              <a:t>a los alumnos en el uso de las bases de información y conocimiento así como proporcionar acceso a los alumnos para usar sus propios </a:t>
            </a:r>
            <a:r>
              <a:rPr lang="es-PA" dirty="0" smtClean="0"/>
              <a:t>recursos.</a:t>
            </a:r>
          </a:p>
          <a:p>
            <a:pPr algn="just"/>
            <a:endParaRPr lang="es-PA" dirty="0" smtClean="0"/>
          </a:p>
          <a:p>
            <a:pPr marL="285750" indent="-285750" algn="just">
              <a:buFont typeface="Arial" panose="020B0604020202020204" pitchFamily="34" charset="0"/>
              <a:buChar char="•"/>
            </a:pPr>
            <a:r>
              <a:rPr lang="es-PA" dirty="0" smtClean="0"/>
              <a:t>Potenciar </a:t>
            </a:r>
            <a:r>
              <a:rPr lang="es-PA" dirty="0"/>
              <a:t>que los alumnos se vuelvan activos en el proceso de aprendizaje </a:t>
            </a:r>
            <a:r>
              <a:rPr lang="es-PA" dirty="0" err="1"/>
              <a:t>autodirigido</a:t>
            </a:r>
            <a:r>
              <a:rPr lang="es-PA" dirty="0"/>
              <a:t>, en el marco de </a:t>
            </a:r>
            <a:r>
              <a:rPr lang="es-PA" dirty="0" err="1"/>
              <a:t>aciones</a:t>
            </a:r>
            <a:r>
              <a:rPr lang="es-PA" dirty="0"/>
              <a:t> de aprendizaje abierto, tal como ya se ha señalado. </a:t>
            </a:r>
          </a:p>
          <a:p>
            <a:pPr algn="just"/>
            <a:endParaRPr lang="es-PA" dirty="0" smtClean="0"/>
          </a:p>
          <a:p>
            <a:pPr marL="285750" indent="-285750" algn="just">
              <a:buFont typeface="Arial" panose="020B0604020202020204" pitchFamily="34" charset="0"/>
              <a:buChar char="•"/>
            </a:pPr>
            <a:r>
              <a:rPr lang="es-PA" dirty="0" smtClean="0"/>
              <a:t>Asesorar </a:t>
            </a:r>
            <a:r>
              <a:rPr lang="es-PA" dirty="0"/>
              <a:t>y gestionar el ambiente de aprendizaje en el que los alumnos están utilizando los recursos de aprendizaje. Tienen que ser capaces de guiar a los alumnos en el desarrollo de experiencias colaborativas, monitorizar el progreso del estudiante; proporcionar </a:t>
            </a:r>
            <a:r>
              <a:rPr lang="es-PA" dirty="0" err="1"/>
              <a:t>feedback</a:t>
            </a:r>
            <a:r>
              <a:rPr lang="es-PA" dirty="0"/>
              <a:t> de apoyo al trabajo del estudiante; y ofrecer oportunidades reales para la difusión del trabajo del </a:t>
            </a:r>
            <a:r>
              <a:rPr lang="es-PA" dirty="0" smtClean="0"/>
              <a:t>estudiante.</a:t>
            </a:r>
          </a:p>
          <a:p>
            <a:pPr algn="just"/>
            <a:endParaRPr lang="es-PA" dirty="0" smtClean="0"/>
          </a:p>
          <a:p>
            <a:pPr marL="285750" indent="-285750" algn="just">
              <a:buFont typeface="Arial" panose="020B0604020202020204" pitchFamily="34" charset="0"/>
              <a:buChar char="•"/>
            </a:pPr>
            <a:r>
              <a:rPr lang="es-PA" dirty="0" smtClean="0"/>
              <a:t>Acceso </a:t>
            </a:r>
            <a:r>
              <a:rPr lang="es-PA" dirty="0"/>
              <a:t>fluido al trabajo del estudiante en consistencia con la filosofía de las estrategias de aprendizaje empleadas y con el nuevo alumno-usuario de la formación descrito.</a:t>
            </a:r>
          </a:p>
        </p:txBody>
      </p:sp>
      <p:sp>
        <p:nvSpPr>
          <p:cNvPr id="7" name="Rectángulo 6"/>
          <p:cNvSpPr/>
          <p:nvPr/>
        </p:nvSpPr>
        <p:spPr>
          <a:xfrm>
            <a:off x="0" y="130629"/>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697869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784163"/>
            <a:ext cx="7322069" cy="707886"/>
          </a:xfrm>
          <a:prstGeom prst="rect">
            <a:avLst/>
          </a:prstGeom>
          <a:solidFill>
            <a:schemeClr val="accent1">
              <a:lumMod val="20000"/>
              <a:lumOff val="80000"/>
            </a:schemeClr>
          </a:solidFill>
        </p:spPr>
        <p:txBody>
          <a:bodyPr wrap="none">
            <a:spAutoFit/>
          </a:bodyPr>
          <a:lstStyle/>
          <a:p>
            <a:r>
              <a:rPr lang="es-PA" sz="4000" dirty="0"/>
              <a:t>El impacto sobre la administración</a:t>
            </a:r>
          </a:p>
        </p:txBody>
      </p:sp>
      <p:sp>
        <p:nvSpPr>
          <p:cNvPr id="3" name="Rectángulo 2"/>
          <p:cNvSpPr/>
          <p:nvPr/>
        </p:nvSpPr>
        <p:spPr>
          <a:xfrm>
            <a:off x="7592187" y="675305"/>
            <a:ext cx="4257512" cy="923330"/>
          </a:xfrm>
          <a:prstGeom prst="rect">
            <a:avLst/>
          </a:prstGeom>
          <a:ln w="28575">
            <a:solidFill>
              <a:srgbClr val="002060"/>
            </a:solidFill>
          </a:ln>
        </p:spPr>
        <p:style>
          <a:lnRef idx="2">
            <a:schemeClr val="accent1"/>
          </a:lnRef>
          <a:fillRef idx="1">
            <a:schemeClr val="lt1"/>
          </a:fillRef>
          <a:effectRef idx="0">
            <a:schemeClr val="accent1"/>
          </a:effectRef>
          <a:fontRef idx="minor">
            <a:schemeClr val="dk1"/>
          </a:fontRef>
        </p:style>
        <p:txBody>
          <a:bodyPr wrap="none">
            <a:spAutoFit/>
          </a:bodyPr>
          <a:lstStyle/>
          <a:p>
            <a:r>
              <a:rPr lang="es-PA" dirty="0" smtClean="0"/>
              <a:t>Diseño </a:t>
            </a:r>
            <a:r>
              <a:rPr lang="es-PA" dirty="0"/>
              <a:t>y producción de nuevos materiales</a:t>
            </a:r>
            <a:r>
              <a:rPr lang="es-PA" dirty="0" smtClean="0"/>
              <a:t>.</a:t>
            </a:r>
            <a:r>
              <a:rPr lang="es-PA" dirty="0"/>
              <a:t> </a:t>
            </a:r>
            <a:endParaRPr lang="es-PA" dirty="0" smtClean="0"/>
          </a:p>
          <a:p>
            <a:r>
              <a:rPr lang="es-PA" dirty="0" smtClean="0"/>
              <a:t>Sistemas </a:t>
            </a:r>
            <a:r>
              <a:rPr lang="es-PA" dirty="0"/>
              <a:t>de información y distribución. </a:t>
            </a:r>
            <a:endParaRPr lang="es-PA" dirty="0" smtClean="0"/>
          </a:p>
          <a:p>
            <a:r>
              <a:rPr lang="es-PA" dirty="0"/>
              <a:t>Sistemas de comunicación</a:t>
            </a:r>
          </a:p>
        </p:txBody>
      </p:sp>
      <p:sp>
        <p:nvSpPr>
          <p:cNvPr id="4" name="Rectángulo 3"/>
          <p:cNvSpPr/>
          <p:nvPr/>
        </p:nvSpPr>
        <p:spPr>
          <a:xfrm>
            <a:off x="7478727" y="947448"/>
            <a:ext cx="237566" cy="369332"/>
          </a:xfrm>
          <a:prstGeom prst="rect">
            <a:avLst/>
          </a:prstGeom>
        </p:spPr>
        <p:txBody>
          <a:bodyPr wrap="none">
            <a:spAutoFit/>
          </a:bodyPr>
          <a:lstStyle/>
          <a:p>
            <a:r>
              <a:rPr lang="es-PA" dirty="0"/>
              <a:t> </a:t>
            </a:r>
          </a:p>
        </p:txBody>
      </p:sp>
      <p:sp>
        <p:nvSpPr>
          <p:cNvPr id="5" name="Rectángulo 4"/>
          <p:cNvSpPr/>
          <p:nvPr/>
        </p:nvSpPr>
        <p:spPr>
          <a:xfrm>
            <a:off x="7590732" y="1350220"/>
            <a:ext cx="295274" cy="369332"/>
          </a:xfrm>
          <a:prstGeom prst="rect">
            <a:avLst/>
          </a:prstGeom>
        </p:spPr>
        <p:txBody>
          <a:bodyPr wrap="none">
            <a:spAutoFit/>
          </a:bodyPr>
          <a:lstStyle/>
          <a:p>
            <a:r>
              <a:rPr lang="es-PA" dirty="0" smtClean="0"/>
              <a:t>. </a:t>
            </a:r>
            <a:endParaRPr lang="es-PA" dirty="0"/>
          </a:p>
        </p:txBody>
      </p:sp>
      <p:sp>
        <p:nvSpPr>
          <p:cNvPr id="6" name="Rectángulo 5"/>
          <p:cNvSpPr/>
          <p:nvPr/>
        </p:nvSpPr>
        <p:spPr>
          <a:xfrm>
            <a:off x="4974771" y="2151412"/>
            <a:ext cx="6694714" cy="3477875"/>
          </a:xfrm>
          <a:prstGeom prst="rect">
            <a:avLst/>
          </a:prstGeom>
          <a:ln w="3810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Arial" panose="020B0604020202020204" pitchFamily="34" charset="0"/>
              <a:buChar char="•"/>
            </a:pPr>
            <a:r>
              <a:rPr lang="es-PA" sz="2000" dirty="0" smtClean="0"/>
              <a:t>Flexibilidad</a:t>
            </a:r>
            <a:r>
              <a:rPr lang="es-PA" sz="2000" dirty="0"/>
              <a:t>, lograda mediante la adaptación a una gran diversidad de necesidades, de modelos de alumno, de estrategias y marcos didácticos (</a:t>
            </a:r>
            <a:r>
              <a:rPr lang="es-PA" sz="2000" dirty="0" err="1"/>
              <a:t>multiestrategia</a:t>
            </a:r>
            <a:r>
              <a:rPr lang="es-PA" sz="2000" dirty="0"/>
              <a:t>) y de combinación de medios (multimedia). </a:t>
            </a:r>
            <a:endParaRPr lang="es-PA" sz="2000" dirty="0" smtClean="0"/>
          </a:p>
          <a:p>
            <a:pPr marL="285750" indent="-285750" algn="just">
              <a:buFont typeface="Arial" panose="020B0604020202020204" pitchFamily="34" charset="0"/>
              <a:buChar char="•"/>
            </a:pPr>
            <a:endParaRPr lang="es-PA" sz="2000" dirty="0" smtClean="0"/>
          </a:p>
          <a:p>
            <a:pPr marL="285750" indent="-285750" algn="just">
              <a:buFont typeface="Arial" panose="020B0604020202020204" pitchFamily="34" charset="0"/>
              <a:buChar char="•"/>
            </a:pPr>
            <a:r>
              <a:rPr lang="es-PA" sz="2000" dirty="0" smtClean="0"/>
              <a:t>Accesibilidad</a:t>
            </a:r>
            <a:r>
              <a:rPr lang="es-PA" sz="2000" dirty="0"/>
              <a:t>, permitiendo el acceso remoto o local a los materiales de aprendizaje cuando y donde los estudiantes lo requieran. </a:t>
            </a:r>
          </a:p>
          <a:p>
            <a:pPr marL="285750" indent="-285750" algn="just">
              <a:buFont typeface="Arial" panose="020B0604020202020204" pitchFamily="34" charset="0"/>
              <a:buChar char="•"/>
            </a:pPr>
            <a:endParaRPr lang="es-PA" sz="2000" dirty="0" smtClean="0"/>
          </a:p>
          <a:p>
            <a:pPr marL="285750" indent="-285750" algn="just">
              <a:buFont typeface="Arial" panose="020B0604020202020204" pitchFamily="34" charset="0"/>
              <a:buChar char="•"/>
            </a:pPr>
            <a:r>
              <a:rPr lang="es-PA" sz="2000" dirty="0" smtClean="0"/>
              <a:t>Apoyo </a:t>
            </a:r>
            <a:r>
              <a:rPr lang="es-PA" sz="2000" dirty="0"/>
              <a:t>a los usuarios del sistema (alumnos, productores y profesores).</a:t>
            </a:r>
          </a:p>
        </p:txBody>
      </p:sp>
      <p:sp>
        <p:nvSpPr>
          <p:cNvPr id="8" name="Decisión 7"/>
          <p:cNvSpPr/>
          <p:nvPr/>
        </p:nvSpPr>
        <p:spPr>
          <a:xfrm>
            <a:off x="1" y="1567543"/>
            <a:ext cx="4963886" cy="4757057"/>
          </a:xfrm>
          <a:prstGeom prst="flowChartDecision">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PA"/>
          </a:p>
        </p:txBody>
      </p:sp>
      <p:sp>
        <p:nvSpPr>
          <p:cNvPr id="7" name="Rectángulo 6"/>
          <p:cNvSpPr/>
          <p:nvPr/>
        </p:nvSpPr>
        <p:spPr>
          <a:xfrm>
            <a:off x="555172" y="2717458"/>
            <a:ext cx="3853542" cy="2554545"/>
          </a:xfrm>
          <a:prstGeom prst="rect">
            <a:avLst/>
          </a:prstGeom>
          <a:solidFill>
            <a:schemeClr val="accent1">
              <a:lumMod val="20000"/>
              <a:lumOff val="80000"/>
            </a:schemeClr>
          </a:solidFill>
        </p:spPr>
        <p:txBody>
          <a:bodyPr wrap="square">
            <a:spAutoFit/>
          </a:bodyPr>
          <a:lstStyle/>
          <a:p>
            <a:pPr algn="just"/>
            <a:r>
              <a:rPr lang="es-PA" sz="2000" dirty="0" smtClean="0">
                <a:latin typeface="Arial" panose="020B0604020202020204" pitchFamily="34" charset="0"/>
                <a:cs typeface="Arial" panose="020B0604020202020204" pitchFamily="34" charset="0"/>
              </a:rPr>
              <a:t>El </a:t>
            </a:r>
            <a:r>
              <a:rPr lang="es-PA" sz="2000" dirty="0">
                <a:latin typeface="Arial" panose="020B0604020202020204" pitchFamily="34" charset="0"/>
                <a:cs typeface="Arial" panose="020B0604020202020204" pitchFamily="34" charset="0"/>
              </a:rPr>
              <a:t>valor añadido que estas tecnologías proporcionan a los usuarios para cubrir las crecientes necesidades de aprendizaje y que determina las características de cada uno de los escenarios descritos, es </a:t>
            </a:r>
            <a:r>
              <a:rPr lang="es-PA" sz="2000" dirty="0" smtClean="0">
                <a:latin typeface="Arial" panose="020B0604020202020204" pitchFamily="34" charset="0"/>
                <a:cs typeface="Arial" panose="020B0604020202020204" pitchFamily="34" charset="0"/>
              </a:rPr>
              <a:t>triple</a:t>
            </a:r>
            <a:r>
              <a:rPr lang="es-PA" sz="2000" dirty="0">
                <a:latin typeface="Arial" panose="020B0604020202020204" pitchFamily="34" charset="0"/>
                <a:cs typeface="Arial" panose="020B0604020202020204" pitchFamily="34" charset="0"/>
              </a:rPr>
              <a:t>.</a:t>
            </a:r>
          </a:p>
        </p:txBody>
      </p:sp>
      <p:sp>
        <p:nvSpPr>
          <p:cNvPr id="9" name="Rectángulo 8"/>
          <p:cNvSpPr/>
          <p:nvPr/>
        </p:nvSpPr>
        <p:spPr>
          <a:xfrm>
            <a:off x="0" y="6357257"/>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543558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p:cNvSpPr/>
          <p:nvPr/>
        </p:nvSpPr>
        <p:spPr>
          <a:xfrm>
            <a:off x="7097486" y="5203372"/>
            <a:ext cx="4474028" cy="1055914"/>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7" name="Rectángulo 16"/>
          <p:cNvSpPr/>
          <p:nvPr/>
        </p:nvSpPr>
        <p:spPr>
          <a:xfrm>
            <a:off x="7195457" y="2721428"/>
            <a:ext cx="4604657" cy="1589315"/>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6" name="Rectángulo 15"/>
          <p:cNvSpPr/>
          <p:nvPr/>
        </p:nvSpPr>
        <p:spPr>
          <a:xfrm>
            <a:off x="6738257" y="163286"/>
            <a:ext cx="4996543" cy="1785257"/>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6" name="Decisión 5"/>
          <p:cNvSpPr/>
          <p:nvPr/>
        </p:nvSpPr>
        <p:spPr>
          <a:xfrm>
            <a:off x="0" y="1262743"/>
            <a:ext cx="4963886" cy="4757057"/>
          </a:xfrm>
          <a:prstGeom prst="flowChartDecision">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PA"/>
          </a:p>
        </p:txBody>
      </p:sp>
      <p:sp>
        <p:nvSpPr>
          <p:cNvPr id="2" name="Rectángulo 1"/>
          <p:cNvSpPr/>
          <p:nvPr/>
        </p:nvSpPr>
        <p:spPr>
          <a:xfrm>
            <a:off x="852129" y="2123106"/>
            <a:ext cx="3349756" cy="2862322"/>
          </a:xfrm>
          <a:prstGeom prst="rect">
            <a:avLst/>
          </a:prstGeom>
          <a:solidFill>
            <a:schemeClr val="accent1">
              <a:lumMod val="20000"/>
              <a:lumOff val="80000"/>
            </a:schemeClr>
          </a:solidFill>
        </p:spPr>
        <p:txBody>
          <a:bodyPr wrap="square">
            <a:spAutoFit/>
          </a:bodyPr>
          <a:lstStyle/>
          <a:p>
            <a:pPr algn="just"/>
            <a:r>
              <a:rPr lang="es-PA" sz="3600" b="1" dirty="0" smtClean="0"/>
              <a:t>EL APRENDIZAJE ABIERTO EN LOS NUEVOS AMBIENTES DE APRENDIZAJE</a:t>
            </a:r>
            <a:endParaRPr lang="es-PA" sz="3600" b="1" dirty="0"/>
          </a:p>
        </p:txBody>
      </p:sp>
      <p:sp>
        <p:nvSpPr>
          <p:cNvPr id="3" name="Rectángulo 2"/>
          <p:cNvSpPr/>
          <p:nvPr/>
        </p:nvSpPr>
        <p:spPr>
          <a:xfrm>
            <a:off x="5508171" y="339023"/>
            <a:ext cx="5529943" cy="1754326"/>
          </a:xfrm>
          <a:prstGeom prst="rect">
            <a:avLst/>
          </a:prstGeom>
          <a:solidFill>
            <a:schemeClr val="accent1">
              <a:lumMod val="20000"/>
              <a:lumOff val="80000"/>
            </a:schemeClr>
          </a:solidFill>
        </p:spPr>
        <p:txBody>
          <a:bodyPr wrap="square">
            <a:spAutoFit/>
          </a:bodyPr>
          <a:lstStyle/>
          <a:p>
            <a:pPr algn="just"/>
            <a:r>
              <a:rPr lang="es-PA" dirty="0" smtClean="0"/>
              <a:t>La </a:t>
            </a:r>
            <a:r>
              <a:rPr lang="es-PA" dirty="0"/>
              <a:t>existencia de tecnologías interactivas a distancia (redes, tv cable), la proliferación de satélites de difusión directa y los avances respecto a las tecnologías cada vez más controladas por el usuario, nos lleva a una enseñanza basada en paquetes didácticos multimedia de "aprendizaje abierto". </a:t>
            </a:r>
          </a:p>
        </p:txBody>
      </p:sp>
      <p:sp>
        <p:nvSpPr>
          <p:cNvPr id="4" name="Rectángulo 3"/>
          <p:cNvSpPr/>
          <p:nvPr/>
        </p:nvSpPr>
        <p:spPr>
          <a:xfrm>
            <a:off x="6313714" y="2970352"/>
            <a:ext cx="5138056" cy="1477328"/>
          </a:xfrm>
          <a:prstGeom prst="rect">
            <a:avLst/>
          </a:prstGeom>
          <a:solidFill>
            <a:schemeClr val="accent1">
              <a:lumMod val="20000"/>
              <a:lumOff val="80000"/>
            </a:schemeClr>
          </a:solidFill>
        </p:spPr>
        <p:txBody>
          <a:bodyPr wrap="square">
            <a:spAutoFit/>
          </a:bodyPr>
          <a:lstStyle/>
          <a:p>
            <a:pPr algn="just"/>
            <a:r>
              <a:rPr lang="es-PA" dirty="0"/>
              <a:t>El sistema educativo tendrá que responder progresivamente a situaciones de enseñanza-aprendizaje diversas que, tal como venimos diciendo, abarcan desde situaciones convencionales hasta la enseñanza no presencial.</a:t>
            </a:r>
          </a:p>
        </p:txBody>
      </p:sp>
      <p:cxnSp>
        <p:nvCxnSpPr>
          <p:cNvPr id="8" name="Conector recto de flecha 7"/>
          <p:cNvCxnSpPr/>
          <p:nvPr/>
        </p:nvCxnSpPr>
        <p:spPr>
          <a:xfrm flipV="1">
            <a:off x="3918857" y="1415144"/>
            <a:ext cx="1360714" cy="642256"/>
          </a:xfrm>
          <a:prstGeom prst="straightConnector1">
            <a:avLst/>
          </a:prstGeom>
          <a:ln w="571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a:off x="5029201" y="3646717"/>
            <a:ext cx="1230085" cy="10883"/>
          </a:xfrm>
          <a:prstGeom prst="straightConnector1">
            <a:avLst/>
          </a:prstGeom>
          <a:ln w="571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ectángulo 4"/>
          <p:cNvSpPr/>
          <p:nvPr/>
        </p:nvSpPr>
        <p:spPr>
          <a:xfrm>
            <a:off x="5170713" y="5461338"/>
            <a:ext cx="5921829" cy="923330"/>
          </a:xfrm>
          <a:prstGeom prst="rect">
            <a:avLst/>
          </a:prstGeom>
          <a:solidFill>
            <a:schemeClr val="accent1">
              <a:lumMod val="20000"/>
              <a:lumOff val="80000"/>
            </a:schemeClr>
          </a:solidFill>
        </p:spPr>
        <p:txBody>
          <a:bodyPr wrap="square">
            <a:spAutoFit/>
          </a:bodyPr>
          <a:lstStyle/>
          <a:p>
            <a:pPr algn="just"/>
            <a:r>
              <a:rPr lang="es-PA" dirty="0" smtClean="0"/>
              <a:t>La </a:t>
            </a:r>
            <a:r>
              <a:rPr lang="es-PA" dirty="0"/>
              <a:t>construcción de una utopía educativa constituye uno de los más atractivos desafíos para la educación y las nuevas tecnologías. </a:t>
            </a:r>
          </a:p>
        </p:txBody>
      </p:sp>
      <p:cxnSp>
        <p:nvCxnSpPr>
          <p:cNvPr id="11" name="Conector recto de flecha 10"/>
          <p:cNvCxnSpPr/>
          <p:nvPr/>
        </p:nvCxnSpPr>
        <p:spPr>
          <a:xfrm>
            <a:off x="3537857" y="5192486"/>
            <a:ext cx="1545772" cy="729343"/>
          </a:xfrm>
          <a:prstGeom prst="straightConnector1">
            <a:avLst/>
          </a:prstGeom>
          <a:ln w="571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Rectángulo 19"/>
          <p:cNvSpPr/>
          <p:nvPr/>
        </p:nvSpPr>
        <p:spPr>
          <a:xfrm>
            <a:off x="0" y="6553200"/>
            <a:ext cx="12192000" cy="315686"/>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9563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ágono 2"/>
          <p:cNvSpPr/>
          <p:nvPr/>
        </p:nvSpPr>
        <p:spPr>
          <a:xfrm>
            <a:off x="-1" y="0"/>
            <a:ext cx="7021287" cy="6858000"/>
          </a:xfrm>
          <a:prstGeom prst="homePlate">
            <a:avLst>
              <a:gd name="adj" fmla="val 20635"/>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PA"/>
          </a:p>
        </p:txBody>
      </p:sp>
      <p:sp>
        <p:nvSpPr>
          <p:cNvPr id="2" name="Rectángulo 1"/>
          <p:cNvSpPr/>
          <p:nvPr/>
        </p:nvSpPr>
        <p:spPr>
          <a:xfrm>
            <a:off x="555171" y="1595736"/>
            <a:ext cx="4593772" cy="3970318"/>
          </a:xfrm>
          <a:prstGeom prst="rect">
            <a:avLst/>
          </a:prstGeom>
          <a:noFill/>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es-PA" sz="3600" dirty="0" smtClean="0"/>
              <a:t>Es indudable que la aparición de los medios de masas (radio, TV, etc.) han afectado a la forma en que los ciudadanos aprendemos. </a:t>
            </a:r>
            <a:endParaRPr lang="es-PA" sz="3600" dirty="0"/>
          </a:p>
        </p:txBody>
      </p:sp>
      <p:sp>
        <p:nvSpPr>
          <p:cNvPr id="4" name="Rectángulo 3"/>
          <p:cNvSpPr/>
          <p:nvPr/>
        </p:nvSpPr>
        <p:spPr>
          <a:xfrm>
            <a:off x="7663543" y="967378"/>
            <a:ext cx="3287487" cy="4585871"/>
          </a:xfrm>
          <a:prstGeom prst="rect">
            <a:avLst/>
          </a:prstGeom>
        </p:spPr>
        <p:txBody>
          <a:bodyPr wrap="square">
            <a:spAutoFit/>
          </a:bodyPr>
          <a:lstStyle/>
          <a:p>
            <a:r>
              <a:rPr lang="es-PA" sz="2800" dirty="0" smtClean="0">
                <a:solidFill>
                  <a:srgbClr val="FF0000"/>
                </a:solidFill>
                <a:latin typeface="Freehand521 BT" panose="03080802030307080304" pitchFamily="66" charset="0"/>
              </a:rPr>
              <a:t> Sin embargo, en el aula de clase, los procesos de enseñanza-aprendizaje parecen presentar cierta rigidez para una educación futura y requieren para ello </a:t>
            </a:r>
            <a:r>
              <a:rPr lang="es-PA" sz="4000" dirty="0" smtClean="0">
                <a:solidFill>
                  <a:srgbClr val="FF0000"/>
                </a:solidFill>
                <a:latin typeface="Freehand521 BT" panose="03080802030307080304" pitchFamily="66" charset="0"/>
              </a:rPr>
              <a:t>adaptaciones.</a:t>
            </a:r>
            <a:endParaRPr lang="es-PA" sz="2800" dirty="0">
              <a:solidFill>
                <a:srgbClr val="FF0000"/>
              </a:solidFill>
              <a:latin typeface="Freehand521 BT" panose="03080802030307080304" pitchFamily="66" charset="0"/>
            </a:endParaRPr>
          </a:p>
        </p:txBody>
      </p:sp>
    </p:spTree>
    <p:extLst>
      <p:ext uri="{BB962C8B-B14F-4D97-AF65-F5344CB8AC3E}">
        <p14:creationId xmlns:p14="http://schemas.microsoft.com/office/powerpoint/2010/main" val="73034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ector 3"/>
          <p:cNvSpPr/>
          <p:nvPr/>
        </p:nvSpPr>
        <p:spPr>
          <a:xfrm>
            <a:off x="1752599" y="293914"/>
            <a:ext cx="8098971" cy="6204858"/>
          </a:xfrm>
          <a:prstGeom prst="flowChartConnector">
            <a:avLst/>
          </a:prstGeom>
          <a:solidFill>
            <a:schemeClr val="accent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PA"/>
          </a:p>
        </p:txBody>
      </p:sp>
      <p:sp>
        <p:nvSpPr>
          <p:cNvPr id="2" name="Conector 1"/>
          <p:cNvSpPr/>
          <p:nvPr/>
        </p:nvSpPr>
        <p:spPr>
          <a:xfrm>
            <a:off x="3581401" y="1023257"/>
            <a:ext cx="5715000" cy="4789714"/>
          </a:xfrm>
          <a:prstGeom prst="flowChartConnector">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PA" sz="2400" dirty="0" smtClean="0"/>
              <a:t>Al igual que la llegada de la sociedad industrializada supuso grandes transformaciones en el conjunto de los procesos educativos, la llegada de una nueva sociedad que conocemos como la sociedad de la información, requiere cambios en dichos procesos.</a:t>
            </a:r>
            <a:endParaRPr lang="es-PA" sz="2400" dirty="0"/>
          </a:p>
        </p:txBody>
      </p:sp>
      <p:sp>
        <p:nvSpPr>
          <p:cNvPr id="5" name="Rectángulo 4"/>
          <p:cNvSpPr/>
          <p:nvPr/>
        </p:nvSpPr>
        <p:spPr>
          <a:xfrm>
            <a:off x="0" y="6063343"/>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319788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236029" y="1474657"/>
            <a:ext cx="6096000" cy="4093428"/>
          </a:xfrm>
          <a:prstGeom prst="rect">
            <a:avLst/>
          </a:prstGeom>
          <a:solidFill>
            <a:schemeClr val="accent4">
              <a:lumMod val="20000"/>
              <a:lumOff val="80000"/>
            </a:schemeClr>
          </a:solidFill>
          <a:ln w="28575">
            <a:solidFill>
              <a:schemeClr val="accent1">
                <a:lumMod val="50000"/>
              </a:schemeClr>
            </a:solidFill>
          </a:ln>
        </p:spPr>
        <p:txBody>
          <a:bodyPr>
            <a:spAutoFit/>
          </a:bodyPr>
          <a:lstStyle/>
          <a:p>
            <a:pPr marL="342900" indent="-342900" algn="just">
              <a:buAutoNum type="alphaLcParenR"/>
            </a:pPr>
            <a:r>
              <a:rPr lang="es-PA" sz="2000" dirty="0" smtClean="0"/>
              <a:t>Las coordenadas espacio-temporales que se configuran y que determinan muchas de las variables del proceso de enseñanza-aprendizaje. </a:t>
            </a:r>
          </a:p>
          <a:p>
            <a:pPr marL="342900" indent="-342900" algn="just">
              <a:buAutoNum type="alphaLcParenR"/>
            </a:pPr>
            <a:endParaRPr lang="es-PA" sz="2000" dirty="0"/>
          </a:p>
          <a:p>
            <a:pPr marL="342900" indent="-342900" algn="just">
              <a:buAutoNum type="alphaLcParenR"/>
            </a:pPr>
            <a:r>
              <a:rPr lang="es-PA" sz="2000" dirty="0" smtClean="0"/>
              <a:t>Las instituciones u organizaciones que administran la enseñanza, requieren nuevos sistemas de distribución de los materiales, nuevas estructuras, nuevas fórmulas de diseño y producción de los materiales y cursos.</a:t>
            </a:r>
          </a:p>
          <a:p>
            <a:pPr marL="342900" indent="-342900" algn="just">
              <a:buAutoNum type="alphaLcParenR"/>
            </a:pPr>
            <a:endParaRPr lang="es-PA" sz="2000" dirty="0"/>
          </a:p>
          <a:p>
            <a:pPr marL="342900" indent="-342900" algn="just">
              <a:buAutoNum type="alphaLcParenR"/>
            </a:pPr>
            <a:r>
              <a:rPr lang="es-PA" sz="2000" dirty="0" smtClean="0"/>
              <a:t>La implantación de estos nuevos sistemas. Las fórmulas utilizadas convencionalmente dejan paso a nuevas situaciones.</a:t>
            </a:r>
            <a:endParaRPr lang="es-PA" sz="2000" dirty="0"/>
          </a:p>
        </p:txBody>
      </p:sp>
      <p:sp>
        <p:nvSpPr>
          <p:cNvPr id="4" name="Conector 3"/>
          <p:cNvSpPr/>
          <p:nvPr/>
        </p:nvSpPr>
        <p:spPr>
          <a:xfrm>
            <a:off x="968828" y="1970315"/>
            <a:ext cx="3341915" cy="2677886"/>
          </a:xfrm>
          <a:prstGeom prst="flowChartConnector">
            <a:avLst/>
          </a:prstGeom>
          <a:no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s-PA" smtClean="0">
                <a:solidFill>
                  <a:srgbClr val="FF0000"/>
                </a:solidFill>
              </a:rPr>
              <a:t>Centrarse en el ambiente de aprendizaje, sin embargo, no puede reducirse al anáisis de la organización del espacio y el tiempo educativos. </a:t>
            </a:r>
            <a:endParaRPr lang="es-PA">
              <a:solidFill>
                <a:srgbClr val="FF0000"/>
              </a:solidFill>
            </a:endParaRPr>
          </a:p>
        </p:txBody>
      </p:sp>
      <p:sp>
        <p:nvSpPr>
          <p:cNvPr id="5" name="Pentágono 4"/>
          <p:cNvSpPr/>
          <p:nvPr/>
        </p:nvSpPr>
        <p:spPr>
          <a:xfrm>
            <a:off x="4735285" y="478971"/>
            <a:ext cx="2819400" cy="1077686"/>
          </a:xfrm>
          <a:prstGeom prst="homePlat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b="1" dirty="0" smtClean="0">
                <a:solidFill>
                  <a:schemeClr val="tx1"/>
                </a:solidFill>
              </a:rPr>
              <a:t>EXISTEN OTRAS CLAVES ORGANIZATIVAS AFECTADAS </a:t>
            </a:r>
          </a:p>
        </p:txBody>
      </p:sp>
      <p:sp>
        <p:nvSpPr>
          <p:cNvPr id="6" name="Rectángulo 5"/>
          <p:cNvSpPr/>
          <p:nvPr/>
        </p:nvSpPr>
        <p:spPr>
          <a:xfrm>
            <a:off x="0" y="6063343"/>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4130611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96686" y="779307"/>
            <a:ext cx="6096000" cy="4832092"/>
          </a:xfrm>
          <a:prstGeom prst="rect">
            <a:avLst/>
          </a:prstGeom>
        </p:spPr>
        <p:txBody>
          <a:bodyPr>
            <a:spAutoFit/>
          </a:bodyPr>
          <a:lstStyle/>
          <a:p>
            <a:r>
              <a:rPr lang="es-PA" sz="4400" dirty="0" smtClean="0"/>
              <a:t>La evolución misma de las tecnologías de la información, en el contexto definido por una sociedad de servicios, plantea nuevos desafíos a la educación</a:t>
            </a:r>
            <a:endParaRPr lang="es-PA" sz="4400" dirty="0"/>
          </a:p>
        </p:txBody>
      </p:sp>
      <p:sp>
        <p:nvSpPr>
          <p:cNvPr id="3" name="Rectángulo 2"/>
          <p:cNvSpPr/>
          <p:nvPr/>
        </p:nvSpPr>
        <p:spPr>
          <a:xfrm>
            <a:off x="8850087" y="574893"/>
            <a:ext cx="2090056" cy="5262979"/>
          </a:xfrm>
          <a:prstGeom prst="rect">
            <a:avLst/>
          </a:prstGeom>
          <a:solidFill>
            <a:schemeClr val="accent1">
              <a:lumMod val="20000"/>
              <a:lumOff val="80000"/>
            </a:schemeClr>
          </a:solidFill>
        </p:spPr>
        <p:txBody>
          <a:bodyPr wrap="square">
            <a:spAutoFit/>
          </a:bodyPr>
          <a:lstStyle/>
          <a:p>
            <a:r>
              <a:rPr lang="es-PA" sz="2400" dirty="0" smtClean="0"/>
              <a:t>Las </a:t>
            </a:r>
            <a:r>
              <a:rPr lang="es-PA" sz="2400" dirty="0" err="1" smtClean="0"/>
              <a:t>cirscustancias</a:t>
            </a:r>
            <a:r>
              <a:rPr lang="es-PA" sz="2400" dirty="0" smtClean="0"/>
              <a:t> tecnológicas, culturales y sociales en las que se desenvuelve la actual sociedad exigen, por otra parte, nuevos objetivos a la educación</a:t>
            </a:r>
            <a:endParaRPr lang="es-PA" sz="2400" dirty="0"/>
          </a:p>
        </p:txBody>
      </p:sp>
      <p:sp>
        <p:nvSpPr>
          <p:cNvPr id="4" name="Rectángulo 3"/>
          <p:cNvSpPr/>
          <p:nvPr/>
        </p:nvSpPr>
        <p:spPr>
          <a:xfrm>
            <a:off x="0" y="6063343"/>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157811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142347" y="2797111"/>
            <a:ext cx="2444995" cy="181588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PA" sz="2800" b="1" dirty="0" smtClean="0"/>
              <a:t>OBJETIVOS DEL NUEVO ORDEN DE LA EDUCACIÓN</a:t>
            </a:r>
            <a:endParaRPr lang="es-PA" sz="2800" b="1" dirty="0"/>
          </a:p>
        </p:txBody>
      </p:sp>
      <p:sp>
        <p:nvSpPr>
          <p:cNvPr id="4" name="Rectángulo 3"/>
          <p:cNvSpPr/>
          <p:nvPr/>
        </p:nvSpPr>
        <p:spPr>
          <a:xfrm>
            <a:off x="945561" y="2600716"/>
            <a:ext cx="2722156" cy="95410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s-PA" sz="2800" b="1" dirty="0" smtClean="0"/>
              <a:t>EDUCACIÓN </a:t>
            </a:r>
          </a:p>
          <a:p>
            <a:pPr algn="ctr"/>
            <a:r>
              <a:rPr lang="es-PA" sz="2800" b="1" dirty="0" smtClean="0"/>
              <a:t>PARA EL EMPLEO</a:t>
            </a:r>
            <a:endParaRPr lang="es-PA" sz="2800" b="1" dirty="0"/>
          </a:p>
        </p:txBody>
      </p:sp>
      <p:sp>
        <p:nvSpPr>
          <p:cNvPr id="5" name="Rectángulo 4"/>
          <p:cNvSpPr/>
          <p:nvPr/>
        </p:nvSpPr>
        <p:spPr>
          <a:xfrm>
            <a:off x="5081705" y="739257"/>
            <a:ext cx="2266261" cy="95410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s-PA" sz="2800" b="1" dirty="0" smtClean="0"/>
              <a:t>EDUCACIÓN </a:t>
            </a:r>
          </a:p>
          <a:p>
            <a:pPr algn="ctr"/>
            <a:r>
              <a:rPr lang="es-PA" sz="2800" b="1" dirty="0" smtClean="0"/>
              <a:t>PARA LA VIDA</a:t>
            </a:r>
            <a:endParaRPr lang="es-PA" sz="2800" b="1" dirty="0"/>
          </a:p>
        </p:txBody>
      </p:sp>
      <p:sp>
        <p:nvSpPr>
          <p:cNvPr id="6" name="Rectángulo 5"/>
          <p:cNvSpPr/>
          <p:nvPr/>
        </p:nvSpPr>
        <p:spPr>
          <a:xfrm>
            <a:off x="8920213" y="3352964"/>
            <a:ext cx="2733121" cy="95410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s-PA" sz="2800" b="1" dirty="0" smtClean="0"/>
              <a:t>EDUCACIÓN </a:t>
            </a:r>
          </a:p>
          <a:p>
            <a:pPr algn="ctr"/>
            <a:r>
              <a:rPr lang="es-PA" sz="2800" b="1" dirty="0" smtClean="0"/>
              <a:t>PARA EL MUNDO</a:t>
            </a:r>
            <a:endParaRPr lang="es-PA" sz="2800" b="1" dirty="0"/>
          </a:p>
        </p:txBody>
      </p:sp>
      <p:sp>
        <p:nvSpPr>
          <p:cNvPr id="9" name="Elipse 8"/>
          <p:cNvSpPr/>
          <p:nvPr/>
        </p:nvSpPr>
        <p:spPr>
          <a:xfrm>
            <a:off x="2188029" y="1121229"/>
            <a:ext cx="8251371" cy="5486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8" name="Rectángulo 7"/>
          <p:cNvSpPr/>
          <p:nvPr/>
        </p:nvSpPr>
        <p:spPr>
          <a:xfrm>
            <a:off x="2379213" y="5278829"/>
            <a:ext cx="2250616" cy="954107"/>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s-PA" sz="2800" b="1" dirty="0" smtClean="0"/>
              <a:t>EDUCACIÓN </a:t>
            </a:r>
          </a:p>
          <a:p>
            <a:pPr algn="ctr"/>
            <a:r>
              <a:rPr lang="es-PA" sz="2800" b="1" dirty="0" smtClean="0"/>
              <a:t>PARA EL OCIO</a:t>
            </a:r>
            <a:endParaRPr lang="es-PA" sz="2800" b="1" dirty="0"/>
          </a:p>
        </p:txBody>
      </p:sp>
      <p:sp>
        <p:nvSpPr>
          <p:cNvPr id="7" name="Rectángulo 6"/>
          <p:cNvSpPr/>
          <p:nvPr/>
        </p:nvSpPr>
        <p:spPr>
          <a:xfrm>
            <a:off x="6889287" y="5239864"/>
            <a:ext cx="3115147" cy="1384995"/>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s-PA" sz="2800" b="1" dirty="0" smtClean="0"/>
              <a:t>EDUCACIÓN </a:t>
            </a:r>
          </a:p>
          <a:p>
            <a:pPr algn="ctr"/>
            <a:r>
              <a:rPr lang="es-PA" sz="2800" b="1" dirty="0" smtClean="0"/>
              <a:t>PARA EL </a:t>
            </a:r>
          </a:p>
          <a:p>
            <a:pPr algn="ctr"/>
            <a:r>
              <a:rPr lang="es-PA" sz="2800" b="1" dirty="0" smtClean="0"/>
              <a:t>AUTO-DESARROLLO</a:t>
            </a:r>
            <a:endParaRPr lang="es-PA" sz="2800" b="1" dirty="0"/>
          </a:p>
        </p:txBody>
      </p:sp>
      <p:sp>
        <p:nvSpPr>
          <p:cNvPr id="10" name="Rectángulo 9"/>
          <p:cNvSpPr/>
          <p:nvPr/>
        </p:nvSpPr>
        <p:spPr>
          <a:xfrm>
            <a:off x="0" y="0"/>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687706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ector 7"/>
          <p:cNvSpPr/>
          <p:nvPr/>
        </p:nvSpPr>
        <p:spPr>
          <a:xfrm>
            <a:off x="1045029" y="1589314"/>
            <a:ext cx="9808028" cy="4735286"/>
          </a:xfrm>
          <a:prstGeom prst="flowChartConnector">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2" name="Rectángulo 1"/>
          <p:cNvSpPr/>
          <p:nvPr/>
        </p:nvSpPr>
        <p:spPr>
          <a:xfrm>
            <a:off x="0" y="0"/>
            <a:ext cx="9681048" cy="830997"/>
          </a:xfrm>
          <a:prstGeom prst="rect">
            <a:avLst/>
          </a:prstGeom>
          <a:solidFill>
            <a:schemeClr val="accent1">
              <a:lumMod val="20000"/>
              <a:lumOff val="80000"/>
            </a:schemeClr>
          </a:solidFill>
          <a:ln>
            <a:noFill/>
          </a:ln>
        </p:spPr>
        <p:txBody>
          <a:bodyPr wrap="none">
            <a:spAutoFit/>
          </a:bodyPr>
          <a:lstStyle/>
          <a:p>
            <a:r>
              <a:rPr lang="es-PA" sz="4800" dirty="0" smtClean="0"/>
              <a:t>Los nuevos escenarios del aprendizaje</a:t>
            </a:r>
            <a:endParaRPr lang="es-PA" sz="4800" dirty="0"/>
          </a:p>
        </p:txBody>
      </p:sp>
      <p:sp>
        <p:nvSpPr>
          <p:cNvPr id="3" name="Rectángulo 2"/>
          <p:cNvSpPr/>
          <p:nvPr/>
        </p:nvSpPr>
        <p:spPr>
          <a:xfrm>
            <a:off x="2939142" y="1206865"/>
            <a:ext cx="5431971" cy="1200329"/>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es-PA" dirty="0" smtClean="0"/>
              <a:t>Estos nuevos escenarios pueden referirse, tanto al impacto que la introducción de las TIC tiene en la enseñanza convencional, como a la configuración de nuevos escenarios para el aprendizaje. </a:t>
            </a:r>
            <a:endParaRPr lang="es-PA" dirty="0"/>
          </a:p>
        </p:txBody>
      </p:sp>
      <p:sp>
        <p:nvSpPr>
          <p:cNvPr id="4" name="Rectángulo 3"/>
          <p:cNvSpPr/>
          <p:nvPr/>
        </p:nvSpPr>
        <p:spPr>
          <a:xfrm>
            <a:off x="185058" y="2891136"/>
            <a:ext cx="4038599" cy="1477328"/>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es-PA" dirty="0" smtClean="0"/>
              <a:t>Las TIC se irán introduciendo como un recurso más, como una herramienta, como un importante banco de recursos, sin provocar cambios importantes en la forma de enseñar.</a:t>
            </a:r>
            <a:endParaRPr lang="es-PA" dirty="0"/>
          </a:p>
        </p:txBody>
      </p:sp>
      <p:sp>
        <p:nvSpPr>
          <p:cNvPr id="5" name="Rectángulo 4"/>
          <p:cNvSpPr/>
          <p:nvPr/>
        </p:nvSpPr>
        <p:spPr>
          <a:xfrm>
            <a:off x="1447801" y="5158380"/>
            <a:ext cx="4136572" cy="1477328"/>
          </a:xfrm>
          <a:prstGeom prst="rect">
            <a:avLst/>
          </a:prstGeom>
          <a:solidFill>
            <a:schemeClr val="accent3">
              <a:lumMod val="20000"/>
              <a:lumOff val="80000"/>
            </a:schemeClr>
          </a:solidFill>
        </p:spPr>
        <p:txBody>
          <a:bodyPr wrap="square">
            <a:spAutoFit/>
          </a:bodyPr>
          <a:lstStyle/>
          <a:p>
            <a:pPr algn="just"/>
            <a:r>
              <a:rPr lang="es-PA" dirty="0"/>
              <a:t>U</a:t>
            </a:r>
            <a:r>
              <a:rPr lang="es-PA" dirty="0" smtClean="0"/>
              <a:t>rge la explotación de las posibilidades de las redes, que añaden una perspectiva más global y potencian la comunicación, dando una dimensión más abierta a la introducción de las TIC.</a:t>
            </a:r>
            <a:endParaRPr lang="es-PA" dirty="0"/>
          </a:p>
        </p:txBody>
      </p:sp>
      <p:sp>
        <p:nvSpPr>
          <p:cNvPr id="6" name="Rectángulo 5"/>
          <p:cNvSpPr/>
          <p:nvPr/>
        </p:nvSpPr>
        <p:spPr>
          <a:xfrm>
            <a:off x="6520544" y="4856594"/>
            <a:ext cx="5181600" cy="1754326"/>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es-PA" dirty="0"/>
              <a:t>S</a:t>
            </a:r>
            <a:r>
              <a:rPr lang="es-PA" dirty="0" smtClean="0"/>
              <a:t>e percibe cierta evolución hacia modalidades de aprendizaje abierto, con una oferta educativa flexible, que sirva tanto para aquellos alumnos que siguen la enseñanza presencial, como aquellos que siguen la enseñanza a distancia o por cualquiera de las formulas mixtas.</a:t>
            </a:r>
            <a:endParaRPr lang="es-PA" dirty="0"/>
          </a:p>
        </p:txBody>
      </p:sp>
      <p:sp>
        <p:nvSpPr>
          <p:cNvPr id="7" name="Rectángulo 6"/>
          <p:cNvSpPr/>
          <p:nvPr/>
        </p:nvSpPr>
        <p:spPr>
          <a:xfrm>
            <a:off x="6683830" y="2741751"/>
            <a:ext cx="5312228" cy="1477328"/>
          </a:xfrm>
          <a:prstGeom prst="rect">
            <a:avLst/>
          </a:prstGeom>
          <a:solidFill>
            <a:schemeClr val="accent3">
              <a:lumMod val="20000"/>
              <a:lumOff val="80000"/>
            </a:schemeClr>
          </a:solidFill>
        </p:spPr>
        <p:txBody>
          <a:bodyPr wrap="square">
            <a:spAutoFit/>
          </a:bodyPr>
          <a:lstStyle/>
          <a:p>
            <a:pPr algn="just"/>
            <a:r>
              <a:rPr lang="es-PA" dirty="0" smtClean="0"/>
              <a:t>En el diseño de cada uno de estos escenarios lo fundamental no es la disponibilidad tecnológica, también debe </a:t>
            </a:r>
            <a:r>
              <a:rPr lang="es-PA" dirty="0" err="1" smtClean="0"/>
              <a:t>antenderse</a:t>
            </a:r>
            <a:r>
              <a:rPr lang="es-PA" dirty="0" smtClean="0"/>
              <a:t> a las características de los otros elementos del proceso instructivo y en especial al usuario del aprendizaje. </a:t>
            </a:r>
            <a:endParaRPr lang="es-PA" dirty="0"/>
          </a:p>
        </p:txBody>
      </p:sp>
      <p:sp>
        <p:nvSpPr>
          <p:cNvPr id="9" name="Rectángulo 8"/>
          <p:cNvSpPr/>
          <p:nvPr/>
        </p:nvSpPr>
        <p:spPr>
          <a:xfrm>
            <a:off x="10886" y="6705600"/>
            <a:ext cx="12192000" cy="217715"/>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312170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p:nvPr/>
        </p:nvSpPr>
        <p:spPr>
          <a:xfrm>
            <a:off x="0" y="489857"/>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
        <p:nvSpPr>
          <p:cNvPr id="2" name="Rectángulo 1"/>
          <p:cNvSpPr/>
          <p:nvPr/>
        </p:nvSpPr>
        <p:spPr>
          <a:xfrm>
            <a:off x="0" y="232006"/>
            <a:ext cx="10330544" cy="1077218"/>
          </a:xfrm>
          <a:prstGeom prst="rect">
            <a:avLst/>
          </a:prstGeom>
          <a:solidFill>
            <a:schemeClr val="accent1">
              <a:lumMod val="20000"/>
              <a:lumOff val="80000"/>
            </a:schemeClr>
          </a:solidFill>
        </p:spPr>
        <p:txBody>
          <a:bodyPr wrap="square">
            <a:spAutoFit/>
          </a:bodyPr>
          <a:lstStyle/>
          <a:p>
            <a:r>
              <a:rPr lang="es-PA" sz="3200" dirty="0" smtClean="0"/>
              <a:t>El acceso </a:t>
            </a:r>
            <a:r>
              <a:rPr lang="es-PA" sz="3200" dirty="0"/>
              <a:t>a los materiales de aprendizaje y la comunicación educativa </a:t>
            </a:r>
          </a:p>
        </p:txBody>
      </p:sp>
      <p:sp>
        <p:nvSpPr>
          <p:cNvPr id="3" name="Rectángulo 2"/>
          <p:cNvSpPr/>
          <p:nvPr/>
        </p:nvSpPr>
        <p:spPr>
          <a:xfrm>
            <a:off x="4038600" y="1509155"/>
            <a:ext cx="7336972" cy="1200329"/>
          </a:xfrm>
          <a:prstGeom prst="rect">
            <a:avLst/>
          </a:prstGeom>
          <a:ln w="38100">
            <a:solidFill>
              <a:srgbClr val="00206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buFont typeface="Arial" panose="020B0604020202020204" pitchFamily="34" charset="0"/>
              <a:buChar char="•"/>
            </a:pPr>
            <a:r>
              <a:rPr lang="es-PA" dirty="0" smtClean="0"/>
              <a:t>La </a:t>
            </a:r>
            <a:r>
              <a:rPr lang="es-PA" dirty="0"/>
              <a:t>disponibilidad tecnológica es </a:t>
            </a:r>
            <a:r>
              <a:rPr lang="es-PA" dirty="0" smtClean="0"/>
              <a:t>limita</a:t>
            </a:r>
          </a:p>
          <a:p>
            <a:pPr marL="285750" indent="-285750" algn="just">
              <a:buFont typeface="Arial" panose="020B0604020202020204" pitchFamily="34" charset="0"/>
              <a:buChar char="•"/>
            </a:pPr>
            <a:r>
              <a:rPr lang="es-PA" dirty="0" smtClean="0"/>
              <a:t>El acceso </a:t>
            </a:r>
            <a:r>
              <a:rPr lang="es-PA" dirty="0"/>
              <a:t>a los recursos de aprendizaje también </a:t>
            </a:r>
            <a:endParaRPr lang="es-PA" dirty="0" smtClean="0"/>
          </a:p>
          <a:p>
            <a:pPr marL="285750" indent="-285750" algn="just">
              <a:buFont typeface="Arial" panose="020B0604020202020204" pitchFamily="34" charset="0"/>
              <a:buChar char="•"/>
            </a:pPr>
            <a:r>
              <a:rPr lang="es-PA" dirty="0" smtClean="0"/>
              <a:t>El </a:t>
            </a:r>
            <a:r>
              <a:rPr lang="es-PA" dirty="0"/>
              <a:t>tipo de aprendizaje desarrollado en este escenario se apoya en gran medida en materiales distribuidos por canales </a:t>
            </a:r>
            <a:r>
              <a:rPr lang="es-PA" dirty="0" smtClean="0"/>
              <a:t>clásicos.</a:t>
            </a:r>
          </a:p>
        </p:txBody>
      </p:sp>
      <p:sp>
        <p:nvSpPr>
          <p:cNvPr id="4" name="Rectángulo 3"/>
          <p:cNvSpPr/>
          <p:nvPr/>
        </p:nvSpPr>
        <p:spPr>
          <a:xfrm>
            <a:off x="562792" y="2133084"/>
            <a:ext cx="2148345" cy="646331"/>
          </a:xfrm>
          <a:prstGeom prst="rect">
            <a:avLst/>
          </a:prstGeom>
        </p:spPr>
        <p:txBody>
          <a:bodyPr wrap="none">
            <a:spAutoFit/>
          </a:bodyPr>
          <a:lstStyle/>
          <a:p>
            <a:r>
              <a:rPr lang="es-PA" sz="3600" b="1" dirty="0" smtClean="0"/>
              <a:t>EL HOGAR</a:t>
            </a:r>
            <a:endParaRPr lang="es-PA" sz="3600" b="1" dirty="0"/>
          </a:p>
        </p:txBody>
      </p:sp>
      <p:sp>
        <p:nvSpPr>
          <p:cNvPr id="6" name="Rectángulo 5"/>
          <p:cNvSpPr/>
          <p:nvPr/>
        </p:nvSpPr>
        <p:spPr>
          <a:xfrm>
            <a:off x="4038601" y="2890972"/>
            <a:ext cx="7369629" cy="1200329"/>
          </a:xfrm>
          <a:prstGeom prst="rect">
            <a:avLst/>
          </a:prstGeom>
          <a:ln w="28575">
            <a:solidFill>
              <a:schemeClr val="accent5">
                <a:lumMod val="50000"/>
              </a:schemeClr>
            </a:solidFill>
          </a:ln>
        </p:spPr>
        <p:txBody>
          <a:bodyPr wrap="square">
            <a:spAutoFit/>
          </a:bodyPr>
          <a:lstStyle/>
          <a:p>
            <a:pPr algn="just"/>
            <a:r>
              <a:rPr lang="es-PA" dirty="0" smtClean="0"/>
              <a:t>Presentan</a:t>
            </a:r>
            <a:r>
              <a:rPr lang="es-PA" dirty="0"/>
              <a:t>, una </a:t>
            </a:r>
            <a:r>
              <a:rPr lang="es-PA" dirty="0" smtClean="0"/>
              <a:t>estructura </a:t>
            </a:r>
            <a:r>
              <a:rPr lang="es-PA" dirty="0"/>
              <a:t>administrativa y operativa, más fuertemente centralizada que las instituciones educativas. Ello hace que el papel de las TIC en los centros de trabajo como escenarios de aprendizaje sea, en general, muy limitado</a:t>
            </a:r>
            <a:r>
              <a:rPr lang="es-PA" dirty="0" smtClean="0"/>
              <a:t>.</a:t>
            </a:r>
            <a:endParaRPr lang="es-PA" dirty="0"/>
          </a:p>
        </p:txBody>
      </p:sp>
      <p:sp>
        <p:nvSpPr>
          <p:cNvPr id="7" name="Rectángulo 6"/>
          <p:cNvSpPr/>
          <p:nvPr/>
        </p:nvSpPr>
        <p:spPr>
          <a:xfrm>
            <a:off x="482765" y="3537341"/>
            <a:ext cx="2750292" cy="1077218"/>
          </a:xfrm>
          <a:prstGeom prst="rect">
            <a:avLst/>
          </a:prstGeom>
        </p:spPr>
        <p:txBody>
          <a:bodyPr wrap="square">
            <a:spAutoFit/>
          </a:bodyPr>
          <a:lstStyle/>
          <a:p>
            <a:r>
              <a:rPr lang="es-PA" sz="3200" b="1" dirty="0" smtClean="0"/>
              <a:t>EL PUESTO DE TRABAJO</a:t>
            </a:r>
            <a:endParaRPr lang="es-PA" sz="3200" b="1" dirty="0"/>
          </a:p>
        </p:txBody>
      </p:sp>
      <p:sp>
        <p:nvSpPr>
          <p:cNvPr id="8" name="Rectángulo 7"/>
          <p:cNvSpPr/>
          <p:nvPr/>
        </p:nvSpPr>
        <p:spPr>
          <a:xfrm>
            <a:off x="4038600" y="4462591"/>
            <a:ext cx="7380514" cy="2308324"/>
          </a:xfrm>
          <a:prstGeom prst="rect">
            <a:avLst/>
          </a:prstGeom>
          <a:ln w="38100">
            <a:solidFill>
              <a:schemeClr val="accent5">
                <a:lumMod val="50000"/>
              </a:schemeClr>
            </a:solidFill>
          </a:ln>
        </p:spPr>
        <p:txBody>
          <a:bodyPr wrap="square">
            <a:spAutoFit/>
          </a:bodyPr>
          <a:lstStyle/>
          <a:p>
            <a:pPr marL="285750" indent="-285750" algn="just">
              <a:buFont typeface="Arial" panose="020B0604020202020204" pitchFamily="34" charset="0"/>
              <a:buChar char="•"/>
            </a:pPr>
            <a:r>
              <a:rPr lang="es-PA" dirty="0" smtClean="0"/>
              <a:t>Área </a:t>
            </a:r>
            <a:r>
              <a:rPr lang="es-PA" dirty="0"/>
              <a:t>o áreas donde el estudiante individual o en grupo puede ir a aprender a través del uso de medios, y entre las principales funciones que debe cumplir incluye: </a:t>
            </a:r>
            <a:endParaRPr lang="es-PA" dirty="0" smtClean="0"/>
          </a:p>
          <a:p>
            <a:pPr marL="285750" indent="-285750" algn="just">
              <a:buFont typeface="Arial" panose="020B0604020202020204" pitchFamily="34" charset="0"/>
              <a:buChar char="•"/>
            </a:pPr>
            <a:r>
              <a:rPr lang="es-PA" dirty="0" smtClean="0"/>
              <a:t>Proporcionar </a:t>
            </a:r>
            <a:r>
              <a:rPr lang="es-PA" dirty="0"/>
              <a:t>materiales instruccionales. </a:t>
            </a:r>
          </a:p>
          <a:p>
            <a:pPr marL="285750" indent="-285750" algn="just">
              <a:buFont typeface="Arial" panose="020B0604020202020204" pitchFamily="34" charset="0"/>
              <a:buChar char="•"/>
            </a:pPr>
            <a:r>
              <a:rPr lang="es-PA" dirty="0" smtClean="0"/>
              <a:t>Facilitar la </a:t>
            </a:r>
            <a:r>
              <a:rPr lang="es-PA" dirty="0"/>
              <a:t>utilización óptima del material en los entornos de aprendizaje </a:t>
            </a:r>
            <a:r>
              <a:rPr lang="es-PA" dirty="0" smtClean="0"/>
              <a:t>adecuados.</a:t>
            </a:r>
          </a:p>
          <a:p>
            <a:pPr marL="285750" indent="-285750" algn="just">
              <a:buFont typeface="Arial" panose="020B0604020202020204" pitchFamily="34" charset="0"/>
              <a:buChar char="•"/>
            </a:pPr>
            <a:r>
              <a:rPr lang="es-PA" dirty="0" smtClean="0"/>
              <a:t>Aportar </a:t>
            </a:r>
            <a:r>
              <a:rPr lang="es-PA" dirty="0"/>
              <a:t>una organización eficiente y efectiva que </a:t>
            </a:r>
            <a:r>
              <a:rPr lang="es-PA" dirty="0" err="1"/>
              <a:t>porporcione</a:t>
            </a:r>
            <a:r>
              <a:rPr lang="es-PA" dirty="0"/>
              <a:t> servicios reales y no solamente un ámbito de autoservicio.</a:t>
            </a:r>
          </a:p>
        </p:txBody>
      </p:sp>
      <p:sp>
        <p:nvSpPr>
          <p:cNvPr id="9" name="Rectángulo 8"/>
          <p:cNvSpPr/>
          <p:nvPr/>
        </p:nvSpPr>
        <p:spPr>
          <a:xfrm>
            <a:off x="489858" y="4854512"/>
            <a:ext cx="2732314" cy="1569660"/>
          </a:xfrm>
          <a:prstGeom prst="rect">
            <a:avLst/>
          </a:prstGeom>
        </p:spPr>
        <p:txBody>
          <a:bodyPr wrap="square">
            <a:spAutoFit/>
          </a:bodyPr>
          <a:lstStyle/>
          <a:p>
            <a:r>
              <a:rPr lang="es-PA" sz="3200" b="1" dirty="0" smtClean="0"/>
              <a:t>CENTROS DE RECURSOS DE APRENDIZAJE</a:t>
            </a:r>
            <a:endParaRPr lang="es-PA" sz="3200" b="1" dirty="0"/>
          </a:p>
        </p:txBody>
      </p:sp>
      <p:cxnSp>
        <p:nvCxnSpPr>
          <p:cNvPr id="11" name="Conector recto de flecha 10"/>
          <p:cNvCxnSpPr/>
          <p:nvPr/>
        </p:nvCxnSpPr>
        <p:spPr>
          <a:xfrm flipV="1">
            <a:off x="2906486" y="2383971"/>
            <a:ext cx="936171" cy="10886"/>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flipV="1">
            <a:off x="2971800" y="3918857"/>
            <a:ext cx="936171" cy="10886"/>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flipV="1">
            <a:off x="3048001" y="5627914"/>
            <a:ext cx="936171" cy="10886"/>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47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40229" y="2132857"/>
            <a:ext cx="2394857" cy="2554545"/>
          </a:xfrm>
          <a:prstGeom prst="rect">
            <a:avLst/>
          </a:prstGeom>
          <a:solidFill>
            <a:schemeClr val="accent1">
              <a:lumMod val="20000"/>
              <a:lumOff val="80000"/>
            </a:schemeClr>
          </a:solidFill>
        </p:spPr>
        <p:txBody>
          <a:bodyPr wrap="square">
            <a:spAutoFit/>
          </a:bodyPr>
          <a:lstStyle/>
          <a:p>
            <a:r>
              <a:rPr lang="es-PA" sz="3200" b="1" dirty="0" smtClean="0"/>
              <a:t>EL IMPACTO SOBRE EL ENTORNO DEL ESTUDIANTE</a:t>
            </a:r>
            <a:endParaRPr lang="es-PA" sz="3200" b="1" dirty="0"/>
          </a:p>
        </p:txBody>
      </p:sp>
      <p:sp>
        <p:nvSpPr>
          <p:cNvPr id="4" name="Rectángulo 3"/>
          <p:cNvSpPr/>
          <p:nvPr/>
        </p:nvSpPr>
        <p:spPr>
          <a:xfrm>
            <a:off x="5463722" y="1609901"/>
            <a:ext cx="6096000" cy="3477875"/>
          </a:xfrm>
          <a:prstGeom prst="rect">
            <a:avLst/>
          </a:prstGeom>
          <a:solidFill>
            <a:schemeClr val="accent1">
              <a:lumMod val="20000"/>
              <a:lumOff val="80000"/>
            </a:schemeClr>
          </a:solidFill>
        </p:spPr>
        <p:txBody>
          <a:bodyPr>
            <a:spAutoFit/>
          </a:bodyPr>
          <a:lstStyle/>
          <a:p>
            <a:pPr marL="285750" indent="-285750" algn="just">
              <a:buFont typeface="Arial" panose="020B0604020202020204" pitchFamily="34" charset="0"/>
              <a:buChar char="•"/>
            </a:pPr>
            <a:r>
              <a:rPr lang="es-PA" sz="2000" dirty="0" smtClean="0"/>
              <a:t>La </a:t>
            </a:r>
            <a:r>
              <a:rPr lang="es-PA" sz="2000" dirty="0"/>
              <a:t>implicación activa del alumno en el proceso de aprendizaje; la atención a las destrezas emocionales e intelectuales a distintos </a:t>
            </a:r>
            <a:r>
              <a:rPr lang="es-PA" sz="2000" dirty="0" smtClean="0"/>
              <a:t>niveles.</a:t>
            </a:r>
          </a:p>
          <a:p>
            <a:pPr algn="just"/>
            <a:endParaRPr lang="es-PA" sz="2000" dirty="0" smtClean="0"/>
          </a:p>
          <a:p>
            <a:pPr marL="285750" indent="-285750" algn="just">
              <a:buFont typeface="Arial" panose="020B0604020202020204" pitchFamily="34" charset="0"/>
              <a:buChar char="•"/>
            </a:pPr>
            <a:r>
              <a:rPr lang="es-PA" sz="2000" dirty="0" smtClean="0"/>
              <a:t>La </a:t>
            </a:r>
            <a:r>
              <a:rPr lang="es-PA" sz="2000" dirty="0"/>
              <a:t>preparación de los jóvenes para asumir responsabilidades en un mundo en rápido y constante </a:t>
            </a:r>
            <a:r>
              <a:rPr lang="es-PA" sz="2000" dirty="0" smtClean="0"/>
              <a:t>cambio.</a:t>
            </a:r>
          </a:p>
          <a:p>
            <a:pPr algn="just"/>
            <a:endParaRPr lang="es-PA" sz="2000" dirty="0" smtClean="0"/>
          </a:p>
          <a:p>
            <a:pPr marL="285750" indent="-285750" algn="just">
              <a:buFont typeface="Arial" panose="020B0604020202020204" pitchFamily="34" charset="0"/>
              <a:buChar char="•"/>
            </a:pPr>
            <a:r>
              <a:rPr lang="es-PA" sz="2000" dirty="0" smtClean="0"/>
              <a:t>La </a:t>
            </a:r>
            <a:r>
              <a:rPr lang="es-PA" sz="2000" dirty="0"/>
              <a:t>flexibilidad de los estudiantes para entrar en un mundo laboral que demandará formación a lo largo de toda la vida.</a:t>
            </a:r>
            <a:endParaRPr lang="es-PA" dirty="0"/>
          </a:p>
        </p:txBody>
      </p:sp>
      <p:sp>
        <p:nvSpPr>
          <p:cNvPr id="5" name="Rectángulo 4"/>
          <p:cNvSpPr/>
          <p:nvPr/>
        </p:nvSpPr>
        <p:spPr>
          <a:xfrm>
            <a:off x="3690257" y="2398038"/>
            <a:ext cx="1469571" cy="2308324"/>
          </a:xfrm>
          <a:prstGeom prst="rect">
            <a:avLst/>
          </a:prstGeom>
        </p:spPr>
        <p:txBody>
          <a:bodyPr wrap="square">
            <a:spAutoFit/>
          </a:bodyPr>
          <a:lstStyle/>
          <a:p>
            <a:r>
              <a:rPr lang="es-PA" dirty="0"/>
              <a:t>Implica nuevas concepciones del proceso de enseñanza y aprendizaje en las que se acentúa:</a:t>
            </a:r>
          </a:p>
        </p:txBody>
      </p:sp>
      <p:sp>
        <p:nvSpPr>
          <p:cNvPr id="6" name="Rectángulo 5"/>
          <p:cNvSpPr/>
          <p:nvPr/>
        </p:nvSpPr>
        <p:spPr>
          <a:xfrm>
            <a:off x="0" y="6063343"/>
            <a:ext cx="12192000" cy="500743"/>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31861992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1317</Words>
  <Application>Microsoft Office PowerPoint</Application>
  <PresentationFormat>Panorámica</PresentationFormat>
  <Paragraphs>83</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Freehand521 BT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lidia esther cubilla</dc:creator>
  <cp:lastModifiedBy>lidia esther cubilla</cp:lastModifiedBy>
  <cp:revision>21</cp:revision>
  <dcterms:created xsi:type="dcterms:W3CDTF">2018-08-30T15:23:54Z</dcterms:created>
  <dcterms:modified xsi:type="dcterms:W3CDTF">2018-08-31T21:27:44Z</dcterms:modified>
</cp:coreProperties>
</file>