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417546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061069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86163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665552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58537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46378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298837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470340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044155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DB7824B2-CFD9-4D4E-B012-1570AB364375}" type="datetimeFigureOut">
              <a:rPr lang="es-CO" smtClean="0"/>
              <a:t>10/09/2018</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285750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B7824B2-CFD9-4D4E-B012-1570AB364375}" type="datetimeFigureOut">
              <a:rPr lang="es-CO" smtClean="0"/>
              <a:t>10/09/2018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883889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B7824B2-CFD9-4D4E-B012-1570AB364375}" type="datetimeFigureOut">
              <a:rPr lang="es-CO" smtClean="0"/>
              <a:t>10/09/2018</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505315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DB7824B2-CFD9-4D4E-B012-1570AB364375}" type="datetimeFigureOut">
              <a:rPr lang="es-CO" smtClean="0"/>
              <a:t>10/09/2018</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83812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824B2-CFD9-4D4E-B012-1570AB364375}" type="datetimeFigureOut">
              <a:rPr lang="es-CO" smtClean="0"/>
              <a:t>10/09/2018</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220742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7824B2-CFD9-4D4E-B012-1570AB364375}" type="datetimeFigureOut">
              <a:rPr lang="es-CO" smtClean="0"/>
              <a:t>10/09/2018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3349118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B7824B2-CFD9-4D4E-B012-1570AB364375}" type="datetimeFigureOut">
              <a:rPr lang="es-CO" smtClean="0"/>
              <a:t>10/09/2018</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43CBAFF8-F7A0-4DAE-9E3E-B928753E1BE2}" type="slidenum">
              <a:rPr lang="es-CO" smtClean="0"/>
              <a:t>‹Nº›</a:t>
            </a:fld>
            <a:endParaRPr lang="es-CO"/>
          </a:p>
        </p:txBody>
      </p:sp>
    </p:spTree>
    <p:extLst>
      <p:ext uri="{BB962C8B-B14F-4D97-AF65-F5344CB8AC3E}">
        <p14:creationId xmlns:p14="http://schemas.microsoft.com/office/powerpoint/2010/main" val="151736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B7824B2-CFD9-4D4E-B012-1570AB364375}" type="datetimeFigureOut">
              <a:rPr lang="es-CO" smtClean="0"/>
              <a:t>10/09/2018</a:t>
            </a:fld>
            <a:endParaRPr lang="es-CO"/>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43CBAFF8-F7A0-4DAE-9E3E-B928753E1BE2}" type="slidenum">
              <a:rPr lang="es-CO" smtClean="0"/>
              <a:t>‹Nº›</a:t>
            </a:fld>
            <a:endParaRPr lang="es-CO"/>
          </a:p>
        </p:txBody>
      </p:sp>
    </p:spTree>
    <p:extLst>
      <p:ext uri="{BB962C8B-B14F-4D97-AF65-F5344CB8AC3E}">
        <p14:creationId xmlns:p14="http://schemas.microsoft.com/office/powerpoint/2010/main" val="411410740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507067" y="360609"/>
            <a:ext cx="7766936" cy="1075816"/>
          </a:xfrm>
        </p:spPr>
        <p:txBody>
          <a:bodyPr/>
          <a:lstStyle/>
          <a:p>
            <a:pPr algn="ctr"/>
            <a:r>
              <a:rPr lang="es-CO" sz="4000" dirty="0" smtClean="0">
                <a:latin typeface="Impact" panose="020B0806030902050204" pitchFamily="34" charset="0"/>
              </a:rPr>
              <a:t>METODOS DE INTEGRACIÓN</a:t>
            </a:r>
            <a:endParaRPr lang="es-CO" sz="4000" dirty="0">
              <a:latin typeface="Impact" panose="020B0806030902050204" pitchFamily="34" charset="0"/>
            </a:endParaRPr>
          </a:p>
        </p:txBody>
      </p:sp>
      <p:sp>
        <p:nvSpPr>
          <p:cNvPr id="3" name="Subtítulo 2"/>
          <p:cNvSpPr>
            <a:spLocks noGrp="1"/>
          </p:cNvSpPr>
          <p:nvPr>
            <p:ph type="subTitle" idx="1"/>
          </p:nvPr>
        </p:nvSpPr>
        <p:spPr>
          <a:xfrm>
            <a:off x="2936383" y="5350740"/>
            <a:ext cx="6337620" cy="408307"/>
          </a:xfrm>
        </p:spPr>
        <p:txBody>
          <a:bodyPr/>
          <a:lstStyle/>
          <a:p>
            <a:r>
              <a:rPr lang="es-CO" dirty="0" smtClean="0">
                <a:solidFill>
                  <a:schemeClr val="tx1"/>
                </a:solidFill>
              </a:rPr>
              <a:t>YULITZA STEFANIA CUBILLOS RODDRIGUEZ</a:t>
            </a:r>
            <a:endParaRPr lang="es-CO" dirty="0">
              <a:solidFill>
                <a:schemeClr val="tx1"/>
              </a:solidFill>
            </a:endParaRPr>
          </a:p>
        </p:txBody>
      </p:sp>
      <p:pic>
        <p:nvPicPr>
          <p:cNvPr id="4" name="Imagen 3"/>
          <p:cNvPicPr>
            <a:picLocks noChangeAspect="1"/>
          </p:cNvPicPr>
          <p:nvPr/>
        </p:nvPicPr>
        <p:blipFill rotWithShape="1">
          <a:blip r:embed="rId2"/>
          <a:srcRect l="7417" t="40923" r="3287" b="9750"/>
          <a:stretch/>
        </p:blipFill>
        <p:spPr>
          <a:xfrm>
            <a:off x="1507067" y="2125013"/>
            <a:ext cx="8165207" cy="2537139"/>
          </a:xfrm>
          <a:prstGeom prst="rect">
            <a:avLst/>
          </a:prstGeom>
        </p:spPr>
      </p:pic>
    </p:spTree>
    <p:extLst>
      <p:ext uri="{BB962C8B-B14F-4D97-AF65-F5344CB8AC3E}">
        <p14:creationId xmlns:p14="http://schemas.microsoft.com/office/powerpoint/2010/main" val="150518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rotWithShape="1">
          <a:blip r:embed="rId2"/>
          <a:srcRect l="13554" t="9038" r="42047" b="29578"/>
          <a:stretch/>
        </p:blipFill>
        <p:spPr>
          <a:xfrm>
            <a:off x="708338" y="489397"/>
            <a:ext cx="5306096" cy="3902298"/>
          </a:xfrm>
          <a:prstGeom prst="rect">
            <a:avLst/>
          </a:prstGeom>
        </p:spPr>
      </p:pic>
      <p:pic>
        <p:nvPicPr>
          <p:cNvPr id="5" name="Imagen 4"/>
          <p:cNvPicPr>
            <a:picLocks noChangeAspect="1"/>
          </p:cNvPicPr>
          <p:nvPr/>
        </p:nvPicPr>
        <p:blipFill rotWithShape="1">
          <a:blip r:embed="rId3"/>
          <a:srcRect l="13522" t="15194" r="41795" b="61133"/>
          <a:stretch/>
        </p:blipFill>
        <p:spPr>
          <a:xfrm>
            <a:off x="708338" y="4391695"/>
            <a:ext cx="5447763" cy="1622738"/>
          </a:xfrm>
          <a:prstGeom prst="rect">
            <a:avLst/>
          </a:prstGeom>
        </p:spPr>
      </p:pic>
    </p:spTree>
    <p:extLst>
      <p:ext uri="{BB962C8B-B14F-4D97-AF65-F5344CB8AC3E}">
        <p14:creationId xmlns:p14="http://schemas.microsoft.com/office/powerpoint/2010/main" val="308352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70517" y="377780"/>
            <a:ext cx="8312120" cy="660400"/>
          </a:xfrm>
        </p:spPr>
        <p:txBody>
          <a:bodyPr>
            <a:normAutofit/>
          </a:bodyPr>
          <a:lstStyle/>
          <a:p>
            <a:r>
              <a:rPr lang="es-CO" sz="3200" dirty="0" smtClean="0">
                <a:latin typeface="Impact" panose="020B0806030902050204" pitchFamily="34" charset="0"/>
              </a:rPr>
              <a:t>1. FORMULAS BASICAS</a:t>
            </a:r>
            <a:endParaRPr lang="es-CO" sz="3200" dirty="0">
              <a:latin typeface="Impact" panose="020B0806030902050204" pitchFamily="34" charset="0"/>
            </a:endParaRPr>
          </a:p>
        </p:txBody>
      </p:sp>
      <p:pic>
        <p:nvPicPr>
          <p:cNvPr id="4" name="Marcador de contenido 3"/>
          <p:cNvPicPr>
            <a:picLocks noGrp="1" noChangeAspect="1"/>
          </p:cNvPicPr>
          <p:nvPr>
            <p:ph idx="1"/>
          </p:nvPr>
        </p:nvPicPr>
        <p:blipFill rotWithShape="1">
          <a:blip r:embed="rId2"/>
          <a:srcRect l="30530" t="27286" r="43020" b="10998"/>
          <a:stretch/>
        </p:blipFill>
        <p:spPr>
          <a:xfrm>
            <a:off x="870517" y="983039"/>
            <a:ext cx="4018209" cy="5271085"/>
          </a:xfrm>
          <a:prstGeom prst="rect">
            <a:avLst/>
          </a:prstGeom>
        </p:spPr>
      </p:pic>
      <p:pic>
        <p:nvPicPr>
          <p:cNvPr id="7" name="Imagen 6"/>
          <p:cNvPicPr>
            <a:picLocks noChangeAspect="1"/>
          </p:cNvPicPr>
          <p:nvPr/>
        </p:nvPicPr>
        <p:blipFill rotWithShape="1">
          <a:blip r:embed="rId3"/>
          <a:srcRect l="31056" t="9934" r="47711" b="67332"/>
          <a:stretch/>
        </p:blipFill>
        <p:spPr>
          <a:xfrm>
            <a:off x="5661458" y="2513502"/>
            <a:ext cx="3905620" cy="2210158"/>
          </a:xfrm>
          <a:prstGeom prst="rect">
            <a:avLst/>
          </a:prstGeom>
        </p:spPr>
      </p:pic>
    </p:spTree>
    <p:extLst>
      <p:ext uri="{BB962C8B-B14F-4D97-AF65-F5344CB8AC3E}">
        <p14:creationId xmlns:p14="http://schemas.microsoft.com/office/powerpoint/2010/main" val="3895784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31056" t="17637" r="34718" b="29567"/>
          <a:stretch/>
        </p:blipFill>
        <p:spPr>
          <a:xfrm>
            <a:off x="1223493" y="721217"/>
            <a:ext cx="6296259" cy="5460642"/>
          </a:xfrm>
          <a:prstGeom prst="rect">
            <a:avLst/>
          </a:prstGeom>
        </p:spPr>
      </p:pic>
    </p:spTree>
    <p:extLst>
      <p:ext uri="{BB962C8B-B14F-4D97-AF65-F5344CB8AC3E}">
        <p14:creationId xmlns:p14="http://schemas.microsoft.com/office/powerpoint/2010/main" val="423719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49499"/>
          </a:xfrm>
        </p:spPr>
        <p:txBody>
          <a:bodyPr>
            <a:normAutofit fontScale="90000"/>
          </a:bodyPr>
          <a:lstStyle/>
          <a:p>
            <a:r>
              <a:rPr lang="es-CO" sz="3200" dirty="0" smtClean="0">
                <a:latin typeface="Impact" panose="020B0806030902050204" pitchFamily="34" charset="0"/>
              </a:rPr>
              <a:t>2. </a:t>
            </a:r>
            <a:r>
              <a:rPr lang="es-CO" dirty="0" smtClean="0">
                <a:latin typeface="Impact" panose="020B0806030902050204" pitchFamily="34" charset="0"/>
              </a:rPr>
              <a:t>CAMBIO</a:t>
            </a:r>
            <a:r>
              <a:rPr lang="es-CO" sz="3200" dirty="0" smtClean="0">
                <a:latin typeface="Impact" panose="020B0806030902050204" pitchFamily="34" charset="0"/>
              </a:rPr>
              <a:t> DE VARIABLES</a:t>
            </a:r>
            <a:endParaRPr lang="es-CO" sz="3200" dirty="0">
              <a:latin typeface="Impact" panose="020B0806030902050204" pitchFamily="34" charset="0"/>
            </a:endParaRPr>
          </a:p>
        </p:txBody>
      </p:sp>
      <p:sp>
        <p:nvSpPr>
          <p:cNvPr id="3" name="Marcador de contenido 2"/>
          <p:cNvSpPr>
            <a:spLocks noGrp="1"/>
          </p:cNvSpPr>
          <p:nvPr>
            <p:ph idx="1"/>
          </p:nvPr>
        </p:nvSpPr>
        <p:spPr>
          <a:xfrm>
            <a:off x="677333" y="1390919"/>
            <a:ext cx="4139365" cy="4636394"/>
          </a:xfrm>
        </p:spPr>
        <p:txBody>
          <a:bodyPr>
            <a:normAutofit/>
          </a:bodyPr>
          <a:lstStyle/>
          <a:p>
            <a:pPr algn="just"/>
            <a:r>
              <a:rPr lang="es-CO" sz="1600" dirty="0">
                <a:solidFill>
                  <a:schemeClr val="tx1"/>
                </a:solidFill>
              </a:rPr>
              <a:t>se basa en realizar un reemplazo de variables adecuado que permita convertir el integrando en algo sencillo con una integral o </a:t>
            </a:r>
            <a:r>
              <a:rPr lang="es-CO" sz="1600" dirty="0" smtClean="0">
                <a:solidFill>
                  <a:schemeClr val="tx1"/>
                </a:solidFill>
              </a:rPr>
              <a:t>anti derivada </a:t>
            </a:r>
            <a:r>
              <a:rPr lang="es-CO" sz="1600" dirty="0">
                <a:solidFill>
                  <a:schemeClr val="tx1"/>
                </a:solidFill>
              </a:rPr>
              <a:t>simple. En muchos casos, donde las integrales no son triviales, se puede llevar a una integral de tabla para encontrar fácilmente su primitiva. Este método realiza lo opuesto a la regla de la cadena en la derivación.</a:t>
            </a:r>
          </a:p>
        </p:txBody>
      </p:sp>
      <p:pic>
        <p:nvPicPr>
          <p:cNvPr id="1026" name="Picture 2" descr="cambios de variable recomendados para integra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3520" y="1159099"/>
            <a:ext cx="4153759" cy="4550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0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49499"/>
          </a:xfrm>
        </p:spPr>
        <p:txBody>
          <a:bodyPr>
            <a:normAutofit/>
          </a:bodyPr>
          <a:lstStyle/>
          <a:p>
            <a:r>
              <a:rPr lang="es-CO" sz="2400" dirty="0" smtClean="0">
                <a:latin typeface="Impact" panose="020B0806030902050204" pitchFamily="34" charset="0"/>
              </a:rPr>
              <a:t>EJEMPLO</a:t>
            </a:r>
            <a:endParaRPr lang="es-CO" sz="2400" dirty="0">
              <a:latin typeface="Impact" panose="020B0806030902050204" pitchFamily="34" charset="0"/>
            </a:endParaRPr>
          </a:p>
        </p:txBody>
      </p:sp>
      <p:pic>
        <p:nvPicPr>
          <p:cNvPr id="4" name="Marcador de contenido 3"/>
          <p:cNvPicPr>
            <a:picLocks noGrp="1" noChangeAspect="1"/>
          </p:cNvPicPr>
          <p:nvPr>
            <p:ph idx="1"/>
          </p:nvPr>
        </p:nvPicPr>
        <p:blipFill>
          <a:blip r:embed="rId2"/>
          <a:stretch>
            <a:fillRect/>
          </a:stretch>
        </p:blipFill>
        <p:spPr>
          <a:xfrm>
            <a:off x="2074850" y="559024"/>
            <a:ext cx="1114425" cy="600075"/>
          </a:xfrm>
          <a:prstGeom prst="rect">
            <a:avLst/>
          </a:prstGeom>
        </p:spPr>
      </p:pic>
      <mc:AlternateContent xmlns:mc="http://schemas.openxmlformats.org/markup-compatibility/2006">
        <mc:Choice xmlns:a14="http://schemas.microsoft.com/office/drawing/2010/main" Requires="a14">
          <p:sp>
            <p:nvSpPr>
              <p:cNvPr id="5" name="Rectángulo 4"/>
              <p:cNvSpPr/>
              <p:nvPr/>
            </p:nvSpPr>
            <p:spPr>
              <a:xfrm>
                <a:off x="677334" y="1165527"/>
                <a:ext cx="9329551" cy="5199565"/>
              </a:xfrm>
              <a:prstGeom prst="rect">
                <a:avLst/>
              </a:prstGeom>
            </p:spPr>
            <p:txBody>
              <a:bodyPr wrap="square">
                <a:spAutoFit/>
              </a:bodyPr>
              <a:lstStyle/>
              <a:p>
                <a:pPr algn="just"/>
                <a:r>
                  <a:rPr lang="es-CO" b="1" i="0" dirty="0" smtClean="0">
                    <a:solidFill>
                      <a:srgbClr val="000000"/>
                    </a:solidFill>
                    <a:effectLst/>
                    <a:latin typeface="Arial" panose="020B0604020202020204" pitchFamily="34" charset="0"/>
                    <a:cs typeface="Arial" panose="020B0604020202020204" pitchFamily="34" charset="0"/>
                  </a:rPr>
                  <a:t>Nota 1:</a:t>
                </a:r>
                <a:r>
                  <a:rPr lang="es-CO" b="0" i="0" dirty="0" smtClean="0">
                    <a:solidFill>
                      <a:srgbClr val="000000"/>
                    </a:solidFill>
                    <a:effectLst/>
                    <a:latin typeface="Arial" panose="020B0604020202020204" pitchFamily="34" charset="0"/>
                    <a:cs typeface="Arial" panose="020B0604020202020204" pitchFamily="34" charset="0"/>
                  </a:rPr>
                  <a:t> esta integral es en realidad inmediata, pero la vamos a resolver mediante sustitución.</a:t>
                </a:r>
              </a:p>
              <a:p>
                <a:pPr algn="just"/>
                <a:r>
                  <a:rPr lang="es-CO" b="1" i="0" dirty="0" smtClean="0">
                    <a:solidFill>
                      <a:srgbClr val="000000"/>
                    </a:solidFill>
                    <a:effectLst/>
                    <a:latin typeface="Arial" panose="020B0604020202020204" pitchFamily="34" charset="0"/>
                    <a:cs typeface="Arial" panose="020B0604020202020204" pitchFamily="34" charset="0"/>
                  </a:rPr>
                  <a:t>Nota 2:</a:t>
                </a:r>
                <a:r>
                  <a:rPr lang="es-CO" b="0" i="0" dirty="0" smtClean="0">
                    <a:solidFill>
                      <a:srgbClr val="000000"/>
                    </a:solidFill>
                    <a:effectLst/>
                    <a:latin typeface="Arial" panose="020B0604020202020204" pitchFamily="34" charset="0"/>
                    <a:cs typeface="Arial" panose="020B0604020202020204" pitchFamily="34" charset="0"/>
                  </a:rPr>
                  <a:t> </a:t>
                </a:r>
                <a:r>
                  <a:rPr lang="es-CO" i="0" dirty="0" smtClean="0">
                    <a:latin typeface="Arial" panose="020B0604020202020204" pitchFamily="34" charset="0"/>
                    <a:cs typeface="Arial" panose="020B0604020202020204" pitchFamily="34" charset="0"/>
                  </a:rPr>
                  <a:t>en esta integral aplicamos dos cambios de variable para hacer notar, por un lado, que existen múltiples primitivas para una misma función. Y, por otro lado, que pueden aplicarse distintos cambios de variables. No obstante, un cambio de variable mal escogido puede complicar la integral.</a:t>
                </a:r>
              </a:p>
              <a:p>
                <a:pPr algn="just"/>
                <a:r>
                  <a:rPr lang="es-CO" sz="1600" dirty="0" smtClean="0">
                    <a:solidFill>
                      <a:srgbClr val="000000"/>
                    </a:solidFill>
                    <a:latin typeface="Arial" panose="020B0604020202020204" pitchFamily="34" charset="0"/>
                    <a:cs typeface="Arial" panose="020B0604020202020204" pitchFamily="34" charset="0"/>
                  </a:rPr>
                  <a:t> </a:t>
                </a:r>
                <a:endParaRPr lang="es-CO" sz="1600" dirty="0">
                  <a:solidFill>
                    <a:srgbClr val="000000"/>
                  </a:solidFill>
                  <a:latin typeface="Arial" panose="020B0604020202020204" pitchFamily="34" charset="0"/>
                  <a:cs typeface="Arial" panose="020B0604020202020204" pitchFamily="34" charset="0"/>
                </a:endParaRPr>
              </a:p>
              <a:p>
                <a:pPr algn="just"/>
                <a:r>
                  <a:rPr lang="es-CO" sz="1600" b="1" i="0" dirty="0" smtClean="0">
                    <a:solidFill>
                      <a:srgbClr val="000000"/>
                    </a:solidFill>
                    <a:effectLst/>
                    <a:latin typeface="Arial" panose="020B0604020202020204" pitchFamily="34" charset="0"/>
                    <a:cs typeface="Arial" panose="020B0604020202020204" pitchFamily="34" charset="0"/>
                  </a:rPr>
                  <a:t>Cambio de variable 1  </a:t>
                </a:r>
                <a:r>
                  <a:rPr lang="es-CO" sz="1600" dirty="0">
                    <a:latin typeface="Arial" panose="020B0604020202020204" pitchFamily="34" charset="0"/>
                    <a:cs typeface="Arial" panose="020B0604020202020204" pitchFamily="34" charset="0"/>
                  </a:rPr>
                  <a:t>z=1+√</a:t>
                </a:r>
                <a:r>
                  <a:rPr lang="es-CO" sz="1600" dirty="0" smtClean="0">
                    <a:latin typeface="Arial" panose="020B0604020202020204" pitchFamily="34" charset="0"/>
                    <a:cs typeface="Arial" panose="020B0604020202020204" pitchFamily="34" charset="0"/>
                  </a:rPr>
                  <a:t>x    (</a:t>
                </a:r>
                <a:r>
                  <a:rPr lang="es-CO" sz="1600" dirty="0">
                    <a:latin typeface="Arial" panose="020B0604020202020204" pitchFamily="34" charset="0"/>
                    <a:cs typeface="Arial" panose="020B0604020202020204" pitchFamily="34" charset="0"/>
                  </a:rPr>
                  <a:t>Con este cambio también desaparecen las </a:t>
                </a:r>
                <a:r>
                  <a:rPr lang="es-CO" sz="1600" dirty="0" smtClean="0">
                    <a:latin typeface="Arial" panose="020B0604020202020204" pitchFamily="34" charset="0"/>
                    <a:cs typeface="Arial" panose="020B0604020202020204" pitchFamily="34" charset="0"/>
                  </a:rPr>
                  <a:t>raíces. Aislamos</a:t>
                </a:r>
                <a:r>
                  <a:rPr lang="es-CO" sz="1600" dirty="0">
                    <a:latin typeface="Arial" panose="020B0604020202020204" pitchFamily="34" charset="0"/>
                    <a:cs typeface="Arial" panose="020B0604020202020204" pitchFamily="34" charset="0"/>
                  </a:rPr>
                  <a:t> </a:t>
                </a:r>
                <a:r>
                  <a:rPr lang="es-CO" sz="1600" i="1" dirty="0">
                    <a:latin typeface="Arial" panose="020B0604020202020204" pitchFamily="34" charset="0"/>
                    <a:cs typeface="Arial" panose="020B0604020202020204" pitchFamily="34" charset="0"/>
                  </a:rPr>
                  <a:t>x</a:t>
                </a:r>
                <a:r>
                  <a:rPr lang="es-CO" sz="1600" dirty="0">
                    <a:latin typeface="Arial" panose="020B0604020202020204" pitchFamily="34" charset="0"/>
                    <a:cs typeface="Arial" panose="020B0604020202020204" pitchFamily="34" charset="0"/>
                  </a:rPr>
                  <a:t> y derivamos:</a:t>
                </a:r>
              </a:p>
              <a:p>
                <a:pPr algn="just"/>
                <a:endParaRPr lang="es-CO" b="1" i="0" dirty="0" smtClean="0">
                  <a:solidFill>
                    <a:srgbClr val="000000"/>
                  </a:solidFill>
                  <a:effectLst/>
                  <a:latin typeface="Arial" panose="020B0604020202020204" pitchFamily="34" charset="0"/>
                  <a:cs typeface="Arial" panose="020B0604020202020204" pitchFamily="34" charset="0"/>
                </a:endParaRPr>
              </a:p>
              <a:p>
                <a:pPr algn="just"/>
                <a:r>
                  <a:rPr lang="es-CO" dirty="0">
                    <a:latin typeface="Arial" panose="020B0604020202020204" pitchFamily="34" charset="0"/>
                    <a:cs typeface="Arial" panose="020B0604020202020204" pitchFamily="34" charset="0"/>
                  </a:rPr>
                  <a:t>x</a:t>
                </a:r>
                <a:r>
                  <a:rPr lang="es-CO" dirty="0" smtClean="0">
                    <a:latin typeface="Arial" panose="020B0604020202020204" pitchFamily="34" charset="0"/>
                    <a:cs typeface="Arial" panose="020B0604020202020204" pitchFamily="34" charset="0"/>
                  </a:rPr>
                  <a:t>=(z−1)^2                    </a:t>
                </a:r>
                <a:r>
                  <a:rPr lang="es-CO" dirty="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dx=2(z</a:t>
                </a:r>
                <a:r>
                  <a:rPr lang="es-CO" dirty="0">
                    <a:latin typeface="Arial" panose="020B0604020202020204" pitchFamily="34" charset="0"/>
                    <a:cs typeface="Arial" panose="020B0604020202020204" pitchFamily="34" charset="0"/>
                  </a:rPr>
                  <a:t>−</a:t>
                </a:r>
                <a:r>
                  <a:rPr lang="es-CO" dirty="0" smtClean="0">
                    <a:latin typeface="Arial" panose="020B0604020202020204" pitchFamily="34" charset="0"/>
                    <a:cs typeface="Arial" panose="020B0604020202020204" pitchFamily="34" charset="0"/>
                  </a:rPr>
                  <a:t>1) </a:t>
                </a:r>
                <a:r>
                  <a:rPr lang="es-CO" dirty="0" err="1" smtClean="0">
                    <a:latin typeface="Arial" panose="020B0604020202020204" pitchFamily="34" charset="0"/>
                    <a:cs typeface="Arial" panose="020B0604020202020204" pitchFamily="34" charset="0"/>
                  </a:rPr>
                  <a:t>dz</a:t>
                </a:r>
                <a:r>
                  <a:rPr lang="es-CO" dirty="0">
                    <a:latin typeface="Arial" panose="020B0604020202020204" pitchFamily="34" charset="0"/>
                    <a:cs typeface="Arial" panose="020B0604020202020204" pitchFamily="34" charset="0"/>
                  </a:rPr>
                  <a:t>  </a:t>
                </a:r>
                <a:r>
                  <a:rPr lang="es-CO" dirty="0" smtClean="0">
                    <a:latin typeface="Arial" panose="020B0604020202020204" pitchFamily="34" charset="0"/>
                    <a:cs typeface="Arial" panose="020B0604020202020204" pitchFamily="34" charset="0"/>
                  </a:rPr>
                  <a:t>       Aplicamos el cambio en la integral</a:t>
                </a:r>
              </a:p>
              <a:p>
                <a:pPr algn="just"/>
                <a:endParaRPr lang="es-CO" sz="1400" i="1" dirty="0">
                  <a:latin typeface="Arial" panose="020B0604020202020204" pitchFamily="34" charset="0"/>
                  <a:cs typeface="Arial" panose="020B0604020202020204" pitchFamily="34" charset="0"/>
                </a:endParaRPr>
              </a:p>
              <a:p>
                <a:pPr algn="just"/>
                <a14:m>
                  <m:oMath xmlns:m="http://schemas.openxmlformats.org/officeDocument/2006/math">
                    <m:r>
                      <a:rPr lang="es-CO" sz="1600" b="0" i="1" smtClean="0">
                        <a:latin typeface="Cambria Math" panose="02040503050406030204" pitchFamily="18" charset="0"/>
                        <a:cs typeface="Arial" panose="020B0604020202020204" pitchFamily="34" charset="0"/>
                      </a:rPr>
                      <m:t>          </m:t>
                    </m:r>
                    <m:nary>
                      <m:naryPr>
                        <m:limLoc m:val="undOvr"/>
                        <m:subHide m:val="on"/>
                        <m:supHide m:val="on"/>
                        <m:ctrlPr>
                          <a:rPr lang="es-CO" sz="1600" i="1" smtClean="0">
                            <a:latin typeface="Cambria Math" panose="02040503050406030204" pitchFamily="18" charset="0"/>
                            <a:cs typeface="Arial" panose="020B0604020202020204" pitchFamily="34" charset="0"/>
                          </a:rPr>
                        </m:ctrlPr>
                      </m:naryPr>
                      <m:sub/>
                      <m:sup/>
                      <m:e>
                        <m:f>
                          <m:fPr>
                            <m:ctrlPr>
                              <a:rPr lang="es-CO" sz="1600" i="1" smtClean="0">
                                <a:latin typeface="Cambria Math" panose="02040503050406030204" pitchFamily="18" charset="0"/>
                                <a:cs typeface="Arial" panose="020B0604020202020204" pitchFamily="34" charset="0"/>
                              </a:rPr>
                            </m:ctrlPr>
                          </m:fPr>
                          <m:num>
                            <m:r>
                              <a:rPr lang="es-CO" sz="1600" i="1" smtClean="0">
                                <a:latin typeface="Cambria Math" panose="02040503050406030204" pitchFamily="18" charset="0"/>
                                <a:cs typeface="Arial" panose="020B0604020202020204" pitchFamily="34" charset="0"/>
                              </a:rPr>
                              <m:t>(1+</m:t>
                            </m:r>
                            <m:rad>
                              <m:radPr>
                                <m:degHide m:val="on"/>
                                <m:ctrlPr>
                                  <a:rPr lang="es-CO" sz="1600" i="1" smtClean="0">
                                    <a:latin typeface="Cambria Math" panose="02040503050406030204" pitchFamily="18" charset="0"/>
                                    <a:cs typeface="Arial" panose="020B0604020202020204" pitchFamily="34" charset="0"/>
                                  </a:rPr>
                                </m:ctrlPr>
                              </m:radPr>
                              <m:deg/>
                              <m:e>
                                <m:r>
                                  <a:rPr lang="es-CO" sz="1600" i="1" smtClean="0">
                                    <a:latin typeface="Cambria Math" panose="02040503050406030204" pitchFamily="18" charset="0"/>
                                    <a:cs typeface="Arial" panose="020B0604020202020204" pitchFamily="34" charset="0"/>
                                  </a:rPr>
                                  <m:t>𝑥</m:t>
                                </m:r>
                              </m:e>
                            </m:rad>
                            <m:r>
                              <a:rPr lang="es-CO" sz="1600" i="1" smtClean="0">
                                <a:latin typeface="Cambria Math" panose="02040503050406030204" pitchFamily="18" charset="0"/>
                                <a:cs typeface="Arial" panose="020B0604020202020204" pitchFamily="34" charset="0"/>
                              </a:rPr>
                              <m:t> </m:t>
                            </m:r>
                            <m:sSup>
                              <m:sSupPr>
                                <m:ctrlPr>
                                  <a:rPr lang="es-CO" sz="1600" i="1" smtClean="0">
                                    <a:latin typeface="Cambria Math" panose="02040503050406030204" pitchFamily="18" charset="0"/>
                                    <a:cs typeface="Arial" panose="020B0604020202020204" pitchFamily="34" charset="0"/>
                                  </a:rPr>
                                </m:ctrlPr>
                              </m:sSupPr>
                              <m:e>
                                <m:r>
                                  <a:rPr lang="es-CO" sz="1600" i="1" smtClean="0">
                                    <a:latin typeface="Cambria Math" panose="02040503050406030204" pitchFamily="18" charset="0"/>
                                    <a:cs typeface="Arial" panose="020B0604020202020204" pitchFamily="34" charset="0"/>
                                  </a:rPr>
                                  <m:t>)</m:t>
                                </m:r>
                              </m:e>
                              <m:sup>
                                <m:r>
                                  <a:rPr lang="es-CO" sz="1600" i="1" smtClean="0">
                                    <a:latin typeface="Cambria Math" panose="02040503050406030204" pitchFamily="18" charset="0"/>
                                    <a:cs typeface="Arial" panose="020B0604020202020204" pitchFamily="34" charset="0"/>
                                  </a:rPr>
                                  <m:t>2</m:t>
                                </m:r>
                              </m:sup>
                            </m:sSup>
                          </m:num>
                          <m:den>
                            <m:rad>
                              <m:radPr>
                                <m:degHide m:val="on"/>
                                <m:ctrlPr>
                                  <a:rPr lang="es-CO" sz="1600" i="1" smtClean="0">
                                    <a:latin typeface="Cambria Math" panose="02040503050406030204" pitchFamily="18" charset="0"/>
                                    <a:cs typeface="Arial" panose="020B0604020202020204" pitchFamily="34" charset="0"/>
                                  </a:rPr>
                                </m:ctrlPr>
                              </m:radPr>
                              <m:deg/>
                              <m:e>
                                <m:r>
                                  <a:rPr lang="es-CO" sz="1600" i="1" smtClean="0">
                                    <a:latin typeface="Cambria Math" panose="02040503050406030204" pitchFamily="18" charset="0"/>
                                    <a:cs typeface="Arial" panose="020B0604020202020204" pitchFamily="34" charset="0"/>
                                  </a:rPr>
                                  <m:t>𝑥</m:t>
                                </m:r>
                              </m:e>
                            </m:rad>
                          </m:den>
                        </m:f>
                      </m:e>
                    </m:nary>
                    <m:r>
                      <m:rPr>
                        <m:sty m:val="p"/>
                      </m:rPr>
                      <a:rPr lang="es-CO" sz="1600" i="0" smtClean="0">
                        <a:latin typeface="Cambria Math" panose="02040503050406030204" pitchFamily="18" charset="0"/>
                        <a:cs typeface="Arial" panose="020B0604020202020204" pitchFamily="34" charset="0"/>
                      </a:rPr>
                      <m:t>dx</m:t>
                    </m:r>
                    <m:r>
                      <a:rPr lang="es-CO" sz="1600" i="0" smtClean="0">
                        <a:latin typeface="Cambria Math" panose="02040503050406030204" pitchFamily="18" charset="0"/>
                        <a:cs typeface="Arial" panose="020B0604020202020204" pitchFamily="34" charset="0"/>
                      </a:rPr>
                      <m:t>    </m:t>
                    </m:r>
                  </m:oMath>
                </a14:m>
                <a:r>
                  <a:rPr lang="es-CO" sz="2800" dirty="0" smtClean="0">
                    <a:latin typeface="Arial" panose="020B0604020202020204" pitchFamily="34" charset="0"/>
                    <a:cs typeface="Arial" panose="020B0604020202020204" pitchFamily="34" charset="0"/>
                  </a:rPr>
                  <a:t>   </a:t>
                </a:r>
                <a14:m>
                  <m:oMath xmlns:m="http://schemas.openxmlformats.org/officeDocument/2006/math">
                    <m:r>
                      <a:rPr lang="es-CO" sz="2000" b="0" i="0" dirty="0" smtClean="0">
                        <a:latin typeface="Cambria Math" panose="02040503050406030204" pitchFamily="18" charset="0"/>
                        <a:cs typeface="Arial" panose="020B0604020202020204" pitchFamily="34" charset="0"/>
                      </a:rPr>
                      <m:t>            </m:t>
                    </m:r>
                    <m:nary>
                      <m:naryPr>
                        <m:limLoc m:val="undOvr"/>
                        <m:subHide m:val="on"/>
                        <m:supHide m:val="on"/>
                        <m:ctrlPr>
                          <a:rPr lang="es-CO" sz="2000" i="1" dirty="0" smtClean="0">
                            <a:latin typeface="Cambria Math" panose="02040503050406030204" pitchFamily="18" charset="0"/>
                            <a:cs typeface="Arial" panose="020B0604020202020204" pitchFamily="34" charset="0"/>
                          </a:rPr>
                        </m:ctrlPr>
                      </m:naryPr>
                      <m:sub/>
                      <m:sup/>
                      <m:e>
                        <m:f>
                          <m:fPr>
                            <m:ctrlPr>
                              <a:rPr lang="es-CO" sz="2000" i="1" dirty="0" smtClean="0">
                                <a:latin typeface="Cambria Math" panose="02040503050406030204" pitchFamily="18" charset="0"/>
                                <a:cs typeface="Arial" panose="020B0604020202020204" pitchFamily="34" charset="0"/>
                              </a:rPr>
                            </m:ctrlPr>
                          </m:fPr>
                          <m:num>
                            <m:r>
                              <a:rPr lang="es-CO" sz="2000" i="1" dirty="0" smtClean="0">
                                <a:latin typeface="Cambria Math" panose="02040503050406030204" pitchFamily="18" charset="0"/>
                                <a:cs typeface="Arial" panose="020B0604020202020204" pitchFamily="34" charset="0"/>
                              </a:rPr>
                              <m:t>(</m:t>
                            </m:r>
                            <m:r>
                              <a:rPr lang="es-CO" sz="2000" i="1" dirty="0" smtClean="0">
                                <a:latin typeface="Cambria Math" panose="02040503050406030204" pitchFamily="18" charset="0"/>
                                <a:cs typeface="Arial" panose="020B0604020202020204" pitchFamily="34" charset="0"/>
                              </a:rPr>
                              <m:t>𝑧</m:t>
                            </m:r>
                            <m:sSup>
                              <m:sSupPr>
                                <m:ctrlPr>
                                  <a:rPr lang="es-CO" sz="2000" i="1" dirty="0" smtClean="0">
                                    <a:latin typeface="Cambria Math" panose="02040503050406030204" pitchFamily="18" charset="0"/>
                                    <a:cs typeface="Arial" panose="020B0604020202020204" pitchFamily="34" charset="0"/>
                                  </a:rPr>
                                </m:ctrlPr>
                              </m:sSupPr>
                              <m:e>
                                <m:r>
                                  <a:rPr lang="es-CO" sz="2000" i="1" dirty="0" smtClean="0">
                                    <a:latin typeface="Cambria Math" panose="02040503050406030204" pitchFamily="18" charset="0"/>
                                    <a:cs typeface="Arial" panose="020B0604020202020204" pitchFamily="34" charset="0"/>
                                  </a:rPr>
                                  <m:t>)</m:t>
                                </m:r>
                              </m:e>
                              <m:sup>
                                <m:r>
                                  <a:rPr lang="es-CO" sz="2000" i="1" dirty="0" smtClean="0">
                                    <a:latin typeface="Cambria Math" panose="02040503050406030204" pitchFamily="18" charset="0"/>
                                    <a:cs typeface="Arial" panose="020B0604020202020204" pitchFamily="34" charset="0"/>
                                  </a:rPr>
                                  <m:t>2</m:t>
                                </m:r>
                              </m:sup>
                            </m:sSup>
                          </m:num>
                          <m:den>
                            <m:r>
                              <a:rPr lang="es-CO" sz="2000" i="1" dirty="0" smtClean="0">
                                <a:latin typeface="Cambria Math" panose="02040503050406030204" pitchFamily="18" charset="0"/>
                                <a:cs typeface="Arial" panose="020B0604020202020204" pitchFamily="34" charset="0"/>
                              </a:rPr>
                              <m:t>𝑧</m:t>
                            </m:r>
                            <m:r>
                              <a:rPr lang="es-CO" sz="2000" i="1" dirty="0" smtClean="0">
                                <a:latin typeface="Cambria Math" panose="02040503050406030204" pitchFamily="18" charset="0"/>
                                <a:cs typeface="Arial" panose="020B0604020202020204" pitchFamily="34" charset="0"/>
                              </a:rPr>
                              <m:t>−1</m:t>
                            </m:r>
                          </m:den>
                        </m:f>
                      </m:e>
                    </m:nary>
                    <m:r>
                      <a:rPr lang="es-CO" sz="2000" i="0" dirty="0" smtClean="0">
                        <a:latin typeface="Cambria Math" panose="02040503050406030204" pitchFamily="18" charset="0"/>
                        <a:cs typeface="Arial" panose="020B0604020202020204" pitchFamily="34" charset="0"/>
                      </a:rPr>
                      <m:t>∗2</m:t>
                    </m:r>
                    <m:d>
                      <m:dPr>
                        <m:ctrlPr>
                          <a:rPr lang="es-CO" sz="2000" i="1" dirty="0" smtClean="0">
                            <a:latin typeface="Cambria Math" panose="02040503050406030204" pitchFamily="18" charset="0"/>
                            <a:cs typeface="Arial" panose="020B0604020202020204" pitchFamily="34" charset="0"/>
                          </a:rPr>
                        </m:ctrlPr>
                      </m:dPr>
                      <m:e>
                        <m:r>
                          <m:rPr>
                            <m:sty m:val="p"/>
                          </m:rPr>
                          <a:rPr lang="es-CO" sz="2000" i="0" dirty="0" smtClean="0">
                            <a:latin typeface="Cambria Math" panose="02040503050406030204" pitchFamily="18" charset="0"/>
                            <a:cs typeface="Arial" panose="020B0604020202020204" pitchFamily="34" charset="0"/>
                          </a:rPr>
                          <m:t>z</m:t>
                        </m:r>
                        <m:r>
                          <a:rPr lang="es-CO" sz="2000" i="0" dirty="0" smtClean="0">
                            <a:latin typeface="Cambria Math" panose="02040503050406030204" pitchFamily="18" charset="0"/>
                            <a:cs typeface="Arial" panose="020B0604020202020204" pitchFamily="34" charset="0"/>
                          </a:rPr>
                          <m:t>−1</m:t>
                        </m:r>
                      </m:e>
                    </m:d>
                    <m:r>
                      <m:rPr>
                        <m:sty m:val="p"/>
                      </m:rPr>
                      <a:rPr lang="es-CO" sz="2000" i="0" dirty="0" smtClean="0">
                        <a:latin typeface="Cambria Math" panose="02040503050406030204" pitchFamily="18" charset="0"/>
                        <a:cs typeface="Arial" panose="020B0604020202020204" pitchFamily="34" charset="0"/>
                      </a:rPr>
                      <m:t>dz</m:t>
                    </m:r>
                  </m:oMath>
                </a14:m>
                <a:r>
                  <a:rPr lang="es-CO" sz="2000" dirty="0" smtClean="0">
                    <a:latin typeface="Arial" panose="020B0604020202020204" pitchFamily="34" charset="0"/>
                    <a:cs typeface="Arial" panose="020B0604020202020204" pitchFamily="34" charset="0"/>
                  </a:rPr>
                  <a:t>             </a:t>
                </a:r>
                <a14:m>
                  <m:oMath xmlns:m="http://schemas.openxmlformats.org/officeDocument/2006/math">
                    <m:nary>
                      <m:naryPr>
                        <m:limLoc m:val="undOvr"/>
                        <m:subHide m:val="on"/>
                        <m:supHide m:val="on"/>
                        <m:ctrlPr>
                          <a:rPr lang="es-CO" sz="2000" i="1" dirty="0" smtClean="0">
                            <a:latin typeface="Cambria Math" panose="02040503050406030204" pitchFamily="18" charset="0"/>
                            <a:cs typeface="Arial" panose="020B0604020202020204" pitchFamily="34" charset="0"/>
                          </a:rPr>
                        </m:ctrlPr>
                      </m:naryPr>
                      <m:sub/>
                      <m:sup/>
                      <m:e>
                        <m:r>
                          <a:rPr lang="es-CO" sz="2000" b="0" i="1" dirty="0" smtClean="0">
                            <a:latin typeface="Cambria Math" panose="02040503050406030204" pitchFamily="18" charset="0"/>
                            <a:cs typeface="Arial" panose="020B0604020202020204" pitchFamily="34" charset="0"/>
                          </a:rPr>
                          <m:t>2</m:t>
                        </m:r>
                        <m:sSup>
                          <m:sSupPr>
                            <m:ctrlPr>
                              <a:rPr lang="es-CO" sz="2000" b="0" i="1" dirty="0" smtClean="0">
                                <a:latin typeface="Cambria Math" panose="02040503050406030204" pitchFamily="18" charset="0"/>
                                <a:cs typeface="Arial" panose="020B0604020202020204" pitchFamily="34" charset="0"/>
                              </a:rPr>
                            </m:ctrlPr>
                          </m:sSupPr>
                          <m:e>
                            <m:r>
                              <a:rPr lang="es-CO" sz="2000" b="0" i="1" dirty="0" smtClean="0">
                                <a:latin typeface="Cambria Math" panose="02040503050406030204" pitchFamily="18" charset="0"/>
                                <a:cs typeface="Arial" panose="020B0604020202020204" pitchFamily="34" charset="0"/>
                              </a:rPr>
                              <m:t>𝑧</m:t>
                            </m:r>
                          </m:e>
                          <m:sup>
                            <m:r>
                              <a:rPr lang="es-CO" sz="2000" b="0" i="1" dirty="0" smtClean="0">
                                <a:latin typeface="Cambria Math" panose="02040503050406030204" pitchFamily="18" charset="0"/>
                                <a:cs typeface="Arial" panose="020B0604020202020204" pitchFamily="34" charset="0"/>
                              </a:rPr>
                              <m:t>2 </m:t>
                            </m:r>
                          </m:sup>
                        </m:sSup>
                        <m:r>
                          <a:rPr lang="es-CO" sz="2000" b="0" i="1" dirty="0" smtClean="0">
                            <a:latin typeface="Cambria Math" panose="02040503050406030204" pitchFamily="18" charset="0"/>
                            <a:cs typeface="Arial" panose="020B0604020202020204" pitchFamily="34" charset="0"/>
                          </a:rPr>
                          <m:t>𝑑𝑧</m:t>
                        </m:r>
                        <m:r>
                          <a:rPr lang="es-CO" sz="2000" b="0" i="1" dirty="0" smtClean="0">
                            <a:latin typeface="Cambria Math" panose="02040503050406030204" pitchFamily="18" charset="0"/>
                            <a:cs typeface="Arial" panose="020B0604020202020204" pitchFamily="34" charset="0"/>
                          </a:rPr>
                          <m:t>=</m:t>
                        </m:r>
                        <m:f>
                          <m:fPr>
                            <m:ctrlPr>
                              <a:rPr lang="es-CO" sz="2000" b="0" i="1" dirty="0" smtClean="0">
                                <a:latin typeface="Cambria Math" panose="02040503050406030204" pitchFamily="18" charset="0"/>
                                <a:cs typeface="Arial" panose="020B0604020202020204" pitchFamily="34" charset="0"/>
                              </a:rPr>
                            </m:ctrlPr>
                          </m:fPr>
                          <m:num>
                            <m:r>
                              <a:rPr lang="es-CO" sz="2000" b="0" i="1" dirty="0" smtClean="0">
                                <a:latin typeface="Cambria Math" panose="02040503050406030204" pitchFamily="18" charset="0"/>
                                <a:cs typeface="Arial" panose="020B0604020202020204" pitchFamily="34" charset="0"/>
                              </a:rPr>
                              <m:t>2</m:t>
                            </m:r>
                            <m:sSup>
                              <m:sSupPr>
                                <m:ctrlPr>
                                  <a:rPr lang="es-CO" sz="2000" b="0" i="1" dirty="0" smtClean="0">
                                    <a:latin typeface="Cambria Math" panose="02040503050406030204" pitchFamily="18" charset="0"/>
                                    <a:cs typeface="Arial" panose="020B0604020202020204" pitchFamily="34" charset="0"/>
                                  </a:rPr>
                                </m:ctrlPr>
                              </m:sSupPr>
                              <m:e>
                                <m:r>
                                  <a:rPr lang="es-CO" sz="2000" b="0" i="1" dirty="0" smtClean="0">
                                    <a:latin typeface="Cambria Math" panose="02040503050406030204" pitchFamily="18" charset="0"/>
                                    <a:cs typeface="Arial" panose="020B0604020202020204" pitchFamily="34" charset="0"/>
                                  </a:rPr>
                                  <m:t>𝑧</m:t>
                                </m:r>
                              </m:e>
                              <m:sup>
                                <m:r>
                                  <a:rPr lang="es-CO" sz="2000" b="0" i="1" dirty="0" smtClean="0">
                                    <a:latin typeface="Cambria Math" panose="02040503050406030204" pitchFamily="18" charset="0"/>
                                    <a:cs typeface="Arial" panose="020B0604020202020204" pitchFamily="34" charset="0"/>
                                  </a:rPr>
                                  <m:t>3</m:t>
                                </m:r>
                              </m:sup>
                            </m:sSup>
                          </m:num>
                          <m:den>
                            <m:r>
                              <a:rPr lang="es-CO" sz="2000" b="0" i="1" dirty="0" smtClean="0">
                                <a:latin typeface="Cambria Math" panose="02040503050406030204" pitchFamily="18" charset="0"/>
                                <a:cs typeface="Arial" panose="020B0604020202020204" pitchFamily="34" charset="0"/>
                              </a:rPr>
                              <m:t>3</m:t>
                            </m:r>
                          </m:den>
                        </m:f>
                      </m:e>
                    </m:nary>
                  </m:oMath>
                </a14:m>
                <a:endParaRPr lang="es-CO" sz="2000" dirty="0" smtClean="0">
                  <a:latin typeface="Arial" panose="020B0604020202020204" pitchFamily="34" charset="0"/>
                  <a:cs typeface="Arial" panose="020B0604020202020204" pitchFamily="34" charset="0"/>
                </a:endParaRPr>
              </a:p>
              <a:p>
                <a:pPr algn="just"/>
                <a:endParaRPr lang="es-CO" dirty="0" smtClean="0">
                  <a:latin typeface="Arial" panose="020B0604020202020204" pitchFamily="34" charset="0"/>
                  <a:cs typeface="Arial" panose="020B0604020202020204" pitchFamily="34" charset="0"/>
                </a:endParaRPr>
              </a:p>
              <a:p>
                <a:pPr algn="just"/>
                <a:r>
                  <a:rPr lang="es-CO" dirty="0" smtClean="0">
                    <a:latin typeface="Arial" panose="020B0604020202020204" pitchFamily="34" charset="0"/>
                    <a:cs typeface="Arial" panose="020B0604020202020204" pitchFamily="34" charset="0"/>
                  </a:rPr>
                  <a:t>Deshacemos </a:t>
                </a:r>
                <a:r>
                  <a:rPr lang="es-CO" dirty="0" smtClean="0">
                    <a:latin typeface="Arial" panose="020B0604020202020204" pitchFamily="34" charset="0"/>
                    <a:cs typeface="Arial" panose="020B0604020202020204" pitchFamily="34" charset="0"/>
                  </a:rPr>
                  <a:t>el cambio de variable:</a:t>
                </a:r>
              </a:p>
              <a:p>
                <a:pPr algn="just"/>
                <a:endParaRPr lang="es-CO" b="1" i="0" dirty="0" smtClean="0">
                  <a:solidFill>
                    <a:srgbClr val="000000"/>
                  </a:solidFill>
                  <a:effectLst/>
                  <a:latin typeface="Times New Roman" panose="02020603050405020304" pitchFamily="18" charset="0"/>
                </a:endParaRPr>
              </a:p>
              <a:p>
                <a:pPr algn="just"/>
                <a14:m>
                  <m:oMath xmlns:m="http://schemas.openxmlformats.org/officeDocument/2006/math">
                    <m:nary>
                      <m:naryPr>
                        <m:limLoc m:val="undOvr"/>
                        <m:subHide m:val="on"/>
                        <m:supHide m:val="on"/>
                        <m:ctrlPr>
                          <a:rPr lang="es-CO" sz="2400" i="1" smtClean="0">
                            <a:solidFill>
                              <a:srgbClr val="000000"/>
                            </a:solidFill>
                            <a:effectLst/>
                            <a:latin typeface="Cambria Math" panose="02040503050406030204" pitchFamily="18" charset="0"/>
                          </a:rPr>
                        </m:ctrlPr>
                      </m:naryPr>
                      <m:sub/>
                      <m:sup/>
                      <m:e>
                        <m:f>
                          <m:fPr>
                            <m:ctrlPr>
                              <a:rPr lang="es-CO" sz="2400" i="1" smtClean="0">
                                <a:solidFill>
                                  <a:srgbClr val="000000"/>
                                </a:solidFill>
                                <a:effectLst/>
                                <a:latin typeface="Cambria Math" panose="02040503050406030204" pitchFamily="18" charset="0"/>
                              </a:rPr>
                            </m:ctrlPr>
                          </m:fPr>
                          <m:num>
                            <m:r>
                              <a:rPr lang="es-CO" sz="2400" b="0" i="1" smtClean="0">
                                <a:solidFill>
                                  <a:srgbClr val="000000"/>
                                </a:solidFill>
                                <a:effectLst/>
                                <a:latin typeface="Cambria Math" panose="02040503050406030204" pitchFamily="18" charset="0"/>
                              </a:rPr>
                              <m:t>(1+</m:t>
                            </m:r>
                            <m:rad>
                              <m:radPr>
                                <m:degHide m:val="on"/>
                                <m:ctrlPr>
                                  <a:rPr lang="es-CO" sz="2400" i="1" smtClean="0">
                                    <a:solidFill>
                                      <a:srgbClr val="000000"/>
                                    </a:solidFill>
                                    <a:effectLst/>
                                    <a:latin typeface="Cambria Math" panose="02040503050406030204" pitchFamily="18" charset="0"/>
                                  </a:rPr>
                                </m:ctrlPr>
                              </m:radPr>
                              <m:deg/>
                              <m:e>
                                <m:r>
                                  <a:rPr lang="es-CO" sz="2400" b="0" i="1" smtClean="0">
                                    <a:solidFill>
                                      <a:srgbClr val="000000"/>
                                    </a:solidFill>
                                    <a:effectLst/>
                                    <a:latin typeface="Cambria Math" panose="02040503050406030204" pitchFamily="18" charset="0"/>
                                  </a:rPr>
                                  <m:t>𝑥</m:t>
                                </m:r>
                              </m:e>
                            </m:rad>
                            <m:sSup>
                              <m:sSupPr>
                                <m:ctrlPr>
                                  <a:rPr lang="es-CO" sz="2400" i="1" smtClean="0">
                                    <a:solidFill>
                                      <a:srgbClr val="000000"/>
                                    </a:solidFill>
                                    <a:effectLst/>
                                    <a:latin typeface="Cambria Math" panose="02040503050406030204" pitchFamily="18" charset="0"/>
                                  </a:rPr>
                                </m:ctrlPr>
                              </m:sSupPr>
                              <m:e>
                                <m:r>
                                  <a:rPr lang="es-CO" sz="2400" b="0" i="1" smtClean="0">
                                    <a:solidFill>
                                      <a:srgbClr val="000000"/>
                                    </a:solidFill>
                                    <a:effectLst/>
                                    <a:latin typeface="Cambria Math" panose="02040503050406030204" pitchFamily="18" charset="0"/>
                                  </a:rPr>
                                  <m:t>)</m:t>
                                </m:r>
                              </m:e>
                              <m:sup>
                                <m:r>
                                  <a:rPr lang="es-CO" sz="2400" b="0" i="1" smtClean="0">
                                    <a:solidFill>
                                      <a:srgbClr val="000000"/>
                                    </a:solidFill>
                                    <a:effectLst/>
                                    <a:latin typeface="Cambria Math" panose="02040503050406030204" pitchFamily="18" charset="0"/>
                                  </a:rPr>
                                  <m:t>2</m:t>
                                </m:r>
                              </m:sup>
                            </m:sSup>
                          </m:num>
                          <m:den>
                            <m:rad>
                              <m:radPr>
                                <m:degHide m:val="on"/>
                                <m:ctrlPr>
                                  <a:rPr lang="es-CO" sz="2400" i="1" smtClean="0">
                                    <a:solidFill>
                                      <a:srgbClr val="000000"/>
                                    </a:solidFill>
                                    <a:effectLst/>
                                    <a:latin typeface="Cambria Math" panose="02040503050406030204" pitchFamily="18" charset="0"/>
                                  </a:rPr>
                                </m:ctrlPr>
                              </m:radPr>
                              <m:deg/>
                              <m:e>
                                <m:r>
                                  <a:rPr lang="es-CO" sz="2400" b="0" i="1" smtClean="0">
                                    <a:solidFill>
                                      <a:srgbClr val="000000"/>
                                    </a:solidFill>
                                    <a:effectLst/>
                                    <a:latin typeface="Cambria Math" panose="02040503050406030204" pitchFamily="18" charset="0"/>
                                  </a:rPr>
                                  <m:t>𝑥</m:t>
                                </m:r>
                              </m:e>
                            </m:rad>
                          </m:den>
                        </m:f>
                        <m:r>
                          <a:rPr lang="es-CO" sz="2400" b="0" i="1" smtClean="0">
                            <a:solidFill>
                              <a:srgbClr val="000000"/>
                            </a:solidFill>
                            <a:effectLst/>
                            <a:latin typeface="Cambria Math" panose="02040503050406030204" pitchFamily="18" charset="0"/>
                          </a:rPr>
                          <m:t>𝑑𝑥</m:t>
                        </m:r>
                        <m:r>
                          <a:rPr lang="es-CO" sz="2400" b="0" i="1" smtClean="0">
                            <a:solidFill>
                              <a:srgbClr val="000000"/>
                            </a:solidFill>
                            <a:effectLst/>
                            <a:latin typeface="Cambria Math" panose="02040503050406030204" pitchFamily="18" charset="0"/>
                          </a:rPr>
                          <m:t>= </m:t>
                        </m:r>
                        <m:f>
                          <m:fPr>
                            <m:ctrlPr>
                              <a:rPr lang="es-CO" sz="2400" i="1" smtClean="0">
                                <a:solidFill>
                                  <a:srgbClr val="000000"/>
                                </a:solidFill>
                                <a:effectLst/>
                                <a:latin typeface="Cambria Math" panose="02040503050406030204" pitchFamily="18" charset="0"/>
                              </a:rPr>
                            </m:ctrlPr>
                          </m:fPr>
                          <m:num>
                            <m:r>
                              <a:rPr lang="es-CO" sz="2400" b="0" i="1" smtClean="0">
                                <a:solidFill>
                                  <a:srgbClr val="000000"/>
                                </a:solidFill>
                                <a:effectLst/>
                                <a:latin typeface="Cambria Math" panose="02040503050406030204" pitchFamily="18" charset="0"/>
                              </a:rPr>
                              <m:t>2(1+</m:t>
                            </m:r>
                            <m:rad>
                              <m:radPr>
                                <m:degHide m:val="on"/>
                                <m:ctrlPr>
                                  <a:rPr lang="es-CO" sz="2400" i="1" smtClean="0">
                                    <a:solidFill>
                                      <a:srgbClr val="000000"/>
                                    </a:solidFill>
                                    <a:effectLst/>
                                    <a:latin typeface="Cambria Math" panose="02040503050406030204" pitchFamily="18" charset="0"/>
                                  </a:rPr>
                                </m:ctrlPr>
                              </m:radPr>
                              <m:deg/>
                              <m:e>
                                <m:r>
                                  <a:rPr lang="es-CO" sz="2400" b="0" i="1" smtClean="0">
                                    <a:solidFill>
                                      <a:srgbClr val="000000"/>
                                    </a:solidFill>
                                    <a:effectLst/>
                                    <a:latin typeface="Cambria Math" panose="02040503050406030204" pitchFamily="18" charset="0"/>
                                  </a:rPr>
                                  <m:t>𝑥</m:t>
                                </m:r>
                              </m:e>
                            </m:rad>
                            <m:sSup>
                              <m:sSupPr>
                                <m:ctrlPr>
                                  <a:rPr lang="es-CO" sz="2400" i="1" smtClean="0">
                                    <a:solidFill>
                                      <a:srgbClr val="000000"/>
                                    </a:solidFill>
                                    <a:effectLst/>
                                    <a:latin typeface="Cambria Math" panose="02040503050406030204" pitchFamily="18" charset="0"/>
                                  </a:rPr>
                                </m:ctrlPr>
                              </m:sSupPr>
                              <m:e>
                                <m:r>
                                  <a:rPr lang="es-CO" sz="2400" b="0" i="1" smtClean="0">
                                    <a:solidFill>
                                      <a:srgbClr val="000000"/>
                                    </a:solidFill>
                                    <a:effectLst/>
                                    <a:latin typeface="Cambria Math" panose="02040503050406030204" pitchFamily="18" charset="0"/>
                                  </a:rPr>
                                  <m:t>)</m:t>
                                </m:r>
                              </m:e>
                              <m:sup>
                                <m:r>
                                  <a:rPr lang="es-CO" sz="2400" b="0" i="1" smtClean="0">
                                    <a:solidFill>
                                      <a:srgbClr val="000000"/>
                                    </a:solidFill>
                                    <a:effectLst/>
                                    <a:latin typeface="Cambria Math" panose="02040503050406030204" pitchFamily="18" charset="0"/>
                                  </a:rPr>
                                  <m:t>2</m:t>
                                </m:r>
                              </m:sup>
                            </m:sSup>
                          </m:num>
                          <m:den>
                            <m:r>
                              <a:rPr lang="es-CO" sz="2400" b="0" i="1" smtClean="0">
                                <a:solidFill>
                                  <a:srgbClr val="000000"/>
                                </a:solidFill>
                                <a:effectLst/>
                                <a:latin typeface="Cambria Math" panose="02040503050406030204" pitchFamily="18" charset="0"/>
                              </a:rPr>
                              <m:t>3</m:t>
                            </m:r>
                          </m:den>
                        </m:f>
                      </m:e>
                    </m:nary>
                  </m:oMath>
                </a14:m>
                <a:r>
                  <a:rPr lang="es-CO" i="1" dirty="0" smtClean="0">
                    <a:solidFill>
                      <a:srgbClr val="000000"/>
                    </a:solidFill>
                    <a:effectLst/>
                    <a:latin typeface="Agency FB" panose="020B0503020202020204" pitchFamily="34" charset="0"/>
                  </a:rPr>
                  <a:t>+C                 </a:t>
                </a:r>
                <a:endParaRPr lang="es-CO" i="1" dirty="0">
                  <a:solidFill>
                    <a:srgbClr val="000000"/>
                  </a:solidFill>
                  <a:effectLst/>
                  <a:latin typeface="Agency FB" panose="020B0503020202020204" pitchFamily="34" charset="0"/>
                </a:endParaRPr>
              </a:p>
            </p:txBody>
          </p:sp>
        </mc:Choice>
        <mc:Fallback>
          <p:sp>
            <p:nvSpPr>
              <p:cNvPr id="5" name="Rectángulo 4"/>
              <p:cNvSpPr>
                <a:spLocks noRot="1" noChangeAspect="1" noMove="1" noResize="1" noEditPoints="1" noAdjustHandles="1" noChangeArrowheads="1" noChangeShapeType="1" noTextEdit="1"/>
              </p:cNvSpPr>
              <p:nvPr/>
            </p:nvSpPr>
            <p:spPr>
              <a:xfrm>
                <a:off x="677334" y="1165527"/>
                <a:ext cx="9329551" cy="5199565"/>
              </a:xfrm>
              <a:prstGeom prst="rect">
                <a:avLst/>
              </a:prstGeom>
              <a:blipFill rotWithShape="0">
                <a:blip r:embed="rId3"/>
                <a:stretch>
                  <a:fillRect l="-523" t="-586" r="-523"/>
                </a:stretch>
              </a:blipFill>
            </p:spPr>
            <p:txBody>
              <a:bodyPr/>
              <a:lstStyle/>
              <a:p>
                <a:r>
                  <a:rPr lang="es-CO">
                    <a:noFill/>
                  </a:rPr>
                  <a:t> </a:t>
                </a:r>
              </a:p>
            </p:txBody>
          </p:sp>
        </mc:Fallback>
      </mc:AlternateContent>
    </p:spTree>
    <p:extLst>
      <p:ext uri="{BB962C8B-B14F-4D97-AF65-F5344CB8AC3E}">
        <p14:creationId xmlns:p14="http://schemas.microsoft.com/office/powerpoint/2010/main" val="2927225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588135"/>
          </a:xfrm>
        </p:spPr>
        <p:txBody>
          <a:bodyPr>
            <a:normAutofit/>
          </a:bodyPr>
          <a:lstStyle/>
          <a:p>
            <a:r>
              <a:rPr lang="es-CO" sz="2800" dirty="0" smtClean="0">
                <a:latin typeface="Impact" panose="020B0806030902050204" pitchFamily="34" charset="0"/>
              </a:rPr>
              <a:t>3. DIVISÓN PREVIA</a:t>
            </a:r>
            <a:endParaRPr lang="es-CO" sz="2800" dirty="0">
              <a:latin typeface="Impact" panose="020B0806030902050204" pitchFamily="34" charset="0"/>
            </a:endParaRPr>
          </a:p>
        </p:txBody>
      </p:sp>
      <mc:AlternateContent xmlns:mc="http://schemas.openxmlformats.org/markup-compatibility/2006">
        <mc:Choice xmlns:a14="http://schemas.microsoft.com/office/drawing/2010/main" Requires="a14">
          <p:sp>
            <p:nvSpPr>
              <p:cNvPr id="3" name="Marcador de contenido 2"/>
              <p:cNvSpPr>
                <a:spLocks noGrp="1"/>
              </p:cNvSpPr>
              <p:nvPr>
                <p:ph idx="1"/>
              </p:nvPr>
            </p:nvSpPr>
            <p:spPr>
              <a:xfrm>
                <a:off x="677333" y="1197735"/>
                <a:ext cx="9342429" cy="5228823"/>
              </a:xfrm>
            </p:spPr>
            <p:txBody>
              <a:bodyPr>
                <a:normAutofit fontScale="77500" lnSpcReduction="20000"/>
              </a:bodyPr>
              <a:lstStyle/>
              <a:p>
                <a:pPr marL="0" indent="0" algn="just">
                  <a:buNone/>
                </a:pPr>
                <a:r>
                  <a:rPr lang="es-CO" dirty="0" smtClean="0">
                    <a:latin typeface="Arial" panose="020B0604020202020204" pitchFamily="34" charset="0"/>
                    <a:cs typeface="Arial" panose="020B0604020202020204" pitchFamily="34" charset="0"/>
                  </a:rPr>
                  <a:t>En este caso, el método consiste en </a:t>
                </a:r>
                <a:r>
                  <a:rPr lang="es-CO" b="1" dirty="0">
                    <a:latin typeface="Arial" panose="020B0604020202020204" pitchFamily="34" charset="0"/>
                    <a:cs typeface="Arial" panose="020B0604020202020204" pitchFamily="34" charset="0"/>
                  </a:rPr>
                  <a:t>efectuar una división polinómica</a:t>
                </a:r>
                <a:r>
                  <a:rPr lang="es-CO" dirty="0">
                    <a:latin typeface="Arial" panose="020B0604020202020204" pitchFamily="34" charset="0"/>
                    <a:cs typeface="Arial" panose="020B0604020202020204" pitchFamily="34" charset="0"/>
                  </a:rPr>
                  <a:t> para poder descomponer la integral.</a:t>
                </a:r>
              </a:p>
              <a:p>
                <a:pPr marL="0" indent="0" algn="just">
                  <a:buNone/>
                </a:pPr>
                <a:r>
                  <a:rPr lang="es-CO" dirty="0">
                    <a:latin typeface="Arial" panose="020B0604020202020204" pitchFamily="34" charset="0"/>
                    <a:cs typeface="Arial" panose="020B0604020202020204" pitchFamily="34" charset="0"/>
                  </a:rPr>
                  <a:t>Antes de efectuar la división de polinomios tenemos que </a:t>
                </a:r>
                <a:r>
                  <a:rPr lang="es-CO" b="1" dirty="0">
                    <a:latin typeface="Arial" panose="020B0604020202020204" pitchFamily="34" charset="0"/>
                    <a:cs typeface="Arial" panose="020B0604020202020204" pitchFamily="34" charset="0"/>
                  </a:rPr>
                  <a:t>factorizar</a:t>
                </a:r>
                <a:r>
                  <a:rPr lang="es-CO" dirty="0">
                    <a:latin typeface="Arial" panose="020B0604020202020204" pitchFamily="34" charset="0"/>
                    <a:cs typeface="Arial" panose="020B0604020202020204" pitchFamily="34" charset="0"/>
                  </a:rPr>
                  <a:t> los polinomios del numerador y denominador (expresarlos como productos de (x - raíz) ) porque si tenemos algún mismo factor en el numerador y denominador podemos quitarlos (simplificar).</a:t>
                </a:r>
              </a:p>
              <a:p>
                <a:pPr marL="0" indent="0" algn="just">
                  <a:buNone/>
                </a:pPr>
                <a:r>
                  <a:rPr lang="es-CO" dirty="0">
                    <a:latin typeface="Arial" panose="020B0604020202020204" pitchFamily="34" charset="0"/>
                    <a:cs typeface="Arial" panose="020B0604020202020204" pitchFamily="34" charset="0"/>
                  </a:rPr>
                  <a:t>Si tenemos la </a:t>
                </a:r>
                <a:r>
                  <a:rPr lang="es-CO" dirty="0" smtClean="0">
                    <a:latin typeface="Arial" panose="020B0604020202020204" pitchFamily="34" charset="0"/>
                    <a:cs typeface="Arial" panose="020B0604020202020204" pitchFamily="34" charset="0"/>
                  </a:rPr>
                  <a:t>integral     </a:t>
                </a:r>
                <a14:m>
                  <m:oMath xmlns:m="http://schemas.openxmlformats.org/officeDocument/2006/math">
                    <m:nary>
                      <m:naryPr>
                        <m:limLoc m:val="undOvr"/>
                        <m:subHide m:val="on"/>
                        <m:supHide m:val="on"/>
                        <m:ctrlPr>
                          <a:rPr lang="es-CO" sz="2400" smtClean="0">
                            <a:latin typeface="Cambria Math" panose="02040503050406030204" pitchFamily="18" charset="0"/>
                          </a:rPr>
                        </m:ctrlPr>
                      </m:naryPr>
                      <m:sub/>
                      <m:sup/>
                      <m:e>
                        <m:f>
                          <m:fPr>
                            <m:ctrlPr>
                              <a:rPr lang="es-CO" sz="2400" smtClean="0">
                                <a:latin typeface="Cambria Math" panose="02040503050406030204" pitchFamily="18" charset="0"/>
                              </a:rPr>
                            </m:ctrlPr>
                          </m:fPr>
                          <m:num>
                            <m:r>
                              <m:rPr>
                                <m:sty m:val="p"/>
                              </m:rPr>
                              <a:rPr lang="es-CO" sz="2400" b="0" i="0" smtClean="0">
                                <a:latin typeface="Cambria Math" panose="02040503050406030204" pitchFamily="18" charset="0"/>
                              </a:rPr>
                              <m:t>P</m:t>
                            </m:r>
                            <m:r>
                              <a:rPr lang="es-CO" sz="2400" b="0" i="0" smtClean="0">
                                <a:latin typeface="Cambria Math" panose="02040503050406030204" pitchFamily="18" charset="0"/>
                              </a:rPr>
                              <m:t>(</m:t>
                            </m:r>
                            <m:r>
                              <m:rPr>
                                <m:sty m:val="p"/>
                              </m:rPr>
                              <a:rPr lang="es-CO" sz="2400" b="0" i="0" smtClean="0">
                                <a:latin typeface="Cambria Math" panose="02040503050406030204" pitchFamily="18" charset="0"/>
                              </a:rPr>
                              <m:t>x</m:t>
                            </m:r>
                            <m:r>
                              <a:rPr lang="es-CO" sz="2400" b="0" i="0" smtClean="0">
                                <a:latin typeface="Cambria Math" panose="02040503050406030204" pitchFamily="18" charset="0"/>
                              </a:rPr>
                              <m:t>)</m:t>
                            </m:r>
                          </m:num>
                          <m:den>
                            <m:r>
                              <m:rPr>
                                <m:sty m:val="p"/>
                              </m:rPr>
                              <a:rPr lang="es-CO" sz="2400" b="0" i="0" smtClean="0">
                                <a:latin typeface="Cambria Math" panose="02040503050406030204" pitchFamily="18" charset="0"/>
                              </a:rPr>
                              <m:t>Q</m:t>
                            </m:r>
                            <m:r>
                              <a:rPr lang="es-CO" sz="2400" b="0" i="0" smtClean="0">
                                <a:latin typeface="Cambria Math" panose="02040503050406030204" pitchFamily="18" charset="0"/>
                              </a:rPr>
                              <m:t>(</m:t>
                            </m:r>
                            <m:r>
                              <m:rPr>
                                <m:sty m:val="p"/>
                              </m:rPr>
                              <a:rPr lang="es-CO" sz="2400" b="0" i="0" smtClean="0">
                                <a:latin typeface="Cambria Math" panose="02040503050406030204" pitchFamily="18" charset="0"/>
                              </a:rPr>
                              <m:t>x</m:t>
                            </m:r>
                            <m:r>
                              <a:rPr lang="es-CO" sz="2400" b="0" i="0" smtClean="0">
                                <a:latin typeface="Cambria Math" panose="02040503050406030204" pitchFamily="18" charset="0"/>
                              </a:rPr>
                              <m:t>)</m:t>
                            </m:r>
                          </m:den>
                        </m:f>
                      </m:e>
                    </m:nary>
                    <m:r>
                      <m:rPr>
                        <m:sty m:val="p"/>
                      </m:rPr>
                      <a:rPr lang="es-CO" sz="2400" b="0" i="0" smtClean="0">
                        <a:latin typeface="Cambria Math" panose="02040503050406030204" pitchFamily="18" charset="0"/>
                      </a:rPr>
                      <m:t>dx</m:t>
                    </m:r>
                  </m:oMath>
                </a14:m>
                <a:endParaRPr lang="es-CO" sz="2400" dirty="0" smtClean="0">
                  <a:latin typeface="Arial" panose="020B0604020202020204" pitchFamily="34" charset="0"/>
                  <a:cs typeface="Arial" panose="020B0604020202020204" pitchFamily="34" charset="0"/>
                </a:endParaRPr>
              </a:p>
              <a:p>
                <a:pPr marL="0" indent="0" algn="just">
                  <a:buNone/>
                </a:pPr>
                <a:r>
                  <a:rPr lang="es-CO" dirty="0">
                    <a:latin typeface="Arial" panose="020B0604020202020204" pitchFamily="34" charset="0"/>
                    <a:cs typeface="Arial" panose="020B0604020202020204" pitchFamily="34" charset="0"/>
                  </a:rPr>
                  <a:t>Al efectuar la división tendremos </a:t>
                </a:r>
                <a:r>
                  <a:rPr lang="es-CO" dirty="0" smtClean="0">
                    <a:latin typeface="Arial" panose="020B0604020202020204" pitchFamily="34" charset="0"/>
                    <a:cs typeface="Arial" panose="020B0604020202020204" pitchFamily="34" charset="0"/>
                  </a:rPr>
                  <a:t>que </a:t>
                </a:r>
                <a:r>
                  <a:rPr lang="es-CO" dirty="0">
                    <a:latin typeface="Arial" panose="020B0604020202020204" pitchFamily="34" charset="0"/>
                    <a:cs typeface="Arial" panose="020B0604020202020204" pitchFamily="34" charset="0"/>
                  </a:rPr>
                  <a:t>P(x)=Q(x)⋅C(x)+R(x</a:t>
                </a:r>
                <a:r>
                  <a:rPr lang="es-CO" dirty="0" smtClean="0">
                    <a:latin typeface="Arial" panose="020B0604020202020204" pitchFamily="34" charset="0"/>
                    <a:cs typeface="Arial" panose="020B0604020202020204" pitchFamily="34" charset="0"/>
                  </a:rPr>
                  <a:t>)</a:t>
                </a:r>
              </a:p>
              <a:p>
                <a:pPr marL="0" indent="0" algn="just">
                  <a:buNone/>
                </a:pPr>
                <a:r>
                  <a:rPr lang="es-CO" dirty="0">
                    <a:latin typeface="Arial" panose="020B0604020202020204" pitchFamily="34" charset="0"/>
                    <a:cs typeface="Arial" panose="020B0604020202020204" pitchFamily="34" charset="0"/>
                  </a:rPr>
                  <a:t/>
                </a:r>
                <a:br>
                  <a:rPr lang="es-CO" dirty="0">
                    <a:latin typeface="Arial" panose="020B0604020202020204" pitchFamily="34" charset="0"/>
                    <a:cs typeface="Arial" panose="020B0604020202020204" pitchFamily="34" charset="0"/>
                  </a:rPr>
                </a:br>
                <a:r>
                  <a:rPr lang="es-CO" dirty="0" smtClean="0">
                    <a:latin typeface="Arial" panose="020B0604020202020204" pitchFamily="34" charset="0"/>
                    <a:cs typeface="Arial" panose="020B0604020202020204" pitchFamily="34" charset="0"/>
                  </a:rPr>
                  <a:t>Siendo</a:t>
                </a:r>
                <a:r>
                  <a:rPr lang="es-CO" dirty="0">
                    <a:latin typeface="Arial" panose="020B0604020202020204" pitchFamily="34" charset="0"/>
                    <a:cs typeface="Arial" panose="020B0604020202020204" pitchFamily="34" charset="0"/>
                  </a:rPr>
                  <a:t> C(x) el polinomio cociente y R(x) el polinomio resto de la </a:t>
                </a:r>
                <a:r>
                  <a:rPr lang="es-CO" dirty="0" smtClean="0">
                    <a:latin typeface="Arial" panose="020B0604020202020204" pitchFamily="34" charset="0"/>
                    <a:cs typeface="Arial" panose="020B0604020202020204" pitchFamily="34" charset="0"/>
                  </a:rPr>
                  <a:t>división. Si </a:t>
                </a:r>
                <a:r>
                  <a:rPr lang="es-CO" dirty="0">
                    <a:latin typeface="Arial" panose="020B0604020202020204" pitchFamily="34" charset="0"/>
                    <a:cs typeface="Arial" panose="020B0604020202020204" pitchFamily="34" charset="0"/>
                  </a:rPr>
                  <a:t>dividimos la expresión por Q(x) </a:t>
                </a:r>
                <a:r>
                  <a:rPr lang="es-CO" dirty="0" smtClean="0">
                    <a:latin typeface="Arial" panose="020B0604020202020204" pitchFamily="34" charset="0"/>
                    <a:cs typeface="Arial" panose="020B0604020202020204" pitchFamily="34" charset="0"/>
                  </a:rPr>
                  <a:t>obtenemos</a:t>
                </a:r>
              </a:p>
              <a:p>
                <a:pPr marL="0" indent="0" algn="just">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CO" i="1" smtClean="0">
                              <a:latin typeface="Cambria Math" panose="02040503050406030204" pitchFamily="18" charset="0"/>
                              <a:cs typeface="Arial" panose="020B0604020202020204" pitchFamily="34" charset="0"/>
                            </a:rPr>
                          </m:ctrlPr>
                        </m:naryPr>
                        <m:sub/>
                        <m:sup/>
                        <m:e>
                          <m:f>
                            <m:fPr>
                              <m:ctrlPr>
                                <a:rPr lang="es-CO" i="1" smtClean="0">
                                  <a:latin typeface="Cambria Math" panose="02040503050406030204" pitchFamily="18" charset="0"/>
                                  <a:cs typeface="Arial" panose="020B0604020202020204" pitchFamily="34" charset="0"/>
                                </a:rPr>
                              </m:ctrlPr>
                            </m:fPr>
                            <m:num>
                              <m:r>
                                <a:rPr lang="es-CO" b="0" i="1" smtClean="0">
                                  <a:latin typeface="Cambria Math" panose="02040503050406030204" pitchFamily="18" charset="0"/>
                                  <a:cs typeface="Arial" panose="020B0604020202020204" pitchFamily="34" charset="0"/>
                                </a:rPr>
                                <m:t>𝑃</m:t>
                              </m:r>
                              <m:r>
                                <a:rPr lang="es-CO" b="0" i="1" smtClean="0">
                                  <a:latin typeface="Cambria Math" panose="02040503050406030204" pitchFamily="18" charset="0"/>
                                  <a:cs typeface="Arial" panose="020B0604020202020204" pitchFamily="34" charset="0"/>
                                </a:rPr>
                                <m:t>(</m:t>
                              </m:r>
                              <m:r>
                                <a:rPr lang="es-CO" b="0" i="1" smtClean="0">
                                  <a:latin typeface="Cambria Math" panose="02040503050406030204" pitchFamily="18" charset="0"/>
                                  <a:cs typeface="Arial" panose="020B0604020202020204" pitchFamily="34" charset="0"/>
                                </a:rPr>
                                <m:t>𝑥</m:t>
                              </m:r>
                              <m:r>
                                <a:rPr lang="es-CO" b="0" i="1" smtClean="0">
                                  <a:latin typeface="Cambria Math" panose="02040503050406030204" pitchFamily="18" charset="0"/>
                                  <a:cs typeface="Arial" panose="020B0604020202020204" pitchFamily="34" charset="0"/>
                                </a:rPr>
                                <m:t>)</m:t>
                              </m:r>
                            </m:num>
                            <m:den>
                              <m:r>
                                <a:rPr lang="es-CO" b="0" i="1" smtClean="0">
                                  <a:latin typeface="Cambria Math" panose="02040503050406030204" pitchFamily="18" charset="0"/>
                                  <a:cs typeface="Arial" panose="020B0604020202020204" pitchFamily="34" charset="0"/>
                                </a:rPr>
                                <m:t>𝑄</m:t>
                              </m:r>
                              <m:r>
                                <a:rPr lang="es-CO" b="0" i="1" smtClean="0">
                                  <a:latin typeface="Cambria Math" panose="02040503050406030204" pitchFamily="18" charset="0"/>
                                  <a:cs typeface="Arial" panose="020B0604020202020204" pitchFamily="34" charset="0"/>
                                </a:rPr>
                                <m:t>(</m:t>
                              </m:r>
                              <m:r>
                                <a:rPr lang="es-CO" b="0" i="1" smtClean="0">
                                  <a:latin typeface="Cambria Math" panose="02040503050406030204" pitchFamily="18" charset="0"/>
                                  <a:cs typeface="Arial" panose="020B0604020202020204" pitchFamily="34" charset="0"/>
                                </a:rPr>
                                <m:t>𝑥</m:t>
                              </m:r>
                              <m:r>
                                <a:rPr lang="es-CO" b="0" i="1" smtClean="0">
                                  <a:latin typeface="Cambria Math" panose="02040503050406030204" pitchFamily="18" charset="0"/>
                                  <a:cs typeface="Arial" panose="020B0604020202020204" pitchFamily="34" charset="0"/>
                                </a:rPr>
                                <m:t>)</m:t>
                              </m:r>
                            </m:den>
                          </m:f>
                        </m:e>
                      </m:nary>
                      <m:r>
                        <a:rPr lang="es-CO" b="0" i="0" smtClean="0">
                          <a:latin typeface="Cambria Math" panose="02040503050406030204" pitchFamily="18" charset="0"/>
                          <a:cs typeface="Arial" panose="020B0604020202020204" pitchFamily="34" charset="0"/>
                        </a:rPr>
                        <m:t>=</m:t>
                      </m:r>
                      <m:r>
                        <m:rPr>
                          <m:sty m:val="p"/>
                        </m:rPr>
                        <a:rPr lang="es-CO" b="0" i="0" smtClean="0">
                          <a:latin typeface="Cambria Math" panose="02040503050406030204" pitchFamily="18" charset="0"/>
                          <a:cs typeface="Arial" panose="020B0604020202020204" pitchFamily="34" charset="0"/>
                        </a:rPr>
                        <m:t>C</m:t>
                      </m:r>
                      <m:d>
                        <m:dPr>
                          <m:ctrlPr>
                            <a:rPr lang="es-CO" b="0" i="0" smtClean="0">
                              <a:latin typeface="Cambria Math" panose="02040503050406030204" pitchFamily="18" charset="0"/>
                              <a:cs typeface="Arial" panose="020B0604020202020204" pitchFamily="34" charset="0"/>
                            </a:rPr>
                          </m:ctrlPr>
                        </m:dPr>
                        <m:e>
                          <m:r>
                            <m:rPr>
                              <m:sty m:val="p"/>
                            </m:rPr>
                            <a:rPr lang="es-CO" b="0" i="0" smtClean="0">
                              <a:latin typeface="Cambria Math" panose="02040503050406030204" pitchFamily="18" charset="0"/>
                              <a:cs typeface="Arial" panose="020B0604020202020204" pitchFamily="34" charset="0"/>
                            </a:rPr>
                            <m:t>x</m:t>
                          </m:r>
                        </m:e>
                      </m:d>
                      <m:r>
                        <a:rPr lang="es-CO" b="0" i="0" smtClean="0">
                          <a:latin typeface="Cambria Math" panose="02040503050406030204" pitchFamily="18" charset="0"/>
                          <a:cs typeface="Arial" panose="020B0604020202020204" pitchFamily="34" charset="0"/>
                        </a:rPr>
                        <m:t>+</m:t>
                      </m:r>
                      <m:f>
                        <m:fPr>
                          <m:ctrlPr>
                            <a:rPr lang="es-CO" b="0" i="1" smtClean="0">
                              <a:latin typeface="Cambria Math" panose="02040503050406030204" pitchFamily="18" charset="0"/>
                              <a:cs typeface="Arial" panose="020B0604020202020204" pitchFamily="34" charset="0"/>
                            </a:rPr>
                          </m:ctrlPr>
                        </m:fPr>
                        <m:num>
                          <m:r>
                            <a:rPr lang="es-CO" b="0" i="1" smtClean="0">
                              <a:latin typeface="Cambria Math" panose="02040503050406030204" pitchFamily="18" charset="0"/>
                              <a:cs typeface="Arial" panose="020B0604020202020204" pitchFamily="34" charset="0"/>
                            </a:rPr>
                            <m:t>𝑅</m:t>
                          </m:r>
                          <m:r>
                            <a:rPr lang="es-CO" b="0" i="1" smtClean="0">
                              <a:latin typeface="Cambria Math" panose="02040503050406030204" pitchFamily="18" charset="0"/>
                              <a:cs typeface="Arial" panose="020B0604020202020204" pitchFamily="34" charset="0"/>
                            </a:rPr>
                            <m:t>(</m:t>
                          </m:r>
                          <m:r>
                            <a:rPr lang="es-CO" b="0" i="1" smtClean="0">
                              <a:latin typeface="Cambria Math" panose="02040503050406030204" pitchFamily="18" charset="0"/>
                              <a:cs typeface="Arial" panose="020B0604020202020204" pitchFamily="34" charset="0"/>
                            </a:rPr>
                            <m:t>𝑥</m:t>
                          </m:r>
                          <m:r>
                            <a:rPr lang="es-CO" b="0" i="1" smtClean="0">
                              <a:latin typeface="Cambria Math" panose="02040503050406030204" pitchFamily="18" charset="0"/>
                              <a:cs typeface="Arial" panose="020B0604020202020204" pitchFamily="34" charset="0"/>
                            </a:rPr>
                            <m:t>)</m:t>
                          </m:r>
                        </m:num>
                        <m:den>
                          <m:r>
                            <a:rPr lang="es-CO" b="0" i="1" smtClean="0">
                              <a:latin typeface="Cambria Math" panose="02040503050406030204" pitchFamily="18" charset="0"/>
                              <a:cs typeface="Arial" panose="020B0604020202020204" pitchFamily="34" charset="0"/>
                            </a:rPr>
                            <m:t>𝑄</m:t>
                          </m:r>
                          <m:r>
                            <a:rPr lang="es-CO" b="0" i="1" smtClean="0">
                              <a:latin typeface="Cambria Math" panose="02040503050406030204" pitchFamily="18" charset="0"/>
                              <a:cs typeface="Arial" panose="020B0604020202020204" pitchFamily="34" charset="0"/>
                            </a:rPr>
                            <m:t>(</m:t>
                          </m:r>
                          <m:r>
                            <a:rPr lang="es-CO" b="0" i="1" smtClean="0">
                              <a:latin typeface="Cambria Math" panose="02040503050406030204" pitchFamily="18" charset="0"/>
                              <a:cs typeface="Arial" panose="020B0604020202020204" pitchFamily="34" charset="0"/>
                            </a:rPr>
                            <m:t>𝑥</m:t>
                          </m:r>
                          <m:r>
                            <a:rPr lang="es-CO" b="0" i="1" smtClean="0">
                              <a:latin typeface="Cambria Math" panose="02040503050406030204" pitchFamily="18" charset="0"/>
                              <a:cs typeface="Arial" panose="020B0604020202020204" pitchFamily="34" charset="0"/>
                            </a:rPr>
                            <m:t>)</m:t>
                          </m:r>
                        </m:den>
                      </m:f>
                    </m:oMath>
                  </m:oMathPara>
                </a14:m>
                <a:endParaRPr lang="es-CO" dirty="0" smtClean="0">
                  <a:latin typeface="Arial" panose="020B0604020202020204" pitchFamily="34" charset="0"/>
                  <a:cs typeface="Arial" panose="020B0604020202020204" pitchFamily="34" charset="0"/>
                </a:endParaRPr>
              </a:p>
              <a:p>
                <a:pPr marL="0" indent="0" algn="just">
                  <a:buNone/>
                </a:pPr>
                <a:r>
                  <a:rPr lang="es-CO" dirty="0">
                    <a:latin typeface="Arial" panose="020B0604020202020204" pitchFamily="34" charset="0"/>
                    <a:cs typeface="Arial" panose="020B0604020202020204" pitchFamily="34" charset="0"/>
                  </a:rPr>
                  <a:t>De este modo, aplicando las propiedades de las integrales, habremos descompuesto la integral en la suma de dos integrales</a:t>
                </a:r>
                <a:r>
                  <a:rPr lang="es-CO" dirty="0" smtClean="0">
                    <a:latin typeface="Arial" panose="020B0604020202020204" pitchFamily="34" charset="0"/>
                    <a:cs typeface="Arial" panose="020B0604020202020204" pitchFamily="34" charset="0"/>
                  </a:rPr>
                  <a:t>:</a:t>
                </a:r>
              </a:p>
              <a:p>
                <a:pPr marL="0" indent="0" algn="just">
                  <a:buNone/>
                </a:pPr>
                <a:endParaRPr lang="es-CO" dirty="0">
                  <a:latin typeface="Arial" panose="020B0604020202020204" pitchFamily="34" charset="0"/>
                  <a:cs typeface="Arial" panose="020B0604020202020204" pitchFamily="34" charset="0"/>
                </a:endParaRPr>
              </a:p>
              <a:p>
                <a:pPr marL="0" indent="0">
                  <a:buNone/>
                </a:pPr>
                <a14:m>
                  <m:oMathPara xmlns:m="http://schemas.openxmlformats.org/officeDocument/2006/math">
                    <m:oMathParaPr>
                      <m:jc m:val="centerGroup"/>
                    </m:oMathParaPr>
                    <m:oMath xmlns:m="http://schemas.openxmlformats.org/officeDocument/2006/math">
                      <m:nary>
                        <m:naryPr>
                          <m:limLoc m:val="undOvr"/>
                          <m:subHide m:val="on"/>
                          <m:supHide m:val="on"/>
                          <m:ctrlPr>
                            <a:rPr lang="es-CO" sz="2000" i="1" smtClean="0">
                              <a:latin typeface="Cambria Math" panose="02040503050406030204" pitchFamily="18" charset="0"/>
                            </a:rPr>
                          </m:ctrlPr>
                        </m:naryPr>
                        <m:sub/>
                        <m:sup/>
                        <m:e>
                          <m:f>
                            <m:fPr>
                              <m:ctrlPr>
                                <a:rPr lang="es-CO" sz="2000" i="1" smtClean="0">
                                  <a:latin typeface="Cambria Math" panose="02040503050406030204" pitchFamily="18" charset="0"/>
                                </a:rPr>
                              </m:ctrlPr>
                            </m:fPr>
                            <m:num>
                              <m:r>
                                <a:rPr lang="es-CO" sz="2000" b="0" i="1" smtClean="0">
                                  <a:latin typeface="Cambria Math" panose="02040503050406030204" pitchFamily="18" charset="0"/>
                                </a:rPr>
                                <m:t>𝑃</m:t>
                              </m:r>
                              <m:r>
                                <a:rPr lang="es-CO" sz="2000" b="0" i="1" smtClean="0">
                                  <a:latin typeface="Cambria Math" panose="02040503050406030204" pitchFamily="18" charset="0"/>
                                </a:rPr>
                                <m:t>(</m:t>
                              </m:r>
                              <m:r>
                                <a:rPr lang="es-CO" sz="2000" b="0" i="1" smtClean="0">
                                  <a:latin typeface="Cambria Math" panose="02040503050406030204" pitchFamily="18" charset="0"/>
                                </a:rPr>
                                <m:t>𝑥</m:t>
                              </m:r>
                              <m:r>
                                <a:rPr lang="es-CO" sz="2000" b="0" i="1" smtClean="0">
                                  <a:latin typeface="Cambria Math" panose="02040503050406030204" pitchFamily="18" charset="0"/>
                                </a:rPr>
                                <m:t>)</m:t>
                              </m:r>
                            </m:num>
                            <m:den>
                              <m:r>
                                <a:rPr lang="es-CO" sz="2000" b="0" i="1" smtClean="0">
                                  <a:latin typeface="Cambria Math" panose="02040503050406030204" pitchFamily="18" charset="0"/>
                                </a:rPr>
                                <m:t>𝑄</m:t>
                              </m:r>
                              <m:r>
                                <a:rPr lang="es-CO" sz="2000" b="0" i="1" smtClean="0">
                                  <a:latin typeface="Cambria Math" panose="02040503050406030204" pitchFamily="18" charset="0"/>
                                </a:rPr>
                                <m:t>(</m:t>
                              </m:r>
                              <m:r>
                                <a:rPr lang="es-CO" sz="2000" b="0" i="1" smtClean="0">
                                  <a:latin typeface="Cambria Math" panose="02040503050406030204" pitchFamily="18" charset="0"/>
                                </a:rPr>
                                <m:t>𝑥</m:t>
                              </m:r>
                              <m:r>
                                <a:rPr lang="es-CO" sz="2000" b="0" i="1" smtClean="0">
                                  <a:latin typeface="Cambria Math" panose="02040503050406030204" pitchFamily="18" charset="0"/>
                                </a:rPr>
                                <m:t>)</m:t>
                              </m:r>
                            </m:den>
                          </m:f>
                          <m:r>
                            <a:rPr lang="es-CO" sz="2000" b="0" i="1" smtClean="0">
                              <a:latin typeface="Cambria Math" panose="02040503050406030204" pitchFamily="18" charset="0"/>
                            </a:rPr>
                            <m:t>𝑑𝑥</m:t>
                          </m:r>
                          <m:r>
                            <a:rPr lang="es-CO" sz="2000" b="0" i="1" smtClean="0">
                              <a:latin typeface="Cambria Math" panose="02040503050406030204" pitchFamily="18" charset="0"/>
                            </a:rPr>
                            <m:t>= </m:t>
                          </m:r>
                          <m:nary>
                            <m:naryPr>
                              <m:limLoc m:val="undOvr"/>
                              <m:subHide m:val="on"/>
                              <m:supHide m:val="on"/>
                              <m:ctrlPr>
                                <a:rPr lang="es-CO" sz="2000" b="0" i="1" smtClean="0">
                                  <a:latin typeface="Cambria Math" panose="02040503050406030204" pitchFamily="18" charset="0"/>
                                </a:rPr>
                              </m:ctrlPr>
                            </m:naryPr>
                            <m:sub/>
                            <m:sup/>
                            <m:e>
                              <m:r>
                                <a:rPr lang="es-CO" sz="2000" b="0" i="1" smtClean="0">
                                  <a:latin typeface="Cambria Math" panose="02040503050406030204" pitchFamily="18" charset="0"/>
                                </a:rPr>
                                <m:t>𝐶</m:t>
                              </m:r>
                              <m:r>
                                <a:rPr lang="es-CO" sz="2000" b="0" i="1" smtClean="0">
                                  <a:latin typeface="Cambria Math" panose="02040503050406030204" pitchFamily="18" charset="0"/>
                                </a:rPr>
                                <m:t> </m:t>
                              </m:r>
                              <m:d>
                                <m:dPr>
                                  <m:ctrlPr>
                                    <a:rPr lang="es-CO" sz="2000" b="0" i="1" smtClean="0">
                                      <a:latin typeface="Cambria Math" panose="02040503050406030204" pitchFamily="18" charset="0"/>
                                    </a:rPr>
                                  </m:ctrlPr>
                                </m:dPr>
                                <m:e>
                                  <m:r>
                                    <a:rPr lang="es-CO" sz="2000" b="0" i="1" smtClean="0">
                                      <a:latin typeface="Cambria Math" panose="02040503050406030204" pitchFamily="18" charset="0"/>
                                    </a:rPr>
                                    <m:t>𝑥</m:t>
                                  </m:r>
                                </m:e>
                              </m:d>
                              <m:r>
                                <a:rPr lang="es-CO" sz="2000" b="0" i="1" smtClean="0">
                                  <a:latin typeface="Cambria Math" panose="02040503050406030204" pitchFamily="18" charset="0"/>
                                </a:rPr>
                                <m:t> </m:t>
                              </m:r>
                              <m:r>
                                <a:rPr lang="es-CO" sz="2000" b="0" i="1" smtClean="0">
                                  <a:latin typeface="Cambria Math" panose="02040503050406030204" pitchFamily="18" charset="0"/>
                                </a:rPr>
                                <m:t>𝑑𝑥</m:t>
                              </m:r>
                              <m:r>
                                <a:rPr lang="es-CO" sz="2000" b="0" i="1" smtClean="0">
                                  <a:latin typeface="Cambria Math" panose="02040503050406030204" pitchFamily="18" charset="0"/>
                                </a:rPr>
                                <m:t>+ </m:t>
                              </m:r>
                              <m:nary>
                                <m:naryPr>
                                  <m:limLoc m:val="undOvr"/>
                                  <m:subHide m:val="on"/>
                                  <m:supHide m:val="on"/>
                                  <m:ctrlPr>
                                    <a:rPr lang="es-CO" sz="2000" b="0" i="1" smtClean="0">
                                      <a:latin typeface="Cambria Math" panose="02040503050406030204" pitchFamily="18" charset="0"/>
                                    </a:rPr>
                                  </m:ctrlPr>
                                </m:naryPr>
                                <m:sub/>
                                <m:sup/>
                                <m:e>
                                  <m:f>
                                    <m:fPr>
                                      <m:ctrlPr>
                                        <a:rPr lang="es-CO" sz="2000" b="0" i="1" smtClean="0">
                                          <a:latin typeface="Cambria Math" panose="02040503050406030204" pitchFamily="18" charset="0"/>
                                        </a:rPr>
                                      </m:ctrlPr>
                                    </m:fPr>
                                    <m:num>
                                      <m:r>
                                        <a:rPr lang="es-CO" sz="2000" b="0" i="1" smtClean="0">
                                          <a:latin typeface="Cambria Math" panose="02040503050406030204" pitchFamily="18" charset="0"/>
                                        </a:rPr>
                                        <m:t>𝑅</m:t>
                                      </m:r>
                                      <m:r>
                                        <a:rPr lang="es-CO" sz="2000" b="0" i="1" smtClean="0">
                                          <a:latin typeface="Cambria Math" panose="02040503050406030204" pitchFamily="18" charset="0"/>
                                        </a:rPr>
                                        <m:t>(</m:t>
                                      </m:r>
                                      <m:r>
                                        <a:rPr lang="es-CO" sz="2000" b="0" i="1" smtClean="0">
                                          <a:latin typeface="Cambria Math" panose="02040503050406030204" pitchFamily="18" charset="0"/>
                                        </a:rPr>
                                        <m:t>𝑥</m:t>
                                      </m:r>
                                      <m:r>
                                        <a:rPr lang="es-CO" sz="2000" b="0" i="1" smtClean="0">
                                          <a:latin typeface="Cambria Math" panose="02040503050406030204" pitchFamily="18" charset="0"/>
                                        </a:rPr>
                                        <m:t>)</m:t>
                                      </m:r>
                                    </m:num>
                                    <m:den>
                                      <m:r>
                                        <a:rPr lang="es-CO" sz="2000" b="0" i="1" smtClean="0">
                                          <a:latin typeface="Cambria Math" panose="02040503050406030204" pitchFamily="18" charset="0"/>
                                        </a:rPr>
                                        <m:t>𝑄</m:t>
                                      </m:r>
                                      <m:r>
                                        <a:rPr lang="es-CO" sz="2000" b="0" i="1" smtClean="0">
                                          <a:latin typeface="Cambria Math" panose="02040503050406030204" pitchFamily="18" charset="0"/>
                                        </a:rPr>
                                        <m:t>(</m:t>
                                      </m:r>
                                      <m:r>
                                        <a:rPr lang="es-CO" sz="2000" b="0" i="1" smtClean="0">
                                          <a:latin typeface="Cambria Math" panose="02040503050406030204" pitchFamily="18" charset="0"/>
                                        </a:rPr>
                                        <m:t>𝑥</m:t>
                                      </m:r>
                                      <m:r>
                                        <a:rPr lang="es-CO" sz="2000" b="0" i="1" smtClean="0">
                                          <a:latin typeface="Cambria Math" panose="02040503050406030204" pitchFamily="18" charset="0"/>
                                        </a:rPr>
                                        <m:t>)</m:t>
                                      </m:r>
                                    </m:den>
                                  </m:f>
                                </m:e>
                              </m:nary>
                            </m:e>
                          </m:nary>
                        </m:e>
                      </m:nary>
                      <m:r>
                        <a:rPr lang="es-CO" sz="2000" b="0" i="1" smtClean="0">
                          <a:latin typeface="Cambria Math" panose="02040503050406030204" pitchFamily="18" charset="0"/>
                        </a:rPr>
                        <m:t>𝑑𝑥</m:t>
                      </m:r>
                    </m:oMath>
                  </m:oMathPara>
                </a14:m>
                <a:r>
                  <a:rPr lang="es-CO" dirty="0"/>
                  <a:t/>
                </a:r>
                <a:br>
                  <a:rPr lang="es-CO" dirty="0"/>
                </a:br>
                <a:r>
                  <a:rPr lang="es-CO" dirty="0"/>
                  <a:t/>
                </a:r>
                <a:br>
                  <a:rPr lang="es-CO" dirty="0"/>
                </a:br>
                <a:endParaRPr lang="es-CO" dirty="0">
                  <a:latin typeface="Arial" panose="020B0604020202020204" pitchFamily="34" charset="0"/>
                  <a:cs typeface="Arial" panose="020B0604020202020204" pitchFamily="34" charset="0"/>
                </a:endParaRPr>
              </a:p>
              <a:p>
                <a:pPr marL="0" indent="0">
                  <a:buNone/>
                </a:pPr>
                <a:endParaRPr lang="es-CO" sz="2000" dirty="0"/>
              </a:p>
            </p:txBody>
          </p:sp>
        </mc:Choice>
        <mc:Fallback>
          <p:sp>
            <p:nvSpPr>
              <p:cNvPr id="3" name="Marcador de contenido 2"/>
              <p:cNvSpPr>
                <a:spLocks noGrp="1" noRot="1" noChangeAspect="1" noMove="1" noResize="1" noEditPoints="1" noAdjustHandles="1" noChangeArrowheads="1" noChangeShapeType="1" noTextEdit="1"/>
              </p:cNvSpPr>
              <p:nvPr>
                <p:ph idx="1"/>
              </p:nvPr>
            </p:nvSpPr>
            <p:spPr>
              <a:xfrm>
                <a:off x="677333" y="1197735"/>
                <a:ext cx="9342429" cy="5228823"/>
              </a:xfrm>
              <a:blipFill rotWithShape="0">
                <a:blip r:embed="rId2"/>
                <a:stretch>
                  <a:fillRect l="-196" t="-932" r="-130"/>
                </a:stretch>
              </a:blipFill>
            </p:spPr>
            <p:txBody>
              <a:bodyPr/>
              <a:lstStyle/>
              <a:p>
                <a:r>
                  <a:rPr lang="es-CO">
                    <a:noFill/>
                  </a:rPr>
                  <a:t> </a:t>
                </a:r>
              </a:p>
            </p:txBody>
          </p:sp>
        </mc:Fallback>
      </mc:AlternateContent>
    </p:spTree>
    <p:extLst>
      <p:ext uri="{BB962C8B-B14F-4D97-AF65-F5344CB8AC3E}">
        <p14:creationId xmlns:p14="http://schemas.microsoft.com/office/powerpoint/2010/main" val="190786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609600"/>
            <a:ext cx="8596668" cy="678287"/>
          </a:xfrm>
        </p:spPr>
        <p:txBody>
          <a:bodyPr>
            <a:normAutofit/>
          </a:bodyPr>
          <a:lstStyle/>
          <a:p>
            <a:r>
              <a:rPr lang="es-CO" sz="2800" dirty="0" smtClean="0">
                <a:latin typeface="Impact" panose="020B0806030902050204" pitchFamily="34" charset="0"/>
              </a:rPr>
              <a:t>4. INTEGACIÓN POR PARTES</a:t>
            </a:r>
            <a:endParaRPr lang="es-CO" sz="2800" dirty="0">
              <a:latin typeface="Impact" panose="020B0806030902050204" pitchFamily="34" charset="0"/>
            </a:endParaRPr>
          </a:p>
        </p:txBody>
      </p:sp>
      <p:sp>
        <p:nvSpPr>
          <p:cNvPr id="3" name="Marcador de contenido 2"/>
          <p:cNvSpPr>
            <a:spLocks noGrp="1"/>
          </p:cNvSpPr>
          <p:nvPr>
            <p:ph idx="1"/>
          </p:nvPr>
        </p:nvSpPr>
        <p:spPr>
          <a:xfrm>
            <a:off x="677334" y="1287887"/>
            <a:ext cx="8596668" cy="4753475"/>
          </a:xfrm>
        </p:spPr>
        <p:txBody>
          <a:bodyPr/>
          <a:lstStyle/>
          <a:p>
            <a:pPr marL="0" indent="0">
              <a:buNone/>
            </a:pPr>
            <a:r>
              <a:rPr lang="es-CO" dirty="0">
                <a:solidFill>
                  <a:schemeClr val="tx1"/>
                </a:solidFill>
                <a:latin typeface="Arial" panose="020B0604020202020204" pitchFamily="34" charset="0"/>
                <a:cs typeface="Arial" panose="020B0604020202020204" pitchFamily="34" charset="0"/>
              </a:rPr>
              <a:t>El método de integración por partes se basa en la siguiente fórmula</a:t>
            </a:r>
            <a:r>
              <a:rPr lang="es-CO" dirty="0" smtClean="0">
                <a:solidFill>
                  <a:schemeClr val="tx1"/>
                </a:solidFill>
                <a:latin typeface="Arial" panose="020B0604020202020204" pitchFamily="34" charset="0"/>
                <a:cs typeface="Arial" panose="020B0604020202020204" pitchFamily="34" charset="0"/>
              </a:rPr>
              <a:t>:</a:t>
            </a:r>
          </a:p>
          <a:p>
            <a:pPr marL="0" indent="0" algn="just">
              <a:buNone/>
            </a:pPr>
            <a:r>
              <a:rPr lang="es-CO" dirty="0">
                <a:solidFill>
                  <a:schemeClr val="tx1"/>
                </a:solidFill>
                <a:latin typeface="Arial" panose="020B0604020202020204" pitchFamily="34" charset="0"/>
                <a:cs typeface="Arial" panose="020B0604020202020204" pitchFamily="34" charset="0"/>
              </a:rPr>
              <a:t>Se utiliza cuando no es posible integrar por medio de las integrales inmediatas, ya que no es posible transformar la integral para que se parezca alguna de sus fórmulas</a:t>
            </a:r>
            <a:r>
              <a:rPr lang="es-CO" dirty="0" smtClean="0">
                <a:solidFill>
                  <a:schemeClr val="tx1"/>
                </a:solidFill>
                <a:latin typeface="Arial" panose="020B0604020202020204" pitchFamily="34" charset="0"/>
                <a:cs typeface="Arial" panose="020B0604020202020204" pitchFamily="34" charset="0"/>
              </a:rPr>
              <a:t>.</a:t>
            </a:r>
          </a:p>
          <a:p>
            <a:pPr marL="0" indent="0" algn="just">
              <a:buNone/>
            </a:pPr>
            <a:r>
              <a:rPr lang="es-CO" dirty="0">
                <a:solidFill>
                  <a:schemeClr val="tx1"/>
                </a:solidFill>
                <a:latin typeface="Arial" panose="020B0604020202020204" pitchFamily="34" charset="0"/>
                <a:cs typeface="Arial" panose="020B0604020202020204" pitchFamily="34" charset="0"/>
              </a:rPr>
              <a:t>Para integrar por partes debemos identificar dentro de la integral una función f’, que habrá que integrar y una función g que habrá que derivar</a:t>
            </a:r>
            <a:r>
              <a:rPr lang="es-CO" dirty="0" smtClean="0">
                <a:solidFill>
                  <a:schemeClr val="tx1"/>
                </a:solidFill>
                <a:latin typeface="Arial" panose="020B0604020202020204" pitchFamily="34" charset="0"/>
                <a:cs typeface="Arial" panose="020B0604020202020204" pitchFamily="34" charset="0"/>
              </a:rPr>
              <a:t>:</a:t>
            </a:r>
            <a:endParaRPr lang="es-CO" dirty="0">
              <a:solidFill>
                <a:schemeClr val="tx1"/>
              </a:solidFill>
              <a:latin typeface="Arial" panose="020B0604020202020204" pitchFamily="34" charset="0"/>
              <a:cs typeface="Arial" panose="020B0604020202020204" pitchFamily="34" charset="0"/>
            </a:endParaRPr>
          </a:p>
          <a:p>
            <a:pPr marL="0" indent="0" algn="just">
              <a:buNone/>
            </a:pPr>
            <a:r>
              <a:rPr lang="es-CO" dirty="0">
                <a:solidFill>
                  <a:schemeClr val="tx1"/>
                </a:solidFill>
                <a:latin typeface="Arial" panose="020B0604020202020204" pitchFamily="34" charset="0"/>
                <a:cs typeface="Arial" panose="020B0604020202020204" pitchFamily="34" charset="0"/>
              </a:rPr>
              <a:t>Una vez hemos integrado f y derivado g, tenemos las 4 funciones que necesitamos para aplicar la fórmula de integración por partes y sólo tenemos que sustituirlas.</a:t>
            </a:r>
            <a:endParaRPr lang="es-CO" dirty="0">
              <a:solidFill>
                <a:schemeClr val="tx1"/>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812229" y="1120462"/>
            <a:ext cx="2289398" cy="549967"/>
          </a:xfrm>
          <a:prstGeom prst="rect">
            <a:avLst/>
          </a:prstGeom>
        </p:spPr>
      </p:pic>
      <p:pic>
        <p:nvPicPr>
          <p:cNvPr id="5" name="Imagen 4"/>
          <p:cNvPicPr>
            <a:picLocks noChangeAspect="1"/>
          </p:cNvPicPr>
          <p:nvPr/>
        </p:nvPicPr>
        <p:blipFill>
          <a:blip r:embed="rId3"/>
          <a:stretch>
            <a:fillRect/>
          </a:stretch>
        </p:blipFill>
        <p:spPr>
          <a:xfrm>
            <a:off x="677334" y="4295688"/>
            <a:ext cx="996920" cy="1075329"/>
          </a:xfrm>
          <a:prstGeom prst="rect">
            <a:avLst/>
          </a:prstGeom>
        </p:spPr>
      </p:pic>
    </p:spTree>
    <p:extLst>
      <p:ext uri="{BB962C8B-B14F-4D97-AF65-F5344CB8AC3E}">
        <p14:creationId xmlns:p14="http://schemas.microsoft.com/office/powerpoint/2010/main" val="3466320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8417" y="321971"/>
            <a:ext cx="9131122" cy="5924283"/>
          </a:xfrm>
        </p:spPr>
        <p:txBody>
          <a:bodyPr>
            <a:normAutofit/>
          </a:bodyPr>
          <a:lstStyle/>
          <a:p>
            <a:r>
              <a:rPr lang="es-CO" b="1" dirty="0" smtClean="0">
                <a:solidFill>
                  <a:schemeClr val="accent1">
                    <a:lumMod val="75000"/>
                  </a:schemeClr>
                </a:solidFill>
              </a:rPr>
              <a:t>Ejercicio</a:t>
            </a:r>
          </a:p>
          <a:p>
            <a:pPr marL="0" indent="0" algn="just">
              <a:buNone/>
            </a:pPr>
            <a:r>
              <a:rPr lang="es-CO" dirty="0">
                <a:latin typeface="Arial" panose="020B0604020202020204" pitchFamily="34" charset="0"/>
                <a:cs typeface="Arial" panose="020B0604020202020204" pitchFamily="34" charset="0"/>
              </a:rPr>
              <a:t>En primer lugar, sacamos fuera la constante:</a:t>
            </a:r>
            <a:endParaRPr lang="es-CO" b="1" dirty="0">
              <a:solidFill>
                <a:schemeClr val="accent1">
                  <a:lumMod val="75000"/>
                </a:schemeClr>
              </a:solidFill>
              <a:latin typeface="Arial" panose="020B0604020202020204" pitchFamily="34" charset="0"/>
              <a:cs typeface="Arial" panose="020B0604020202020204" pitchFamily="34" charset="0"/>
            </a:endParaRPr>
          </a:p>
          <a:p>
            <a:pPr marL="0" indent="0" algn="just">
              <a:buNone/>
            </a:pPr>
            <a:r>
              <a:rPr lang="es-CO" dirty="0">
                <a:solidFill>
                  <a:schemeClr val="tx1"/>
                </a:solidFill>
                <a:latin typeface="Arial" panose="020B0604020202020204" pitchFamily="34" charset="0"/>
                <a:cs typeface="Arial" panose="020B0604020202020204" pitchFamily="34" charset="0"/>
              </a:rPr>
              <a:t>Tenemos que elegir una función para integrar y otra para derivar. Como función para integrar, elegimos el </a:t>
            </a:r>
            <a:r>
              <a:rPr lang="es-CO" dirty="0" err="1">
                <a:solidFill>
                  <a:schemeClr val="tx1"/>
                </a:solidFill>
                <a:latin typeface="Arial" panose="020B0604020202020204" pitchFamily="34" charset="0"/>
                <a:cs typeface="Arial" panose="020B0604020202020204" pitchFamily="34" charset="0"/>
              </a:rPr>
              <a:t>cos</a:t>
            </a:r>
            <a:r>
              <a:rPr lang="es-CO" dirty="0">
                <a:solidFill>
                  <a:schemeClr val="tx1"/>
                </a:solidFill>
                <a:latin typeface="Arial" panose="020B0604020202020204" pitchFamily="34" charset="0"/>
                <a:cs typeface="Arial" panose="020B0604020202020204" pitchFamily="34" charset="0"/>
              </a:rPr>
              <a:t> x, ya que está por encima en la lista de prioridad. Dejamos como función para derivar la </a:t>
            </a:r>
            <a:r>
              <a:rPr lang="es-CO" dirty="0" smtClean="0">
                <a:solidFill>
                  <a:schemeClr val="tx1"/>
                </a:solidFill>
                <a:latin typeface="Arial" panose="020B0604020202020204" pitchFamily="34" charset="0"/>
                <a:cs typeface="Arial" panose="020B0604020202020204" pitchFamily="34" charset="0"/>
              </a:rPr>
              <a:t>x:</a:t>
            </a:r>
            <a:endParaRPr lang="es-CO" dirty="0">
              <a:solidFill>
                <a:schemeClr val="tx1"/>
              </a:solidFill>
              <a:latin typeface="Arial" panose="020B0604020202020204" pitchFamily="34" charset="0"/>
              <a:cs typeface="Arial" panose="020B0604020202020204" pitchFamily="34" charset="0"/>
            </a:endParaRPr>
          </a:p>
          <a:p>
            <a:pPr marL="0" indent="0" algn="just">
              <a:buNone/>
            </a:pPr>
            <a:r>
              <a:rPr lang="es-CO" dirty="0" smtClean="0"/>
              <a:t>Integramos </a:t>
            </a:r>
            <a:r>
              <a:rPr lang="es-CO" dirty="0"/>
              <a:t>f’ y derivamos g</a:t>
            </a:r>
            <a:r>
              <a:rPr lang="es-CO" dirty="0" smtClean="0"/>
              <a:t>:</a:t>
            </a:r>
          </a:p>
          <a:p>
            <a:pPr marL="0" indent="0" algn="just">
              <a:buNone/>
            </a:pPr>
            <a:endParaRPr lang="es-CO" dirty="0"/>
          </a:p>
          <a:p>
            <a:pPr marL="0" indent="0" algn="just">
              <a:buNone/>
            </a:pPr>
            <a:endParaRPr lang="es-CO" dirty="0" smtClean="0"/>
          </a:p>
          <a:p>
            <a:pPr marL="0" indent="0" algn="just">
              <a:buNone/>
            </a:pPr>
            <a:endParaRPr lang="es-CO" dirty="0"/>
          </a:p>
          <a:p>
            <a:pPr marL="0" indent="0" algn="just" fontAlgn="base">
              <a:buNone/>
            </a:pPr>
            <a:r>
              <a:rPr lang="es-CO" dirty="0"/>
              <a:t>Date cuenta que siempre dx va con las </a:t>
            </a:r>
            <a:r>
              <a:rPr lang="es-CO" dirty="0" smtClean="0"/>
              <a:t>derivadas. Ahora </a:t>
            </a:r>
            <a:r>
              <a:rPr lang="es-CO" dirty="0"/>
              <a:t>ya tenemos todo lo que necesitamos (f, g, f’ y g’) para aplicar la fórmula de la integración por partes</a:t>
            </a:r>
            <a:r>
              <a:rPr lang="es-CO" dirty="0" smtClean="0"/>
              <a:t>:</a:t>
            </a:r>
          </a:p>
          <a:p>
            <a:pPr marL="0" indent="0" algn="just">
              <a:buNone/>
            </a:pPr>
            <a:endParaRPr lang="es-CO" dirty="0" smtClean="0"/>
          </a:p>
          <a:p>
            <a:pPr marL="0" indent="0" algn="just">
              <a:buNone/>
            </a:pPr>
            <a:r>
              <a:rPr lang="es-CO" dirty="0"/>
              <a:t>Por lo que las sustituimos por sus correspondientes funciones</a:t>
            </a:r>
            <a:r>
              <a:rPr lang="es-CO" dirty="0" smtClean="0"/>
              <a:t>:</a:t>
            </a:r>
          </a:p>
          <a:p>
            <a:pPr marL="0" indent="0" algn="just">
              <a:buNone/>
            </a:pPr>
            <a:r>
              <a:rPr lang="es-CO" dirty="0"/>
              <a:t>Nos queda por resolver una integral, que se resuelve por integrales inmediatas</a:t>
            </a:r>
            <a:r>
              <a:rPr lang="es-CO" dirty="0" smtClean="0"/>
              <a:t>: </a:t>
            </a:r>
          </a:p>
          <a:p>
            <a:pPr marL="0" indent="0" algn="just">
              <a:buNone/>
            </a:pPr>
            <a:r>
              <a:rPr lang="es-CO" dirty="0"/>
              <a:t>Finalmente operamos y añadimos la constante</a:t>
            </a:r>
            <a:r>
              <a:rPr lang="es-CO" dirty="0" smtClean="0"/>
              <a:t>: </a:t>
            </a:r>
            <a:endParaRPr lang="es-CO" dirty="0"/>
          </a:p>
        </p:txBody>
      </p:sp>
      <p:pic>
        <p:nvPicPr>
          <p:cNvPr id="4" name="Imagen 3"/>
          <p:cNvPicPr>
            <a:picLocks noChangeAspect="1"/>
          </p:cNvPicPr>
          <p:nvPr/>
        </p:nvPicPr>
        <p:blipFill>
          <a:blip r:embed="rId2"/>
          <a:stretch>
            <a:fillRect/>
          </a:stretch>
        </p:blipFill>
        <p:spPr>
          <a:xfrm>
            <a:off x="2079938" y="321971"/>
            <a:ext cx="1418956" cy="429684"/>
          </a:xfrm>
          <a:prstGeom prst="rect">
            <a:avLst/>
          </a:prstGeom>
        </p:spPr>
      </p:pic>
      <p:pic>
        <p:nvPicPr>
          <p:cNvPr id="5" name="Imagen 4"/>
          <p:cNvPicPr>
            <a:picLocks noChangeAspect="1"/>
          </p:cNvPicPr>
          <p:nvPr/>
        </p:nvPicPr>
        <p:blipFill>
          <a:blip r:embed="rId3"/>
          <a:stretch>
            <a:fillRect/>
          </a:stretch>
        </p:blipFill>
        <p:spPr>
          <a:xfrm>
            <a:off x="5348287" y="590817"/>
            <a:ext cx="1888699" cy="517287"/>
          </a:xfrm>
          <a:prstGeom prst="rect">
            <a:avLst/>
          </a:prstGeom>
        </p:spPr>
      </p:pic>
      <p:pic>
        <p:nvPicPr>
          <p:cNvPr id="6" name="Imagen 5"/>
          <p:cNvPicPr>
            <a:picLocks noChangeAspect="1"/>
          </p:cNvPicPr>
          <p:nvPr/>
        </p:nvPicPr>
        <p:blipFill>
          <a:blip r:embed="rId4"/>
          <a:stretch>
            <a:fillRect/>
          </a:stretch>
        </p:blipFill>
        <p:spPr>
          <a:xfrm>
            <a:off x="9890975" y="1145009"/>
            <a:ext cx="1313645" cy="919552"/>
          </a:xfrm>
          <a:prstGeom prst="rect">
            <a:avLst/>
          </a:prstGeom>
        </p:spPr>
      </p:pic>
      <p:pic>
        <p:nvPicPr>
          <p:cNvPr id="7" name="Imagen 6"/>
          <p:cNvPicPr>
            <a:picLocks noChangeAspect="1"/>
          </p:cNvPicPr>
          <p:nvPr/>
        </p:nvPicPr>
        <p:blipFill>
          <a:blip r:embed="rId5"/>
          <a:stretch>
            <a:fillRect/>
          </a:stretch>
        </p:blipFill>
        <p:spPr>
          <a:xfrm>
            <a:off x="553791" y="2405130"/>
            <a:ext cx="2871988" cy="1046408"/>
          </a:xfrm>
          <a:prstGeom prst="rect">
            <a:avLst/>
          </a:prstGeom>
        </p:spPr>
      </p:pic>
      <p:pic>
        <p:nvPicPr>
          <p:cNvPr id="8" name="Imagen 7"/>
          <p:cNvPicPr>
            <a:picLocks noChangeAspect="1"/>
          </p:cNvPicPr>
          <p:nvPr/>
        </p:nvPicPr>
        <p:blipFill>
          <a:blip r:embed="rId6"/>
          <a:stretch>
            <a:fillRect/>
          </a:stretch>
        </p:blipFill>
        <p:spPr>
          <a:xfrm>
            <a:off x="643944" y="4307885"/>
            <a:ext cx="1906073" cy="457883"/>
          </a:xfrm>
          <a:prstGeom prst="rect">
            <a:avLst/>
          </a:prstGeom>
        </p:spPr>
      </p:pic>
      <p:pic>
        <p:nvPicPr>
          <p:cNvPr id="10" name="Imagen 9"/>
          <p:cNvPicPr>
            <a:picLocks noChangeAspect="1"/>
          </p:cNvPicPr>
          <p:nvPr/>
        </p:nvPicPr>
        <p:blipFill>
          <a:blip r:embed="rId7"/>
          <a:stretch>
            <a:fillRect/>
          </a:stretch>
        </p:blipFill>
        <p:spPr>
          <a:xfrm>
            <a:off x="7217938" y="4765768"/>
            <a:ext cx="2466975" cy="409575"/>
          </a:xfrm>
          <a:prstGeom prst="rect">
            <a:avLst/>
          </a:prstGeom>
        </p:spPr>
      </p:pic>
      <p:pic>
        <p:nvPicPr>
          <p:cNvPr id="11" name="Imagen 10"/>
          <p:cNvPicPr>
            <a:picLocks noChangeAspect="1"/>
          </p:cNvPicPr>
          <p:nvPr/>
        </p:nvPicPr>
        <p:blipFill>
          <a:blip r:embed="rId8"/>
          <a:stretch>
            <a:fillRect/>
          </a:stretch>
        </p:blipFill>
        <p:spPr>
          <a:xfrm>
            <a:off x="8767024" y="5175343"/>
            <a:ext cx="2759337" cy="327379"/>
          </a:xfrm>
          <a:prstGeom prst="rect">
            <a:avLst/>
          </a:prstGeom>
        </p:spPr>
      </p:pic>
      <p:pic>
        <p:nvPicPr>
          <p:cNvPr id="12" name="Imagen 11"/>
          <p:cNvPicPr>
            <a:picLocks noChangeAspect="1"/>
          </p:cNvPicPr>
          <p:nvPr/>
        </p:nvPicPr>
        <p:blipFill>
          <a:blip r:embed="rId9"/>
          <a:stretch>
            <a:fillRect/>
          </a:stretch>
        </p:blipFill>
        <p:spPr>
          <a:xfrm>
            <a:off x="5348286" y="5577447"/>
            <a:ext cx="2612015" cy="333956"/>
          </a:xfrm>
          <a:prstGeom prst="rect">
            <a:avLst/>
          </a:prstGeom>
        </p:spPr>
      </p:pic>
    </p:spTree>
    <p:extLst>
      <p:ext uri="{BB962C8B-B14F-4D97-AF65-F5344CB8AC3E}">
        <p14:creationId xmlns:p14="http://schemas.microsoft.com/office/powerpoint/2010/main" val="741864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77334" y="364901"/>
            <a:ext cx="8596668" cy="523741"/>
          </a:xfrm>
        </p:spPr>
        <p:txBody>
          <a:bodyPr>
            <a:normAutofit/>
          </a:bodyPr>
          <a:lstStyle/>
          <a:p>
            <a:r>
              <a:rPr lang="es-CO" sz="2800" dirty="0" smtClean="0">
                <a:latin typeface="Impact" panose="020B0806030902050204" pitchFamily="34" charset="0"/>
              </a:rPr>
              <a:t>5. FRACCIONES PARCIALES </a:t>
            </a:r>
            <a:endParaRPr lang="es-CO" sz="2800" dirty="0">
              <a:latin typeface="Impact" panose="020B0806030902050204" pitchFamily="34" charset="0"/>
            </a:endParaRPr>
          </a:p>
        </p:txBody>
      </p:sp>
      <p:sp>
        <p:nvSpPr>
          <p:cNvPr id="3" name="Marcador de contenido 2"/>
          <p:cNvSpPr>
            <a:spLocks noGrp="1"/>
          </p:cNvSpPr>
          <p:nvPr>
            <p:ph idx="1"/>
          </p:nvPr>
        </p:nvSpPr>
        <p:spPr>
          <a:xfrm>
            <a:off x="677334" y="888642"/>
            <a:ext cx="8596668" cy="5152721"/>
          </a:xfrm>
        </p:spPr>
        <p:txBody>
          <a:bodyPr/>
          <a:lstStyle/>
          <a:p>
            <a:pPr marL="0" indent="0" algn="just">
              <a:buNone/>
            </a:pPr>
            <a:r>
              <a:rPr lang="es-CO" dirty="0">
                <a:latin typeface="Arial" panose="020B0604020202020204" pitchFamily="34" charset="0"/>
                <a:cs typeface="Arial" panose="020B0604020202020204" pitchFamily="34" charset="0"/>
              </a:rPr>
              <a:t>El cociente de dos polinomios se denomina </a:t>
            </a:r>
            <a:r>
              <a:rPr lang="es-CO" dirty="0" smtClean="0">
                <a:latin typeface="Arial" panose="020B0604020202020204" pitchFamily="34" charset="0"/>
                <a:cs typeface="Arial" panose="020B0604020202020204" pitchFamily="34" charset="0"/>
              </a:rPr>
              <a:t>función </a:t>
            </a:r>
            <a:r>
              <a:rPr lang="es-CO" dirty="0">
                <a:latin typeface="Arial" panose="020B0604020202020204" pitchFamily="34" charset="0"/>
                <a:cs typeface="Arial" panose="020B0604020202020204" pitchFamily="34" charset="0"/>
              </a:rPr>
              <a:t>racional. La </a:t>
            </a:r>
            <a:r>
              <a:rPr lang="es-CO" dirty="0" smtClean="0">
                <a:latin typeface="Arial" panose="020B0604020202020204" pitchFamily="34" charset="0"/>
                <a:cs typeface="Arial" panose="020B0604020202020204" pitchFamily="34" charset="0"/>
              </a:rPr>
              <a:t>derivación </a:t>
            </a:r>
            <a:r>
              <a:rPr lang="es-CO" dirty="0">
                <a:latin typeface="Arial" panose="020B0604020202020204" pitchFamily="34" charset="0"/>
                <a:cs typeface="Arial" panose="020B0604020202020204" pitchFamily="34" charset="0"/>
              </a:rPr>
              <a:t>de una </a:t>
            </a:r>
            <a:r>
              <a:rPr lang="es-CO" dirty="0" smtClean="0">
                <a:latin typeface="Arial" panose="020B0604020202020204" pitchFamily="34" charset="0"/>
                <a:cs typeface="Arial" panose="020B0604020202020204" pitchFamily="34" charset="0"/>
              </a:rPr>
              <a:t>función </a:t>
            </a:r>
            <a:r>
              <a:rPr lang="es-CO" dirty="0">
                <a:latin typeface="Arial" panose="020B0604020202020204" pitchFamily="34" charset="0"/>
                <a:cs typeface="Arial" panose="020B0604020202020204" pitchFamily="34" charset="0"/>
              </a:rPr>
              <a:t>racional conduce a una nueva </a:t>
            </a:r>
            <a:r>
              <a:rPr lang="es-CO" dirty="0" smtClean="0">
                <a:latin typeface="Arial" panose="020B0604020202020204" pitchFamily="34" charset="0"/>
                <a:cs typeface="Arial" panose="020B0604020202020204" pitchFamily="34" charset="0"/>
              </a:rPr>
              <a:t>función </a:t>
            </a:r>
            <a:r>
              <a:rPr lang="es-CO" dirty="0">
                <a:latin typeface="Arial" panose="020B0604020202020204" pitchFamily="34" charset="0"/>
                <a:cs typeface="Arial" panose="020B0604020202020204" pitchFamily="34" charset="0"/>
              </a:rPr>
              <a:t>racional que puede obtenerse por la regla de la derivada de un cociente. Por otra parte, la </a:t>
            </a:r>
            <a:r>
              <a:rPr lang="es-CO" dirty="0" smtClean="0">
                <a:latin typeface="Arial" panose="020B0604020202020204" pitchFamily="34" charset="0"/>
                <a:cs typeface="Arial" panose="020B0604020202020204" pitchFamily="34" charset="0"/>
              </a:rPr>
              <a:t>integración </a:t>
            </a:r>
            <a:r>
              <a:rPr lang="es-CO" dirty="0">
                <a:latin typeface="Arial" panose="020B0604020202020204" pitchFamily="34" charset="0"/>
                <a:cs typeface="Arial" panose="020B0604020202020204" pitchFamily="34" charset="0"/>
              </a:rPr>
              <a:t>de una </a:t>
            </a:r>
            <a:r>
              <a:rPr lang="es-CO" dirty="0" smtClean="0">
                <a:latin typeface="Arial" panose="020B0604020202020204" pitchFamily="34" charset="0"/>
                <a:cs typeface="Arial" panose="020B0604020202020204" pitchFamily="34" charset="0"/>
              </a:rPr>
              <a:t>función </a:t>
            </a:r>
            <a:r>
              <a:rPr lang="es-CO" dirty="0">
                <a:latin typeface="Arial" panose="020B0604020202020204" pitchFamily="34" charset="0"/>
                <a:cs typeface="Arial" panose="020B0604020202020204" pitchFamily="34" charset="0"/>
              </a:rPr>
              <a:t>racional puede conducirnos a funciones que no son racionales1 por ejemplo</a:t>
            </a:r>
            <a:r>
              <a:rPr lang="es-CO" dirty="0" smtClean="0">
                <a:latin typeface="Arial" panose="020B0604020202020204" pitchFamily="34" charset="0"/>
                <a:cs typeface="Arial" panose="020B0604020202020204" pitchFamily="34" charset="0"/>
              </a:rPr>
              <a:t>:</a:t>
            </a:r>
          </a:p>
          <a:p>
            <a:pPr marL="0" indent="0" algn="just">
              <a:buNone/>
            </a:pPr>
            <a:endParaRPr lang="es-CO"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901520" y="2137894"/>
            <a:ext cx="7920507" cy="4251100"/>
          </a:xfrm>
          <a:prstGeom prst="rect">
            <a:avLst/>
          </a:prstGeom>
        </p:spPr>
      </p:pic>
    </p:spTree>
    <p:extLst>
      <p:ext uri="{BB962C8B-B14F-4D97-AF65-F5344CB8AC3E}">
        <p14:creationId xmlns:p14="http://schemas.microsoft.com/office/powerpoint/2010/main" val="3093294548"/>
      </p:ext>
    </p:extLst>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472</TotalTime>
  <Words>388</Words>
  <Application>Microsoft Office PowerPoint</Application>
  <PresentationFormat>Panorámica</PresentationFormat>
  <Paragraphs>47</Paragraphs>
  <Slides>10</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10</vt:i4>
      </vt:variant>
    </vt:vector>
  </HeadingPairs>
  <TitlesOfParts>
    <vt:vector size="18" baseType="lpstr">
      <vt:lpstr>Agency FB</vt:lpstr>
      <vt:lpstr>Arial</vt:lpstr>
      <vt:lpstr>Cambria Math</vt:lpstr>
      <vt:lpstr>Impact</vt:lpstr>
      <vt:lpstr>Times New Roman</vt:lpstr>
      <vt:lpstr>Trebuchet MS</vt:lpstr>
      <vt:lpstr>Wingdings 3</vt:lpstr>
      <vt:lpstr>Faceta</vt:lpstr>
      <vt:lpstr>METODOS DE INTEGRACIÓN</vt:lpstr>
      <vt:lpstr>1. FORMULAS BASICAS</vt:lpstr>
      <vt:lpstr>Presentación de PowerPoint</vt:lpstr>
      <vt:lpstr>2. CAMBIO DE VARIABLES</vt:lpstr>
      <vt:lpstr>EJEMPLO</vt:lpstr>
      <vt:lpstr>3. DIVISÓN PREVIA</vt:lpstr>
      <vt:lpstr>4. INTEGACIÓN POR PARTES</vt:lpstr>
      <vt:lpstr>Presentación de PowerPoint</vt:lpstr>
      <vt:lpstr>5. FRACCIONES PARCIALES </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METODOS DE INTEGRACIÓN</dc:title>
  <dc:creator>USUARIO</dc:creator>
  <cp:lastModifiedBy>USUARIO</cp:lastModifiedBy>
  <cp:revision>15</cp:revision>
  <dcterms:created xsi:type="dcterms:W3CDTF">2018-09-09T23:56:52Z</dcterms:created>
  <dcterms:modified xsi:type="dcterms:W3CDTF">2018-09-10T21:38:48Z</dcterms:modified>
</cp:coreProperties>
</file>