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57" r:id="rId2"/>
    <p:sldId id="262" r:id="rId3"/>
    <p:sldId id="259" r:id="rId4"/>
    <p:sldId id="260" r:id="rId5"/>
    <p:sldId id="261" r:id="rId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06F7A7-24C6-4D1E-B70E-C95EC855F4F7}" type="datetimeFigureOut">
              <a:rPr lang="es-CO" smtClean="0"/>
              <a:t>12/09/2018</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D6A335-3DC3-4B30-9BA2-ECC088270B79}" type="slidenum">
              <a:rPr lang="es-CO" smtClean="0"/>
              <a:t>‹Nº›</a:t>
            </a:fld>
            <a:endParaRPr lang="es-CO"/>
          </a:p>
        </p:txBody>
      </p:sp>
    </p:spTree>
    <p:extLst>
      <p:ext uri="{BB962C8B-B14F-4D97-AF65-F5344CB8AC3E}">
        <p14:creationId xmlns:p14="http://schemas.microsoft.com/office/powerpoint/2010/main" val="1331423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6AD6A335-3DC3-4B30-9BA2-ECC088270B79}" type="slidenum">
              <a:rPr lang="es-CO" smtClean="0"/>
              <a:t>1</a:t>
            </a:fld>
            <a:endParaRPr lang="es-CO"/>
          </a:p>
        </p:txBody>
      </p:sp>
    </p:spTree>
    <p:extLst>
      <p:ext uri="{BB962C8B-B14F-4D97-AF65-F5344CB8AC3E}">
        <p14:creationId xmlns:p14="http://schemas.microsoft.com/office/powerpoint/2010/main" val="2248411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360BE287-779C-4676-8FB7-A19B1B8F5F15}" type="datetimeFigureOut">
              <a:rPr lang="es-CO" smtClean="0"/>
              <a:t>12/09/2018</a:t>
            </a:fld>
            <a:endParaRPr lang="es-CO"/>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s-CO"/>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2DA9D33-1631-40CF-ABCF-F3259B619777}" type="slidenum">
              <a:rPr lang="es-CO" smtClean="0"/>
              <a:t>‹Nº›</a:t>
            </a:fld>
            <a:endParaRPr lang="es-CO"/>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616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60BE287-779C-4676-8FB7-A19B1B8F5F15}" type="datetimeFigureOut">
              <a:rPr lang="es-CO" smtClean="0"/>
              <a:t>12/09/2018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2DA9D33-1631-40CF-ABCF-F3259B619777}" type="slidenum">
              <a:rPr lang="es-CO" smtClean="0"/>
              <a:t>‹Nº›</a:t>
            </a:fld>
            <a:endParaRPr lang="es-CO"/>
          </a:p>
        </p:txBody>
      </p:sp>
    </p:spTree>
    <p:extLst>
      <p:ext uri="{BB962C8B-B14F-4D97-AF65-F5344CB8AC3E}">
        <p14:creationId xmlns:p14="http://schemas.microsoft.com/office/powerpoint/2010/main" val="142538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60BE287-779C-4676-8FB7-A19B1B8F5F15}" type="datetimeFigureOut">
              <a:rPr lang="es-CO" smtClean="0"/>
              <a:t>12/09/2018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2DA9D33-1631-40CF-ABCF-F3259B619777}" type="slidenum">
              <a:rPr lang="es-CO" smtClean="0"/>
              <a:t>‹Nº›</a:t>
            </a:fld>
            <a:endParaRPr lang="es-CO"/>
          </a:p>
        </p:txBody>
      </p:sp>
    </p:spTree>
    <p:extLst>
      <p:ext uri="{BB962C8B-B14F-4D97-AF65-F5344CB8AC3E}">
        <p14:creationId xmlns:p14="http://schemas.microsoft.com/office/powerpoint/2010/main" val="1776573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60BE287-779C-4676-8FB7-A19B1B8F5F15}" type="datetimeFigureOut">
              <a:rPr lang="es-CO" smtClean="0"/>
              <a:t>12/09/2018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2DA9D33-1631-40CF-ABCF-F3259B619777}" type="slidenum">
              <a:rPr lang="es-CO" smtClean="0"/>
              <a:t>‹Nº›</a:t>
            </a:fld>
            <a:endParaRPr lang="es-CO"/>
          </a:p>
        </p:txBody>
      </p:sp>
    </p:spTree>
    <p:extLst>
      <p:ext uri="{BB962C8B-B14F-4D97-AF65-F5344CB8AC3E}">
        <p14:creationId xmlns:p14="http://schemas.microsoft.com/office/powerpoint/2010/main" val="3761665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60BE287-779C-4676-8FB7-A19B1B8F5F15}" type="datetimeFigureOut">
              <a:rPr lang="es-CO" smtClean="0"/>
              <a:t>12/09/2018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2DA9D33-1631-40CF-ABCF-F3259B619777}" type="slidenum">
              <a:rPr lang="es-CO" smtClean="0"/>
              <a:t>‹Nº›</a:t>
            </a:fld>
            <a:endParaRPr lang="es-CO"/>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3524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60BE287-779C-4676-8FB7-A19B1B8F5F15}" type="datetimeFigureOut">
              <a:rPr lang="es-CO" smtClean="0"/>
              <a:t>12/09/2018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32DA9D33-1631-40CF-ABCF-F3259B619777}" type="slidenum">
              <a:rPr lang="es-CO" smtClean="0"/>
              <a:t>‹Nº›</a:t>
            </a:fld>
            <a:endParaRPr lang="es-CO"/>
          </a:p>
        </p:txBody>
      </p:sp>
    </p:spTree>
    <p:extLst>
      <p:ext uri="{BB962C8B-B14F-4D97-AF65-F5344CB8AC3E}">
        <p14:creationId xmlns:p14="http://schemas.microsoft.com/office/powerpoint/2010/main" val="1009145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60BE287-779C-4676-8FB7-A19B1B8F5F15}" type="datetimeFigureOut">
              <a:rPr lang="es-CO" smtClean="0"/>
              <a:t>12/09/2018</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32DA9D33-1631-40CF-ABCF-F3259B619777}" type="slidenum">
              <a:rPr lang="es-CO" smtClean="0"/>
              <a:t>‹Nº›</a:t>
            </a:fld>
            <a:endParaRPr lang="es-CO"/>
          </a:p>
        </p:txBody>
      </p:sp>
    </p:spTree>
    <p:extLst>
      <p:ext uri="{BB962C8B-B14F-4D97-AF65-F5344CB8AC3E}">
        <p14:creationId xmlns:p14="http://schemas.microsoft.com/office/powerpoint/2010/main" val="840748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360BE287-779C-4676-8FB7-A19B1B8F5F15}" type="datetimeFigureOut">
              <a:rPr lang="es-CO" smtClean="0"/>
              <a:t>12/09/2018</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32DA9D33-1631-40CF-ABCF-F3259B619777}" type="slidenum">
              <a:rPr lang="es-CO" smtClean="0"/>
              <a:t>‹Nº›</a:t>
            </a:fld>
            <a:endParaRPr lang="es-CO"/>
          </a:p>
        </p:txBody>
      </p:sp>
    </p:spTree>
    <p:extLst>
      <p:ext uri="{BB962C8B-B14F-4D97-AF65-F5344CB8AC3E}">
        <p14:creationId xmlns:p14="http://schemas.microsoft.com/office/powerpoint/2010/main" val="2936078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0BE287-779C-4676-8FB7-A19B1B8F5F15}" type="datetimeFigureOut">
              <a:rPr lang="es-CO" smtClean="0"/>
              <a:t>12/09/2018</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32DA9D33-1631-40CF-ABCF-F3259B619777}" type="slidenum">
              <a:rPr lang="es-CO" smtClean="0"/>
              <a:t>‹Nº›</a:t>
            </a:fld>
            <a:endParaRPr lang="es-CO"/>
          </a:p>
        </p:txBody>
      </p:sp>
    </p:spTree>
    <p:extLst>
      <p:ext uri="{BB962C8B-B14F-4D97-AF65-F5344CB8AC3E}">
        <p14:creationId xmlns:p14="http://schemas.microsoft.com/office/powerpoint/2010/main" val="1093045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60BE287-779C-4676-8FB7-A19B1B8F5F15}" type="datetimeFigureOut">
              <a:rPr lang="es-CO" smtClean="0"/>
              <a:t>12/09/2018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32DA9D33-1631-40CF-ABCF-F3259B619777}" type="slidenum">
              <a:rPr lang="es-CO" smtClean="0"/>
              <a:t>‹Nº›</a:t>
            </a:fld>
            <a:endParaRPr lang="es-CO"/>
          </a:p>
        </p:txBody>
      </p:sp>
    </p:spTree>
    <p:extLst>
      <p:ext uri="{BB962C8B-B14F-4D97-AF65-F5344CB8AC3E}">
        <p14:creationId xmlns:p14="http://schemas.microsoft.com/office/powerpoint/2010/main" val="12758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60BE287-779C-4676-8FB7-A19B1B8F5F15}" type="datetimeFigureOut">
              <a:rPr lang="es-CO" smtClean="0"/>
              <a:t>12/09/2018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32DA9D33-1631-40CF-ABCF-F3259B619777}" type="slidenum">
              <a:rPr lang="es-CO" smtClean="0"/>
              <a:t>‹Nº›</a:t>
            </a:fld>
            <a:endParaRPr lang="es-CO"/>
          </a:p>
        </p:txBody>
      </p:sp>
    </p:spTree>
    <p:extLst>
      <p:ext uri="{BB962C8B-B14F-4D97-AF65-F5344CB8AC3E}">
        <p14:creationId xmlns:p14="http://schemas.microsoft.com/office/powerpoint/2010/main" val="3947785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360BE287-779C-4676-8FB7-A19B1B8F5F15}" type="datetimeFigureOut">
              <a:rPr lang="es-CO" smtClean="0"/>
              <a:t>12/09/2018</a:t>
            </a:fld>
            <a:endParaRPr lang="es-CO"/>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s-CO"/>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32DA9D33-1631-40CF-ABCF-F3259B619777}" type="slidenum">
              <a:rPr lang="es-CO" smtClean="0"/>
              <a:t>‹Nº›</a:t>
            </a:fld>
            <a:endParaRPr lang="es-CO"/>
          </a:p>
        </p:txBody>
      </p:sp>
    </p:spTree>
    <p:extLst>
      <p:ext uri="{BB962C8B-B14F-4D97-AF65-F5344CB8AC3E}">
        <p14:creationId xmlns:p14="http://schemas.microsoft.com/office/powerpoint/2010/main" val="13545958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720891" y="455956"/>
            <a:ext cx="4698722" cy="1200329"/>
          </a:xfrm>
          <a:prstGeom prst="rect">
            <a:avLst/>
          </a:prstGeom>
          <a:noFill/>
        </p:spPr>
        <p:txBody>
          <a:bodyPr wrap="none" lIns="91440" tIns="45720" rIns="91440" bIns="45720">
            <a:spAutoFit/>
          </a:bodyPr>
          <a:lstStyle/>
          <a:p>
            <a:pPr algn="ctr"/>
            <a:r>
              <a:rPr lang="es-ES" sz="7200" b="1" cap="none" spc="0" dirty="0" smtClean="0">
                <a:ln w="22225">
                  <a:solidFill>
                    <a:schemeClr val="accent2"/>
                  </a:solidFill>
                  <a:prstDash val="solid"/>
                </a:ln>
                <a:solidFill>
                  <a:schemeClr val="accent2">
                    <a:lumMod val="40000"/>
                    <a:lumOff val="60000"/>
                  </a:schemeClr>
                </a:solidFill>
                <a:effectLst/>
                <a:latin typeface="Arial" panose="020B0604020202020204" pitchFamily="34" charset="0"/>
                <a:cs typeface="Arial" panose="020B0604020202020204" pitchFamily="34" charset="0"/>
              </a:rPr>
              <a:t>POSICIÓN</a:t>
            </a:r>
          </a:p>
        </p:txBody>
      </p:sp>
      <p:sp>
        <p:nvSpPr>
          <p:cNvPr id="3" name="Flecha abajo 2"/>
          <p:cNvSpPr/>
          <p:nvPr/>
        </p:nvSpPr>
        <p:spPr>
          <a:xfrm>
            <a:off x="5452063" y="1656285"/>
            <a:ext cx="369188" cy="558881"/>
          </a:xfrm>
          <a:prstGeom prst="downArrow">
            <a:avLst>
              <a:gd name="adj1" fmla="val 50000"/>
              <a:gd name="adj2" fmla="val 5526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CuadroTexto 3"/>
          <p:cNvSpPr txBox="1"/>
          <p:nvPr/>
        </p:nvSpPr>
        <p:spPr>
          <a:xfrm>
            <a:off x="460435" y="2548837"/>
            <a:ext cx="7460071" cy="4647426"/>
          </a:xfrm>
          <a:prstGeom prst="rect">
            <a:avLst/>
          </a:prstGeom>
          <a:noFill/>
        </p:spPr>
        <p:txBody>
          <a:bodyPr wrap="square" rtlCol="0">
            <a:spAutoFit/>
          </a:bodyPr>
          <a:lstStyle/>
          <a:p>
            <a:pPr algn="just"/>
            <a:r>
              <a:rPr lang="es-CO" sz="2000" b="1" dirty="0" smtClean="0">
                <a:solidFill>
                  <a:srgbClr val="FF0000"/>
                </a:solidFill>
              </a:rPr>
              <a:t>Definición: </a:t>
            </a:r>
            <a:r>
              <a:rPr lang="es-CO" sz="2000" dirty="0" smtClean="0"/>
              <a:t>En física la posición de un cuerpo se entiende como el lugar, sitio o coordenada que ocupa un cuerpo en un determinado tiempo.</a:t>
            </a:r>
          </a:p>
          <a:p>
            <a:pPr algn="just"/>
            <a:endParaRPr lang="es-CO" sz="2000" dirty="0" smtClean="0"/>
          </a:p>
          <a:p>
            <a:pPr marL="342900" indent="-342900" algn="just">
              <a:buFont typeface="Arial" panose="020B0604020202020204" pitchFamily="34" charset="0"/>
              <a:buChar char="•"/>
            </a:pPr>
            <a:r>
              <a:rPr lang="es-CO" sz="2000" dirty="0" smtClean="0"/>
              <a:t>La posición se representa con un vector llamado vector posición, este vector es una flecha que  une el lugar donde se ubica el cuerpo con el origen de un sistema coordenado o marco de referencia.</a:t>
            </a:r>
          </a:p>
          <a:p>
            <a:pPr marL="342900" indent="-342900" algn="just">
              <a:buFont typeface="Arial" panose="020B0604020202020204" pitchFamily="34" charset="0"/>
              <a:buChar char="•"/>
            </a:pPr>
            <a:endParaRPr lang="es-CO" sz="2000" dirty="0" smtClean="0">
              <a:solidFill>
                <a:srgbClr val="FF0000"/>
              </a:solidFill>
            </a:endParaRPr>
          </a:p>
          <a:p>
            <a:pPr algn="just"/>
            <a:r>
              <a:rPr lang="es-CO" sz="2000" b="1" dirty="0" smtClean="0">
                <a:solidFill>
                  <a:srgbClr val="FF0000"/>
                </a:solidFill>
              </a:rPr>
              <a:t>Simbología vector posición: </a:t>
            </a:r>
            <a:r>
              <a:rPr lang="es-CO" sz="2000" dirty="0" smtClean="0"/>
              <a:t>se n</a:t>
            </a:r>
            <a:r>
              <a:rPr lang="es-CO" sz="2000" dirty="0" smtClean="0"/>
              <a:t>ota con la letra minúscul</a:t>
            </a:r>
            <a:r>
              <a:rPr lang="es-CO" sz="2000" dirty="0" smtClean="0"/>
              <a:t>a </a:t>
            </a:r>
            <a:r>
              <a:rPr lang="es-CO" sz="2000" b="1" dirty="0" smtClean="0"/>
              <a:t>r</a:t>
            </a:r>
            <a:r>
              <a:rPr lang="es-CO" sz="2000" dirty="0" smtClean="0"/>
              <a:t>.</a:t>
            </a:r>
          </a:p>
          <a:p>
            <a:pPr marL="342900" indent="-342900" algn="just">
              <a:buFont typeface="Arial" panose="020B0604020202020204" pitchFamily="34" charset="0"/>
              <a:buChar char="•"/>
            </a:pPr>
            <a:endParaRPr lang="es-CO" sz="2000" b="1" dirty="0" smtClean="0"/>
          </a:p>
          <a:p>
            <a:pPr algn="just"/>
            <a:r>
              <a:rPr lang="es-CO" sz="2000" b="1" dirty="0" smtClean="0">
                <a:solidFill>
                  <a:srgbClr val="FF0000"/>
                </a:solidFill>
              </a:rPr>
              <a:t>Unidades:</a:t>
            </a:r>
            <a:r>
              <a:rPr lang="es-CO" sz="2000" b="1" dirty="0" smtClean="0">
                <a:solidFill>
                  <a:srgbClr val="FF0000"/>
                </a:solidFill>
              </a:rPr>
              <a:t> </a:t>
            </a:r>
            <a:r>
              <a:rPr lang="es-CO" sz="2000" dirty="0" smtClean="0"/>
              <a:t>se expresa en (</a:t>
            </a:r>
            <a:r>
              <a:rPr lang="es-CO" sz="2000" b="1" dirty="0" smtClean="0"/>
              <a:t>m</a:t>
            </a:r>
            <a:r>
              <a:rPr lang="es-CO" sz="2000" dirty="0" smtClean="0"/>
              <a:t>) (</a:t>
            </a:r>
            <a:r>
              <a:rPr lang="es-CO" sz="2000" b="1" dirty="0" smtClean="0"/>
              <a:t>cm</a:t>
            </a:r>
            <a:r>
              <a:rPr lang="es-CO" sz="2000" dirty="0" smtClean="0"/>
              <a:t>) </a:t>
            </a:r>
            <a:r>
              <a:rPr lang="es-CO" sz="2000" dirty="0" smtClean="0"/>
              <a:t>o (</a:t>
            </a:r>
            <a:r>
              <a:rPr lang="es-CO" sz="2000" b="1" dirty="0" smtClean="0"/>
              <a:t>ft</a:t>
            </a:r>
            <a:r>
              <a:rPr lang="es-CO" sz="2000" dirty="0" smtClean="0"/>
              <a:t>). </a:t>
            </a:r>
            <a:endParaRPr lang="es-CO" sz="2000" dirty="0" smtClean="0"/>
          </a:p>
          <a:p>
            <a:pPr algn="just"/>
            <a:r>
              <a:rPr lang="es-CO" sz="2000" b="1" dirty="0" smtClean="0">
                <a:solidFill>
                  <a:srgbClr val="FF0000"/>
                </a:solidFill>
              </a:rPr>
              <a:t> </a:t>
            </a:r>
            <a:endParaRPr lang="es-CO" sz="2000" dirty="0" smtClean="0"/>
          </a:p>
          <a:p>
            <a:pPr algn="just"/>
            <a:endParaRPr lang="es-CO" dirty="0" smtClean="0"/>
          </a:p>
          <a:p>
            <a:endParaRPr lang="es-CO" dirty="0"/>
          </a:p>
        </p:txBody>
      </p:sp>
      <p:pic>
        <p:nvPicPr>
          <p:cNvPr id="8" name="Imagen 7"/>
          <p:cNvPicPr>
            <a:picLocks noChangeAspect="1"/>
          </p:cNvPicPr>
          <p:nvPr/>
        </p:nvPicPr>
        <p:blipFill>
          <a:blip r:embed="rId3"/>
          <a:stretch>
            <a:fillRect/>
          </a:stretch>
        </p:blipFill>
        <p:spPr>
          <a:xfrm>
            <a:off x="8074030" y="2631625"/>
            <a:ext cx="3491198" cy="3395688"/>
          </a:xfrm>
          <a:prstGeom prst="rect">
            <a:avLst/>
          </a:prstGeom>
        </p:spPr>
      </p:pic>
    </p:spTree>
    <p:extLst>
      <p:ext uri="{BB962C8B-B14F-4D97-AF65-F5344CB8AC3E}">
        <p14:creationId xmlns:p14="http://schemas.microsoft.com/office/powerpoint/2010/main" val="977752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38720" y="343405"/>
            <a:ext cx="10247101" cy="5016758"/>
          </a:xfrm>
          <a:prstGeom prst="rect">
            <a:avLst/>
          </a:prstGeom>
          <a:noFill/>
        </p:spPr>
        <p:txBody>
          <a:bodyPr wrap="none" lIns="91440" tIns="45720" rIns="91440" bIns="45720">
            <a:spAutoFit/>
          </a:bodyPr>
          <a:lstStyle/>
          <a:p>
            <a:pPr algn="ctr"/>
            <a:r>
              <a:rPr lang="es-ES" sz="8000" b="1" cap="none" spc="0" dirty="0" smtClean="0">
                <a:ln w="22225">
                  <a:solidFill>
                    <a:schemeClr val="accent2"/>
                  </a:solidFill>
                  <a:prstDash val="solid"/>
                </a:ln>
                <a:solidFill>
                  <a:schemeClr val="accent2">
                    <a:lumMod val="40000"/>
                    <a:lumOff val="60000"/>
                  </a:schemeClr>
                </a:solidFill>
                <a:effectLst/>
              </a:rPr>
              <a:t>EL VECTOR POSICIÓN</a:t>
            </a:r>
          </a:p>
          <a:p>
            <a:pPr algn="ctr"/>
            <a:r>
              <a:rPr lang="es-ES" sz="8000" b="1" cap="none" spc="0" dirty="0" smtClean="0">
                <a:ln w="22225">
                  <a:solidFill>
                    <a:schemeClr val="accent2"/>
                  </a:solidFill>
                  <a:prstDash val="solid"/>
                </a:ln>
                <a:solidFill>
                  <a:schemeClr val="accent2">
                    <a:lumMod val="40000"/>
                    <a:lumOff val="60000"/>
                  </a:schemeClr>
                </a:solidFill>
                <a:effectLst/>
              </a:rPr>
              <a:t> LO PODEMOS</a:t>
            </a:r>
          </a:p>
          <a:p>
            <a:pPr algn="ctr"/>
            <a:r>
              <a:rPr lang="es-ES" sz="8000" b="1" dirty="0" smtClean="0">
                <a:ln w="22225">
                  <a:solidFill>
                    <a:schemeClr val="accent2"/>
                  </a:solidFill>
                  <a:prstDash val="solid"/>
                </a:ln>
                <a:solidFill>
                  <a:schemeClr val="accent2">
                    <a:lumMod val="40000"/>
                    <a:lumOff val="60000"/>
                  </a:schemeClr>
                </a:solidFill>
              </a:rPr>
              <a:t>ENCONTRAR EN TRES</a:t>
            </a:r>
          </a:p>
          <a:p>
            <a:pPr algn="ctr"/>
            <a:r>
              <a:rPr lang="es-ES" sz="8000" b="1" cap="none" spc="0" dirty="0" smtClean="0">
                <a:ln w="22225">
                  <a:solidFill>
                    <a:schemeClr val="accent2"/>
                  </a:solidFill>
                  <a:prstDash val="solid"/>
                </a:ln>
                <a:solidFill>
                  <a:schemeClr val="accent2">
                    <a:lumMod val="40000"/>
                    <a:lumOff val="60000"/>
                  </a:schemeClr>
                </a:solidFill>
                <a:effectLst/>
              </a:rPr>
              <a:t>DIMENSIONES</a:t>
            </a:r>
            <a:endParaRPr lang="es-ES" sz="8000" b="1" cap="none" spc="0" dirty="0">
              <a:ln w="22225">
                <a:solidFill>
                  <a:schemeClr val="accent2"/>
                </a:solidFill>
                <a:prstDash val="solid"/>
              </a:ln>
              <a:solidFill>
                <a:schemeClr val="accent2">
                  <a:lumMod val="40000"/>
                  <a:lumOff val="60000"/>
                </a:schemeClr>
              </a:solidFill>
              <a:effectLst/>
            </a:endParaRPr>
          </a:p>
        </p:txBody>
      </p:sp>
      <p:sp>
        <p:nvSpPr>
          <p:cNvPr id="3" name="Flecha abajo 2"/>
          <p:cNvSpPr/>
          <p:nvPr/>
        </p:nvSpPr>
        <p:spPr>
          <a:xfrm>
            <a:off x="5844208" y="5360163"/>
            <a:ext cx="887896" cy="8348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892704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2027583" y="693780"/>
            <a:ext cx="7752522" cy="750708"/>
          </a:xfrm>
          <a:prstGeom prst="roundRect">
            <a:avLst/>
          </a:prstGeom>
          <a:ln w="57150"/>
        </p:spPr>
        <p:style>
          <a:lnRef idx="2">
            <a:schemeClr val="accent5"/>
          </a:lnRef>
          <a:fillRef idx="1">
            <a:schemeClr val="lt1"/>
          </a:fillRef>
          <a:effectRef idx="0">
            <a:schemeClr val="accent5"/>
          </a:effectRef>
          <a:fontRef idx="minor">
            <a:schemeClr val="dk1"/>
          </a:fontRef>
        </p:style>
        <p:txBody>
          <a:bodyPr rtlCol="0" anchor="ctr"/>
          <a:lstStyle/>
          <a:p>
            <a:pPr algn="ctr"/>
            <a:r>
              <a:rPr lang="es-CO" sz="3200" b="1" dirty="0" smtClean="0">
                <a:solidFill>
                  <a:srgbClr val="FF0000"/>
                </a:solidFill>
              </a:rPr>
              <a:t>  VECTOR POSICIÓN EN UNA DIMENSIÓN</a:t>
            </a:r>
          </a:p>
        </p:txBody>
      </p:sp>
      <p:sp>
        <p:nvSpPr>
          <p:cNvPr id="16" name="CuadroTexto 15"/>
          <p:cNvSpPr txBox="1"/>
          <p:nvPr/>
        </p:nvSpPr>
        <p:spPr>
          <a:xfrm>
            <a:off x="609599" y="1948069"/>
            <a:ext cx="10774018" cy="1200329"/>
          </a:xfrm>
          <a:prstGeom prst="rect">
            <a:avLst/>
          </a:prstGeom>
          <a:noFill/>
        </p:spPr>
        <p:txBody>
          <a:bodyPr wrap="square" rtlCol="0">
            <a:spAutoFit/>
          </a:bodyPr>
          <a:lstStyle/>
          <a:p>
            <a:pPr marL="285750" indent="-285750" algn="just">
              <a:buFont typeface="Arial" panose="020B0604020202020204" pitchFamily="34" charset="0"/>
              <a:buChar char="•"/>
            </a:pPr>
            <a:r>
              <a:rPr lang="es-CO" sz="2400" dirty="0" smtClean="0"/>
              <a:t>Para una dimensión, eje X, la posición la damos en función de un vector unitario, i. La posición la representamos por un vector que va del origen de coordenadas al punto P.</a:t>
            </a:r>
            <a:endParaRPr lang="es-CO" sz="2400" dirty="0"/>
          </a:p>
        </p:txBody>
      </p:sp>
      <p:pic>
        <p:nvPicPr>
          <p:cNvPr id="17" name="Imagen 16"/>
          <p:cNvPicPr>
            <a:picLocks noChangeAspect="1"/>
          </p:cNvPicPr>
          <p:nvPr/>
        </p:nvPicPr>
        <p:blipFill rotWithShape="1">
          <a:blip r:embed="rId2"/>
          <a:srcRect b="33261"/>
          <a:stretch/>
        </p:blipFill>
        <p:spPr>
          <a:xfrm>
            <a:off x="1262181" y="3752166"/>
            <a:ext cx="5864075" cy="1706217"/>
          </a:xfrm>
          <a:prstGeom prst="rect">
            <a:avLst/>
          </a:prstGeom>
        </p:spPr>
      </p:pic>
      <p:sp>
        <p:nvSpPr>
          <p:cNvPr id="18" name="Rectángulo 17"/>
          <p:cNvSpPr/>
          <p:nvPr/>
        </p:nvSpPr>
        <p:spPr>
          <a:xfrm>
            <a:off x="7822590" y="4402100"/>
            <a:ext cx="2537139" cy="954107"/>
          </a:xfrm>
          <a:prstGeom prst="rect">
            <a:avLst/>
          </a:prstGeom>
        </p:spPr>
        <p:txBody>
          <a:bodyPr wrap="square">
            <a:spAutoFit/>
          </a:bodyPr>
          <a:lstStyle/>
          <a:p>
            <a:pPr marL="342900" indent="-342900">
              <a:buFont typeface="Arial" panose="020B0604020202020204" pitchFamily="34" charset="0"/>
              <a:buChar char="•"/>
            </a:pPr>
            <a:r>
              <a:rPr lang="en-US" sz="2400" dirty="0" smtClean="0"/>
              <a:t>Medida de r: </a:t>
            </a:r>
          </a:p>
          <a:p>
            <a:r>
              <a:rPr lang="en-US" sz="2400" b="1" dirty="0" smtClean="0"/>
              <a:t>             </a:t>
            </a:r>
            <a:r>
              <a:rPr lang="en-US" sz="3200" b="1" dirty="0" smtClean="0"/>
              <a:t>/r/ </a:t>
            </a:r>
            <a:r>
              <a:rPr lang="en-US" sz="3200" dirty="0" smtClean="0"/>
              <a:t>= r</a:t>
            </a:r>
            <a:endParaRPr lang="es-CO" sz="3200" dirty="0"/>
          </a:p>
        </p:txBody>
      </p:sp>
      <p:sp>
        <p:nvSpPr>
          <p:cNvPr id="19" name="Rectángulo 18"/>
          <p:cNvSpPr/>
          <p:nvPr/>
        </p:nvSpPr>
        <p:spPr>
          <a:xfrm>
            <a:off x="7822590" y="3752166"/>
            <a:ext cx="3929281" cy="461665"/>
          </a:xfrm>
          <a:prstGeom prst="rect">
            <a:avLst/>
          </a:prstGeom>
        </p:spPr>
        <p:txBody>
          <a:bodyPr wrap="none">
            <a:spAutoFit/>
          </a:bodyPr>
          <a:lstStyle/>
          <a:p>
            <a:pPr marL="285750" indent="-285750">
              <a:buFont typeface="Arial" panose="020B0604020202020204" pitchFamily="34" charset="0"/>
              <a:buChar char="•"/>
            </a:pPr>
            <a:r>
              <a:rPr lang="es-CO" sz="2400" dirty="0" smtClean="0"/>
              <a:t>Una dimensión: línea recta.</a:t>
            </a:r>
            <a:endParaRPr lang="es-CO" sz="2400" dirty="0"/>
          </a:p>
        </p:txBody>
      </p:sp>
    </p:spTree>
    <p:extLst>
      <p:ext uri="{BB962C8B-B14F-4D97-AF65-F5344CB8AC3E}">
        <p14:creationId xmlns:p14="http://schemas.microsoft.com/office/powerpoint/2010/main" val="1475955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redondeado 2"/>
          <p:cNvSpPr/>
          <p:nvPr/>
        </p:nvSpPr>
        <p:spPr>
          <a:xfrm>
            <a:off x="2086377" y="515716"/>
            <a:ext cx="8182564" cy="707778"/>
          </a:xfrm>
          <a:prstGeom prst="roundRect">
            <a:avLst/>
          </a:prstGeom>
          <a:ln w="57150"/>
        </p:spPr>
        <p:style>
          <a:lnRef idx="2">
            <a:schemeClr val="accent5"/>
          </a:lnRef>
          <a:fillRef idx="1">
            <a:schemeClr val="lt1"/>
          </a:fillRef>
          <a:effectRef idx="0">
            <a:schemeClr val="accent5"/>
          </a:effectRef>
          <a:fontRef idx="minor">
            <a:schemeClr val="dk1"/>
          </a:fontRef>
        </p:style>
        <p:txBody>
          <a:bodyPr rtlCol="0" anchor="ctr"/>
          <a:lstStyle/>
          <a:p>
            <a:pPr algn="ctr"/>
            <a:r>
              <a:rPr lang="es-CO" sz="3200" b="1" dirty="0" smtClean="0">
                <a:solidFill>
                  <a:srgbClr val="FF0000"/>
                </a:solidFill>
              </a:rPr>
              <a:t>VECTOR POSICIÓN EN DOS DIMENSIONES</a:t>
            </a:r>
          </a:p>
        </p:txBody>
      </p:sp>
      <p:sp>
        <p:nvSpPr>
          <p:cNvPr id="4" name="CuadroTexto 3"/>
          <p:cNvSpPr txBox="1"/>
          <p:nvPr/>
        </p:nvSpPr>
        <p:spPr>
          <a:xfrm>
            <a:off x="347729" y="1429554"/>
            <a:ext cx="11230378" cy="1569660"/>
          </a:xfrm>
          <a:prstGeom prst="rect">
            <a:avLst/>
          </a:prstGeom>
          <a:noFill/>
        </p:spPr>
        <p:txBody>
          <a:bodyPr wrap="square" rtlCol="0">
            <a:spAutoFit/>
          </a:bodyPr>
          <a:lstStyle/>
          <a:p>
            <a:pPr marL="285750" indent="-285750" algn="just">
              <a:buFont typeface="Arial" panose="020B0604020202020204" pitchFamily="34" charset="0"/>
              <a:buChar char="•"/>
            </a:pPr>
            <a:r>
              <a:rPr lang="es-CO" sz="2400" dirty="0" smtClean="0"/>
              <a:t>Para dos dimensiones, eje X y eje Y, la posición la damos en función de los vectores unitarios, i y j. La posición la representamos por un vector que va del origen de coordenadas al punto P. Este vector es la composición de dos vectores que van del origen de coordenadas a la perpendicular sobre cada eje del punto P.</a:t>
            </a:r>
            <a:endParaRPr lang="es-CO" sz="2400" dirty="0"/>
          </a:p>
        </p:txBody>
      </p:sp>
      <p:pic>
        <p:nvPicPr>
          <p:cNvPr id="5" name="Imagen 4"/>
          <p:cNvPicPr>
            <a:picLocks noChangeAspect="1"/>
          </p:cNvPicPr>
          <p:nvPr/>
        </p:nvPicPr>
        <p:blipFill rotWithShape="1">
          <a:blip r:embed="rId2"/>
          <a:srcRect b="17127"/>
          <a:stretch/>
        </p:blipFill>
        <p:spPr>
          <a:xfrm>
            <a:off x="1825002" y="3205274"/>
            <a:ext cx="4352657" cy="3337134"/>
          </a:xfrm>
          <a:prstGeom prst="rect">
            <a:avLst/>
          </a:prstGeom>
        </p:spPr>
      </p:pic>
      <mc:AlternateContent xmlns:mc="http://schemas.openxmlformats.org/markup-compatibility/2006">
        <mc:Choice xmlns:a14="http://schemas.microsoft.com/office/drawing/2010/main" Requires="a14">
          <p:sp>
            <p:nvSpPr>
              <p:cNvPr id="6" name="CuadroTexto 5"/>
              <p:cNvSpPr txBox="1"/>
              <p:nvPr/>
            </p:nvSpPr>
            <p:spPr>
              <a:xfrm>
                <a:off x="3554569" y="4689175"/>
                <a:ext cx="209993" cy="369332"/>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s-CO" sz="2400" b="1" i="0" smtClean="0">
                          <a:latin typeface="Cambria Math" panose="02040503050406030204" pitchFamily="18" charset="0"/>
                        </a:rPr>
                        <m:t>𝐫</m:t>
                      </m:r>
                    </m:oMath>
                  </m:oMathPara>
                </a14:m>
                <a:endParaRPr lang="es-CO" sz="2800" b="1" dirty="0"/>
              </a:p>
            </p:txBody>
          </p:sp>
        </mc:Choice>
        <mc:Fallback>
          <p:sp>
            <p:nvSpPr>
              <p:cNvPr id="6" name="CuadroTexto 5"/>
              <p:cNvSpPr txBox="1">
                <a:spLocks noRot="1" noChangeAspect="1" noMove="1" noResize="1" noEditPoints="1" noAdjustHandles="1" noChangeArrowheads="1" noChangeShapeType="1" noTextEdit="1"/>
              </p:cNvSpPr>
              <p:nvPr/>
            </p:nvSpPr>
            <p:spPr>
              <a:xfrm>
                <a:off x="3554569" y="4689175"/>
                <a:ext cx="209993" cy="369332"/>
              </a:xfrm>
              <a:prstGeom prst="rect">
                <a:avLst/>
              </a:prstGeom>
              <a:blipFill rotWithShape="0">
                <a:blip r:embed="rId3"/>
                <a:stretch>
                  <a:fillRect l="-22857" r="-22857"/>
                </a:stretch>
              </a:blipFill>
            </p:spPr>
            <p:txBody>
              <a:bodyPr/>
              <a:lstStyle/>
              <a:p>
                <a:r>
                  <a:rPr lang="es-CO">
                    <a:noFill/>
                  </a:rPr>
                  <a:t> </a:t>
                </a:r>
              </a:p>
            </p:txBody>
          </p:sp>
        </mc:Fallback>
      </mc:AlternateContent>
      <mc:AlternateContent xmlns:mc="http://schemas.openxmlformats.org/markup-compatibility/2006">
        <mc:Choice xmlns:a14="http://schemas.microsoft.com/office/drawing/2010/main" Requires="a14">
          <p:sp>
            <p:nvSpPr>
              <p:cNvPr id="16" name="Rectángulo 15"/>
              <p:cNvSpPr/>
              <p:nvPr/>
            </p:nvSpPr>
            <p:spPr>
              <a:xfrm>
                <a:off x="6795846" y="5174219"/>
                <a:ext cx="2865206" cy="688715"/>
              </a:xfrm>
              <a:prstGeom prst="rect">
                <a:avLst/>
              </a:prstGeom>
            </p:spPr>
            <p:txBody>
              <a:bodyPr wrap="square">
                <a:spAutoFit/>
              </a:bodyPr>
              <a:lstStyle/>
              <a:p>
                <a:r>
                  <a:rPr lang="pt-BR" sz="3200" b="1" dirty="0" smtClean="0"/>
                  <a:t>/r/ </a:t>
                </a:r>
                <a:r>
                  <a:rPr lang="pt-BR" sz="3200" dirty="0" smtClean="0"/>
                  <a:t>= </a:t>
                </a:r>
                <a14:m>
                  <m:oMath xmlns:m="http://schemas.openxmlformats.org/officeDocument/2006/math">
                    <m:rad>
                      <m:radPr>
                        <m:degHide m:val="on"/>
                        <m:ctrlPr>
                          <a:rPr lang="pt-BR" sz="3200" i="1" smtClean="0">
                            <a:latin typeface="Cambria Math" panose="02040503050406030204" pitchFamily="18" charset="0"/>
                          </a:rPr>
                        </m:ctrlPr>
                      </m:radPr>
                      <m:deg/>
                      <m:e>
                        <m:sSup>
                          <m:sSupPr>
                            <m:ctrlPr>
                              <a:rPr lang="es-CO" sz="3200" b="0" i="1" smtClean="0">
                                <a:latin typeface="Cambria Math" panose="02040503050406030204" pitchFamily="18" charset="0"/>
                              </a:rPr>
                            </m:ctrlPr>
                          </m:sSupPr>
                          <m:e>
                            <m:r>
                              <a:rPr lang="es-CO" sz="3200" b="0" i="1" smtClean="0">
                                <a:latin typeface="Cambria Math" panose="02040503050406030204" pitchFamily="18" charset="0"/>
                              </a:rPr>
                              <m:t>𝑥</m:t>
                            </m:r>
                          </m:e>
                          <m:sup>
                            <m:r>
                              <a:rPr lang="es-CO" sz="3200" b="0" i="1" smtClean="0">
                                <a:latin typeface="Cambria Math" panose="02040503050406030204" pitchFamily="18" charset="0"/>
                              </a:rPr>
                              <m:t>2</m:t>
                            </m:r>
                          </m:sup>
                        </m:sSup>
                        <m:r>
                          <a:rPr lang="es-CO" sz="3200" b="0" i="1" smtClean="0">
                            <a:latin typeface="Cambria Math" panose="02040503050406030204" pitchFamily="18" charset="0"/>
                          </a:rPr>
                          <m:t>+</m:t>
                        </m:r>
                        <m:sSup>
                          <m:sSupPr>
                            <m:ctrlPr>
                              <a:rPr lang="es-CO" sz="3200" b="0" i="1" smtClean="0">
                                <a:latin typeface="Cambria Math" panose="02040503050406030204" pitchFamily="18" charset="0"/>
                              </a:rPr>
                            </m:ctrlPr>
                          </m:sSupPr>
                          <m:e>
                            <m:r>
                              <a:rPr lang="es-CO" sz="3200" b="0" i="1" smtClean="0">
                                <a:latin typeface="Cambria Math" panose="02040503050406030204" pitchFamily="18" charset="0"/>
                              </a:rPr>
                              <m:t>𝑦</m:t>
                            </m:r>
                          </m:e>
                          <m:sup>
                            <m:r>
                              <a:rPr lang="es-CO" sz="3200" b="0" i="1" smtClean="0">
                                <a:latin typeface="Cambria Math" panose="02040503050406030204" pitchFamily="18" charset="0"/>
                              </a:rPr>
                              <m:t>2</m:t>
                            </m:r>
                          </m:sup>
                        </m:sSup>
                      </m:e>
                    </m:rad>
                  </m:oMath>
                </a14:m>
                <a:endParaRPr lang="es-CO" sz="3200" dirty="0"/>
              </a:p>
            </p:txBody>
          </p:sp>
        </mc:Choice>
        <mc:Fallback>
          <p:sp>
            <p:nvSpPr>
              <p:cNvPr id="16" name="Rectángulo 15"/>
              <p:cNvSpPr>
                <a:spLocks noRot="1" noChangeAspect="1" noMove="1" noResize="1" noEditPoints="1" noAdjustHandles="1" noChangeArrowheads="1" noChangeShapeType="1" noTextEdit="1"/>
              </p:cNvSpPr>
              <p:nvPr/>
            </p:nvSpPr>
            <p:spPr>
              <a:xfrm>
                <a:off x="6795846" y="5174219"/>
                <a:ext cx="2865206" cy="688715"/>
              </a:xfrm>
              <a:prstGeom prst="rect">
                <a:avLst/>
              </a:prstGeom>
              <a:blipFill rotWithShape="0">
                <a:blip r:embed="rId4"/>
                <a:stretch>
                  <a:fillRect l="-5532" b="-27434"/>
                </a:stretch>
              </a:blipFill>
            </p:spPr>
            <p:txBody>
              <a:bodyPr/>
              <a:lstStyle/>
              <a:p>
                <a:r>
                  <a:rPr lang="es-CO">
                    <a:noFill/>
                  </a:rPr>
                  <a:t> </a:t>
                </a:r>
              </a:p>
            </p:txBody>
          </p:sp>
        </mc:Fallback>
      </mc:AlternateContent>
      <p:sp>
        <p:nvSpPr>
          <p:cNvPr id="17" name="Rectángulo 16"/>
          <p:cNvSpPr/>
          <p:nvPr/>
        </p:nvSpPr>
        <p:spPr>
          <a:xfrm>
            <a:off x="6619698" y="3817348"/>
            <a:ext cx="4958409" cy="461665"/>
          </a:xfrm>
          <a:prstGeom prst="rect">
            <a:avLst/>
          </a:prstGeom>
        </p:spPr>
        <p:txBody>
          <a:bodyPr wrap="none">
            <a:spAutoFit/>
          </a:bodyPr>
          <a:lstStyle/>
          <a:p>
            <a:pPr marL="285750" indent="-285750">
              <a:buFont typeface="Arial" panose="020B0604020202020204" pitchFamily="34" charset="0"/>
              <a:buChar char="•"/>
            </a:pPr>
            <a:r>
              <a:rPr lang="es-CO" sz="2400" dirty="0" smtClean="0"/>
              <a:t>Dos dimensiones: plano cartesiano.</a:t>
            </a:r>
            <a:endParaRPr lang="es-CO" sz="2400" dirty="0"/>
          </a:p>
        </p:txBody>
      </p:sp>
      <p:sp>
        <p:nvSpPr>
          <p:cNvPr id="18" name="Rectángulo 17"/>
          <p:cNvSpPr/>
          <p:nvPr/>
        </p:nvSpPr>
        <p:spPr>
          <a:xfrm>
            <a:off x="6619698" y="4619576"/>
            <a:ext cx="2042034" cy="461665"/>
          </a:xfrm>
          <a:prstGeom prst="rect">
            <a:avLst/>
          </a:prstGeom>
        </p:spPr>
        <p:txBody>
          <a:bodyPr wrap="none">
            <a:spAutoFit/>
          </a:bodyPr>
          <a:lstStyle/>
          <a:p>
            <a:pPr marL="285750" indent="-285750">
              <a:buFont typeface="Arial" panose="020B0604020202020204" pitchFamily="34" charset="0"/>
              <a:buChar char="•"/>
            </a:pPr>
            <a:r>
              <a:rPr lang="es-CO" sz="2400" dirty="0" smtClean="0"/>
              <a:t>Medida de r:</a:t>
            </a:r>
            <a:endParaRPr lang="es-CO" sz="2400" dirty="0"/>
          </a:p>
        </p:txBody>
      </p:sp>
    </p:spTree>
    <p:extLst>
      <p:ext uri="{BB962C8B-B14F-4D97-AF65-F5344CB8AC3E}">
        <p14:creationId xmlns:p14="http://schemas.microsoft.com/office/powerpoint/2010/main" val="2450002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1490027" y="657221"/>
            <a:ext cx="8315088" cy="909733"/>
          </a:xfrm>
          <a:prstGeom prst="roundRect">
            <a:avLst/>
          </a:prstGeom>
          <a:ln w="57150"/>
        </p:spPr>
        <p:style>
          <a:lnRef idx="2">
            <a:schemeClr val="accent5"/>
          </a:lnRef>
          <a:fillRef idx="1">
            <a:schemeClr val="lt1"/>
          </a:fillRef>
          <a:effectRef idx="0">
            <a:schemeClr val="accent5"/>
          </a:effectRef>
          <a:fontRef idx="minor">
            <a:schemeClr val="dk1"/>
          </a:fontRef>
        </p:style>
        <p:txBody>
          <a:bodyPr rtlCol="0" anchor="ctr"/>
          <a:lstStyle/>
          <a:p>
            <a:pPr algn="ctr"/>
            <a:r>
              <a:rPr lang="es-CO" sz="3200" b="1" dirty="0" smtClean="0">
                <a:solidFill>
                  <a:srgbClr val="FF0000"/>
                </a:solidFill>
              </a:rPr>
              <a:t>VECTOR POSICIÓN EN TRES DIMENSIONES</a:t>
            </a:r>
          </a:p>
        </p:txBody>
      </p:sp>
      <mc:AlternateContent xmlns:mc="http://schemas.openxmlformats.org/markup-compatibility/2006">
        <mc:Choice xmlns:a14="http://schemas.microsoft.com/office/drawing/2010/main" Requires="a14">
          <p:sp>
            <p:nvSpPr>
              <p:cNvPr id="5" name="CuadroTexto 4"/>
              <p:cNvSpPr txBox="1"/>
              <p:nvPr/>
            </p:nvSpPr>
            <p:spPr>
              <a:xfrm>
                <a:off x="6722040" y="4540491"/>
                <a:ext cx="3720314" cy="1475917"/>
              </a:xfrm>
              <a:prstGeom prst="rect">
                <a:avLst/>
              </a:prstGeom>
              <a:noFill/>
            </p:spPr>
            <p:txBody>
              <a:bodyPr wrap="square" rtlCol="0">
                <a:spAutoFit/>
              </a:bodyPr>
              <a:lstStyle/>
              <a:p>
                <a:endParaRPr lang="pt-BR" sz="2800" b="1" dirty="0" smtClean="0"/>
              </a:p>
              <a:p>
                <a:r>
                  <a:rPr lang="pt-BR" sz="2800" b="1" dirty="0" smtClean="0"/>
                  <a:t>/r/ </a:t>
                </a:r>
                <a:r>
                  <a:rPr lang="pt-BR" sz="2800" dirty="0" smtClean="0"/>
                  <a:t>= </a:t>
                </a:r>
                <a14:m>
                  <m:oMath xmlns:m="http://schemas.openxmlformats.org/officeDocument/2006/math">
                    <m:rad>
                      <m:radPr>
                        <m:degHide m:val="on"/>
                        <m:ctrlPr>
                          <a:rPr lang="pt-BR" sz="2800" i="1" smtClean="0">
                            <a:latin typeface="Cambria Math" panose="02040503050406030204" pitchFamily="18" charset="0"/>
                          </a:rPr>
                        </m:ctrlPr>
                      </m:radPr>
                      <m:deg/>
                      <m:e>
                        <m:sSup>
                          <m:sSupPr>
                            <m:ctrlPr>
                              <a:rPr lang="es-CO" sz="2800" b="0" i="1" smtClean="0">
                                <a:latin typeface="Cambria Math" panose="02040503050406030204" pitchFamily="18" charset="0"/>
                              </a:rPr>
                            </m:ctrlPr>
                          </m:sSupPr>
                          <m:e>
                            <m:r>
                              <a:rPr lang="es-CO" sz="2800" b="0" i="1" smtClean="0">
                                <a:latin typeface="Cambria Math" panose="02040503050406030204" pitchFamily="18" charset="0"/>
                              </a:rPr>
                              <m:t>𝑥</m:t>
                            </m:r>
                          </m:e>
                          <m:sup>
                            <m:r>
                              <a:rPr lang="es-CO" sz="2800" b="0" i="1" smtClean="0">
                                <a:latin typeface="Cambria Math" panose="02040503050406030204" pitchFamily="18" charset="0"/>
                              </a:rPr>
                              <m:t>2</m:t>
                            </m:r>
                          </m:sup>
                        </m:sSup>
                        <m:r>
                          <a:rPr lang="es-CO" sz="2800" b="0" i="1" smtClean="0">
                            <a:latin typeface="Cambria Math" panose="02040503050406030204" pitchFamily="18" charset="0"/>
                          </a:rPr>
                          <m:t>+</m:t>
                        </m:r>
                        <m:sSup>
                          <m:sSupPr>
                            <m:ctrlPr>
                              <a:rPr lang="es-CO" sz="2800" b="0" i="1" smtClean="0">
                                <a:latin typeface="Cambria Math" panose="02040503050406030204" pitchFamily="18" charset="0"/>
                              </a:rPr>
                            </m:ctrlPr>
                          </m:sSupPr>
                          <m:e>
                            <m:r>
                              <a:rPr lang="es-CO" sz="2800" b="0" i="1" smtClean="0">
                                <a:latin typeface="Cambria Math" panose="02040503050406030204" pitchFamily="18" charset="0"/>
                              </a:rPr>
                              <m:t>𝑦</m:t>
                            </m:r>
                          </m:e>
                          <m:sup>
                            <m:r>
                              <a:rPr lang="es-CO" sz="2800" b="0" i="1" smtClean="0">
                                <a:latin typeface="Cambria Math" panose="02040503050406030204" pitchFamily="18" charset="0"/>
                              </a:rPr>
                              <m:t>2</m:t>
                            </m:r>
                          </m:sup>
                        </m:sSup>
                        <m:r>
                          <a:rPr lang="es-CO" sz="2800" b="0" i="1" smtClean="0">
                            <a:latin typeface="Cambria Math" panose="02040503050406030204" pitchFamily="18" charset="0"/>
                          </a:rPr>
                          <m:t>+</m:t>
                        </m:r>
                        <m:sSup>
                          <m:sSupPr>
                            <m:ctrlPr>
                              <a:rPr lang="es-CO" sz="2800" b="0" i="1" smtClean="0">
                                <a:latin typeface="Cambria Math" panose="02040503050406030204" pitchFamily="18" charset="0"/>
                              </a:rPr>
                            </m:ctrlPr>
                          </m:sSupPr>
                          <m:e>
                            <m:r>
                              <a:rPr lang="es-CO" sz="2800" b="0" i="1" smtClean="0">
                                <a:latin typeface="Cambria Math" panose="02040503050406030204" pitchFamily="18" charset="0"/>
                              </a:rPr>
                              <m:t>𝑧</m:t>
                            </m:r>
                          </m:e>
                          <m:sup>
                            <m:r>
                              <a:rPr lang="es-CO" sz="2800" b="0" i="1" smtClean="0">
                                <a:latin typeface="Cambria Math" panose="02040503050406030204" pitchFamily="18" charset="0"/>
                              </a:rPr>
                              <m:t>2</m:t>
                            </m:r>
                          </m:sup>
                        </m:sSup>
                      </m:e>
                    </m:rad>
                  </m:oMath>
                </a14:m>
                <a:endParaRPr lang="es-CO" sz="2800" dirty="0" smtClean="0"/>
              </a:p>
              <a:p>
                <a:endParaRPr lang="es-CO" sz="2800" dirty="0"/>
              </a:p>
            </p:txBody>
          </p:sp>
        </mc:Choice>
        <mc:Fallback>
          <p:sp>
            <p:nvSpPr>
              <p:cNvPr id="5" name="CuadroTexto 4"/>
              <p:cNvSpPr txBox="1">
                <a:spLocks noRot="1" noChangeAspect="1" noMove="1" noResize="1" noEditPoints="1" noAdjustHandles="1" noChangeArrowheads="1" noChangeShapeType="1" noTextEdit="1"/>
              </p:cNvSpPr>
              <p:nvPr/>
            </p:nvSpPr>
            <p:spPr>
              <a:xfrm>
                <a:off x="6722040" y="4540491"/>
                <a:ext cx="3720314" cy="1475917"/>
              </a:xfrm>
              <a:prstGeom prst="rect">
                <a:avLst/>
              </a:prstGeom>
              <a:blipFill rotWithShape="0">
                <a:blip r:embed="rId2"/>
                <a:stretch>
                  <a:fillRect l="-3443"/>
                </a:stretch>
              </a:blipFill>
            </p:spPr>
            <p:txBody>
              <a:bodyPr/>
              <a:lstStyle/>
              <a:p>
                <a:r>
                  <a:rPr lang="es-CO">
                    <a:noFill/>
                  </a:rPr>
                  <a:t> </a:t>
                </a:r>
              </a:p>
            </p:txBody>
          </p:sp>
        </mc:Fallback>
      </mc:AlternateContent>
      <p:sp>
        <p:nvSpPr>
          <p:cNvPr id="6" name="Rectángulo 5"/>
          <p:cNvSpPr/>
          <p:nvPr/>
        </p:nvSpPr>
        <p:spPr>
          <a:xfrm>
            <a:off x="373489" y="1736863"/>
            <a:ext cx="10805374" cy="1569660"/>
          </a:xfrm>
          <a:prstGeom prst="rect">
            <a:avLst/>
          </a:prstGeom>
        </p:spPr>
        <p:txBody>
          <a:bodyPr wrap="square">
            <a:spAutoFit/>
          </a:bodyPr>
          <a:lstStyle/>
          <a:p>
            <a:pPr marL="285750" indent="-285750" algn="just">
              <a:buFont typeface="Arial" panose="020B0604020202020204" pitchFamily="34" charset="0"/>
              <a:buChar char="•"/>
            </a:pPr>
            <a:r>
              <a:rPr lang="es-CO" sz="2400" dirty="0" smtClean="0"/>
              <a:t>Para tres dimensiones, ejes X, Y </a:t>
            </a:r>
            <a:r>
              <a:rPr lang="es-CO" sz="2400" dirty="0" err="1" smtClean="0"/>
              <a:t>y</a:t>
            </a:r>
            <a:r>
              <a:rPr lang="es-CO" sz="2400" dirty="0" smtClean="0"/>
              <a:t> Z, la posición la damos en función de los vectores unitarios, i, j y k. La posición la representamos por un vector que va del origen de coordenadas al punto P. Este vector es la composición de tres vectores que van del origen de coordenadas a la perpendicular sobre cada eje del punto P.</a:t>
            </a:r>
            <a:endParaRPr lang="es-CO" sz="2400" dirty="0"/>
          </a:p>
        </p:txBody>
      </p:sp>
      <p:pic>
        <p:nvPicPr>
          <p:cNvPr id="7" name="Imagen 6"/>
          <p:cNvPicPr>
            <a:picLocks noChangeAspect="1"/>
          </p:cNvPicPr>
          <p:nvPr/>
        </p:nvPicPr>
        <p:blipFill rotWithShape="1">
          <a:blip r:embed="rId3"/>
          <a:srcRect b="20105"/>
          <a:stretch/>
        </p:blipFill>
        <p:spPr>
          <a:xfrm>
            <a:off x="1103492" y="3350458"/>
            <a:ext cx="4872305" cy="3171551"/>
          </a:xfrm>
          <a:prstGeom prst="rect">
            <a:avLst/>
          </a:prstGeom>
        </p:spPr>
      </p:pic>
      <mc:AlternateContent xmlns:mc="http://schemas.openxmlformats.org/markup-compatibility/2006">
        <mc:Choice xmlns:a14="http://schemas.microsoft.com/office/drawing/2010/main" Requires="a14">
          <p:sp>
            <p:nvSpPr>
              <p:cNvPr id="8" name="Rectángulo 7"/>
              <p:cNvSpPr/>
              <p:nvPr/>
            </p:nvSpPr>
            <p:spPr>
              <a:xfrm>
                <a:off x="3196281" y="4750686"/>
                <a:ext cx="34336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CO" b="1" i="0" smtClean="0">
                          <a:latin typeface="Cambria Math" panose="02040503050406030204" pitchFamily="18" charset="0"/>
                        </a:rPr>
                        <m:t>𝐫</m:t>
                      </m:r>
                    </m:oMath>
                  </m:oMathPara>
                </a14:m>
                <a:endParaRPr lang="es-CO" sz="2000" b="1" dirty="0"/>
              </a:p>
            </p:txBody>
          </p:sp>
        </mc:Choice>
        <mc:Fallback>
          <p:sp>
            <p:nvSpPr>
              <p:cNvPr id="8" name="Rectángulo 7"/>
              <p:cNvSpPr>
                <a:spLocks noRot="1" noChangeAspect="1" noMove="1" noResize="1" noEditPoints="1" noAdjustHandles="1" noChangeArrowheads="1" noChangeShapeType="1" noTextEdit="1"/>
              </p:cNvSpPr>
              <p:nvPr/>
            </p:nvSpPr>
            <p:spPr>
              <a:xfrm>
                <a:off x="3196281" y="4750686"/>
                <a:ext cx="343363" cy="369332"/>
              </a:xfrm>
              <a:prstGeom prst="rect">
                <a:avLst/>
              </a:prstGeom>
              <a:blipFill rotWithShape="0">
                <a:blip r:embed="rId4"/>
                <a:stretch>
                  <a:fillRect/>
                </a:stretch>
              </a:blipFill>
            </p:spPr>
            <p:txBody>
              <a:bodyPr/>
              <a:lstStyle/>
              <a:p>
                <a:r>
                  <a:rPr lang="es-CO">
                    <a:noFill/>
                  </a:rPr>
                  <a:t> </a:t>
                </a:r>
              </a:p>
            </p:txBody>
          </p:sp>
        </mc:Fallback>
      </mc:AlternateContent>
      <p:sp>
        <p:nvSpPr>
          <p:cNvPr id="9" name="Rectángulo 8"/>
          <p:cNvSpPr/>
          <p:nvPr/>
        </p:nvSpPr>
        <p:spPr>
          <a:xfrm>
            <a:off x="5460643" y="3714642"/>
            <a:ext cx="6606862" cy="461665"/>
          </a:xfrm>
          <a:prstGeom prst="rect">
            <a:avLst/>
          </a:prstGeom>
        </p:spPr>
        <p:txBody>
          <a:bodyPr wrap="square">
            <a:spAutoFit/>
          </a:bodyPr>
          <a:lstStyle/>
          <a:p>
            <a:pPr marL="342900" indent="-342900">
              <a:buFont typeface="Arial" panose="020B0604020202020204" pitchFamily="34" charset="0"/>
              <a:buChar char="•"/>
            </a:pPr>
            <a:r>
              <a:rPr lang="es-CO" sz="2400" dirty="0" smtClean="0"/>
              <a:t>Tres dimensiones: el espacio (largo, ancho, alto)</a:t>
            </a:r>
            <a:endParaRPr lang="es-CO" sz="2400" dirty="0"/>
          </a:p>
        </p:txBody>
      </p:sp>
      <p:sp>
        <p:nvSpPr>
          <p:cNvPr id="10" name="Rectángulo 9"/>
          <p:cNvSpPr/>
          <p:nvPr/>
        </p:nvSpPr>
        <p:spPr>
          <a:xfrm>
            <a:off x="6722040" y="4380367"/>
            <a:ext cx="2042034" cy="461665"/>
          </a:xfrm>
          <a:prstGeom prst="rect">
            <a:avLst/>
          </a:prstGeom>
        </p:spPr>
        <p:txBody>
          <a:bodyPr wrap="none">
            <a:spAutoFit/>
          </a:bodyPr>
          <a:lstStyle/>
          <a:p>
            <a:pPr marL="285750" indent="-285750">
              <a:buFont typeface="Arial" panose="020B0604020202020204" pitchFamily="34" charset="0"/>
              <a:buChar char="•"/>
            </a:pPr>
            <a:r>
              <a:rPr lang="es-CO" sz="2400" dirty="0" smtClean="0"/>
              <a:t>Medida de r.</a:t>
            </a:r>
            <a:endParaRPr lang="es-CO" sz="2400" dirty="0"/>
          </a:p>
        </p:txBody>
      </p:sp>
    </p:spTree>
    <p:extLst>
      <p:ext uri="{BB962C8B-B14F-4D97-AF65-F5344CB8AC3E}">
        <p14:creationId xmlns:p14="http://schemas.microsoft.com/office/powerpoint/2010/main" val="4040311646"/>
      </p:ext>
    </p:extLst>
  </p:cSld>
  <p:clrMapOvr>
    <a:masterClrMapping/>
  </p:clrMapOvr>
</p:sld>
</file>

<file path=ppt/theme/theme1.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Base</Template>
  <TotalTime>97</TotalTime>
  <Words>344</Words>
  <Application>Microsoft Office PowerPoint</Application>
  <PresentationFormat>Panorámica</PresentationFormat>
  <Paragraphs>32</Paragraphs>
  <Slides>5</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Calibri</vt:lpstr>
      <vt:lpstr>Cambria Math</vt:lpstr>
      <vt:lpstr>Corbel</vt:lpstr>
      <vt:lpstr>Base</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FAMILIA</dc:creator>
  <cp:lastModifiedBy>FAMILIA</cp:lastModifiedBy>
  <cp:revision>15</cp:revision>
  <dcterms:created xsi:type="dcterms:W3CDTF">2018-09-12T22:53:45Z</dcterms:created>
  <dcterms:modified xsi:type="dcterms:W3CDTF">2018-09-13T00:31:17Z</dcterms:modified>
</cp:coreProperties>
</file>