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57" r:id="rId2"/>
    <p:sldId id="258" r:id="rId3"/>
    <p:sldId id="259" r:id="rId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6F7A7-24C6-4D1E-B70E-C95EC855F4F7}" type="datetimeFigureOut">
              <a:rPr lang="es-CO" smtClean="0"/>
              <a:t>12/09/2018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6A335-3DC3-4B30-9BA2-ECC088270B79}" type="slidenum">
              <a:rPr lang="es-CO" smtClean="0"/>
              <a:t>‹Nº›</a:t>
            </a:fld>
            <a:endParaRPr lang="es-CO"/>
          </a:p>
        </p:txBody>
      </p:sp>
    </p:spTree>
    <p:extLst>
      <p:ext uri="{BB962C8B-B14F-4D97-AF65-F5344CB8AC3E}">
        <p14:creationId xmlns:p14="http://schemas.microsoft.com/office/powerpoint/2010/main" val="133142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6AD6A335-3DC3-4B30-9BA2-ECC088270B79}" type="slidenum">
              <a:rPr lang="es-CO" smtClean="0"/>
              <a:t>1</a:t>
            </a:fld>
            <a:endParaRPr lang="es-CO"/>
          </a:p>
        </p:txBody>
      </p:sp>
    </p:spTree>
    <p:extLst>
      <p:ext uri="{BB962C8B-B14F-4D97-AF65-F5344CB8AC3E}">
        <p14:creationId xmlns:p14="http://schemas.microsoft.com/office/powerpoint/2010/main" val="224841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CO"/>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2DA9D33-1631-40CF-ABCF-F3259B619777}" type="slidenum">
              <a:rPr lang="es-CO" smtClean="0"/>
              <a:t>‹Nº›</a:t>
            </a:fld>
            <a:endParaRPr lang="es-CO"/>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1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42538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77657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376166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0BE287-779C-4676-8FB7-A19B1B8F5F15}" type="datetimeFigureOut">
              <a:rPr lang="es-CO" smtClean="0"/>
              <a:t>12/09/2018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2DA9D33-1631-40CF-ABCF-F3259B619777}" type="slidenum">
              <a:rPr lang="es-CO" smtClean="0"/>
              <a:t>‹Nº›</a:t>
            </a:fld>
            <a:endParaRPr lang="es-CO"/>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52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0BE287-779C-4676-8FB7-A19B1B8F5F15}" type="datetimeFigureOut">
              <a:rPr lang="es-CO" smtClean="0"/>
              <a:t>12/09/2018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00914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0BE287-779C-4676-8FB7-A19B1B8F5F15}" type="datetimeFigureOut">
              <a:rPr lang="es-CO" smtClean="0"/>
              <a:t>12/09/2018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84074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60BE287-779C-4676-8FB7-A19B1B8F5F15}" type="datetimeFigureOut">
              <a:rPr lang="es-CO" smtClean="0"/>
              <a:t>12/09/2018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29360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BE287-779C-4676-8FB7-A19B1B8F5F15}" type="datetimeFigureOut">
              <a:rPr lang="es-CO" smtClean="0"/>
              <a:t>12/09/2018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09304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0BE287-779C-4676-8FB7-A19B1B8F5F15}" type="datetimeFigureOut">
              <a:rPr lang="es-CO" smtClean="0"/>
              <a:t>12/09/2018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1275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0BE287-779C-4676-8FB7-A19B1B8F5F15}" type="datetimeFigureOut">
              <a:rPr lang="es-CO" smtClean="0"/>
              <a:t>12/09/2018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2DA9D33-1631-40CF-ABCF-F3259B619777}" type="slidenum">
              <a:rPr lang="es-CO" smtClean="0"/>
              <a:t>‹Nº›</a:t>
            </a:fld>
            <a:endParaRPr lang="es-CO"/>
          </a:p>
        </p:txBody>
      </p:sp>
    </p:spTree>
    <p:extLst>
      <p:ext uri="{BB962C8B-B14F-4D97-AF65-F5344CB8AC3E}">
        <p14:creationId xmlns:p14="http://schemas.microsoft.com/office/powerpoint/2010/main" val="39477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60BE287-779C-4676-8FB7-A19B1B8F5F15}" type="datetimeFigureOut">
              <a:rPr lang="es-CO" smtClean="0"/>
              <a:t>12/09/2018</a:t>
            </a:fld>
            <a:endParaRPr lang="es-CO"/>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CO"/>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2DA9D33-1631-40CF-ABCF-F3259B619777}" type="slidenum">
              <a:rPr lang="es-CO" smtClean="0"/>
              <a:t>‹Nº›</a:t>
            </a:fld>
            <a:endParaRPr lang="es-CO"/>
          </a:p>
        </p:txBody>
      </p:sp>
    </p:spTree>
    <p:extLst>
      <p:ext uri="{BB962C8B-B14F-4D97-AF65-F5344CB8AC3E}">
        <p14:creationId xmlns:p14="http://schemas.microsoft.com/office/powerpoint/2010/main" val="1354595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92383" y="333847"/>
            <a:ext cx="6955751" cy="1200329"/>
          </a:xfrm>
          <a:prstGeom prst="rect">
            <a:avLst/>
          </a:prstGeom>
          <a:noFill/>
        </p:spPr>
        <p:txBody>
          <a:bodyPr wrap="none" lIns="91440" tIns="45720" rIns="91440" bIns="45720">
            <a:spAutoFit/>
          </a:bodyPr>
          <a:lstStyle/>
          <a:p>
            <a:pPr algn="ctr"/>
            <a:r>
              <a:rPr lang="es-ES" sz="72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ACELERACIÓN</a:t>
            </a:r>
            <a:endParaRPr lang="es-ES" sz="7200" b="1"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3" name="Flecha abajo 2"/>
          <p:cNvSpPr/>
          <p:nvPr/>
        </p:nvSpPr>
        <p:spPr>
          <a:xfrm>
            <a:off x="5477820" y="1529086"/>
            <a:ext cx="369188" cy="558881"/>
          </a:xfrm>
          <a:prstGeom prst="downArrow">
            <a:avLst>
              <a:gd name="adj1" fmla="val 50000"/>
              <a:gd name="adj2" fmla="val 55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756648" y="2087967"/>
            <a:ext cx="6996433" cy="2862322"/>
          </a:xfrm>
          <a:prstGeom prst="rect">
            <a:avLst/>
          </a:prstGeom>
          <a:noFill/>
        </p:spPr>
        <p:txBody>
          <a:bodyPr wrap="square" rtlCol="0">
            <a:spAutoFit/>
          </a:bodyPr>
          <a:lstStyle/>
          <a:p>
            <a:pPr algn="just"/>
            <a:endParaRPr lang="es-CO" sz="2000" b="1" dirty="0" smtClean="0">
              <a:solidFill>
                <a:srgbClr val="FF0000"/>
              </a:solidFill>
            </a:endParaRPr>
          </a:p>
          <a:p>
            <a:pPr algn="just"/>
            <a:r>
              <a:rPr lang="es-CO" sz="2000" b="1" dirty="0" smtClean="0">
                <a:solidFill>
                  <a:srgbClr val="FF0000"/>
                </a:solidFill>
              </a:rPr>
              <a:t>Definición</a:t>
            </a:r>
            <a:r>
              <a:rPr lang="es-CO" sz="2000" b="1" dirty="0">
                <a:solidFill>
                  <a:srgbClr val="FF0000"/>
                </a:solidFill>
              </a:rPr>
              <a:t>: </a:t>
            </a:r>
            <a:r>
              <a:rPr lang="es-CO" sz="2000" dirty="0"/>
              <a:t>La aceleración es la magnitud física que mide la tasa de variación de la velocidad respecto del tiempo. Las unidades para expresar la aceleración serán unidades de velocidad divididas por las unidades de </a:t>
            </a:r>
            <a:r>
              <a:rPr lang="es-CO" sz="2000" dirty="0" smtClean="0"/>
              <a:t>tiempo.</a:t>
            </a:r>
            <a:endParaRPr lang="es-CO" sz="2000" dirty="0" smtClean="0"/>
          </a:p>
          <a:p>
            <a:pPr marL="342900" indent="-342900" algn="just">
              <a:buFont typeface="Arial" panose="020B0604020202020204" pitchFamily="34" charset="0"/>
              <a:buChar char="•"/>
            </a:pPr>
            <a:endParaRPr lang="es-CO" sz="2000" dirty="0" smtClean="0"/>
          </a:p>
          <a:p>
            <a:pPr marL="342900" indent="-342900" algn="just">
              <a:buFont typeface="Arial" panose="020B0604020202020204" pitchFamily="34" charset="0"/>
              <a:buChar char="•"/>
            </a:pPr>
            <a:r>
              <a:rPr lang="es-CO" sz="2000" dirty="0"/>
              <a:t>No debe confundirse la velocidad con la aceleración, pues son conceptos distintos, acelerar no significa ir más rápido, sino cambiar de velocidad</a:t>
            </a:r>
            <a:r>
              <a:rPr lang="es-CO" sz="2000" dirty="0" smtClean="0"/>
              <a:t>.</a:t>
            </a:r>
            <a:endParaRPr lang="es-CO" sz="2000" dirty="0" smtClean="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730" y="2087967"/>
            <a:ext cx="3665254" cy="2741610"/>
          </a:xfrm>
          <a:prstGeom prst="rect">
            <a:avLst/>
          </a:prstGeom>
        </p:spPr>
      </p:pic>
      <p:pic>
        <p:nvPicPr>
          <p:cNvPr id="6" name="Imagen 5"/>
          <p:cNvPicPr>
            <a:picLocks noChangeAspect="1"/>
          </p:cNvPicPr>
          <p:nvPr/>
        </p:nvPicPr>
        <p:blipFill rotWithShape="1">
          <a:blip r:embed="rId4"/>
          <a:srcRect l="26628" t="64420" r="55951" b="23180"/>
          <a:stretch/>
        </p:blipFill>
        <p:spPr>
          <a:xfrm>
            <a:off x="1046922" y="5169229"/>
            <a:ext cx="2755665" cy="1102782"/>
          </a:xfrm>
          <a:prstGeom prst="rect">
            <a:avLst/>
          </a:prstGeom>
        </p:spPr>
      </p:pic>
    </p:spTree>
    <p:extLst>
      <p:ext uri="{BB962C8B-B14F-4D97-AF65-F5344CB8AC3E}">
        <p14:creationId xmlns:p14="http://schemas.microsoft.com/office/powerpoint/2010/main" val="97775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8347" y="216527"/>
            <a:ext cx="8400245" cy="832834"/>
          </a:xfrm>
        </p:spPr>
        <p:txBody>
          <a:bodyPr>
            <a:normAutofit fontScale="90000"/>
          </a:bodyPr>
          <a:lstStyle/>
          <a:p>
            <a:pPr algn="ctr"/>
            <a:r>
              <a:rPr lang="es-CO" dirty="0"/>
              <a:t/>
            </a:r>
            <a:br>
              <a:rPr lang="es-CO" dirty="0"/>
            </a:br>
            <a:r>
              <a:rPr lang="es-CO" dirty="0" smtClean="0"/>
              <a:t>ACELERACIÓN</a:t>
            </a:r>
            <a:r>
              <a:rPr lang="es-CO" dirty="0" smtClean="0"/>
              <a:t> MEDIA.</a:t>
            </a:r>
            <a:endParaRPr lang="es-CO" dirty="0"/>
          </a:p>
        </p:txBody>
      </p:sp>
      <p:sp>
        <p:nvSpPr>
          <p:cNvPr id="3" name="Marcador de contenido 2"/>
          <p:cNvSpPr>
            <a:spLocks noGrp="1"/>
          </p:cNvSpPr>
          <p:nvPr>
            <p:ph idx="1"/>
          </p:nvPr>
        </p:nvSpPr>
        <p:spPr>
          <a:xfrm>
            <a:off x="499058" y="1625419"/>
            <a:ext cx="5901742" cy="4492045"/>
          </a:xfrm>
        </p:spPr>
        <p:txBody>
          <a:bodyPr>
            <a:normAutofit/>
          </a:bodyPr>
          <a:lstStyle/>
          <a:p>
            <a:pPr algn="just"/>
            <a:r>
              <a:rPr lang="es-CO" dirty="0">
                <a:solidFill>
                  <a:schemeClr val="tx1"/>
                </a:solidFill>
              </a:rPr>
              <a:t>Se define la aceleración media como la relación entre la variación o cambio de velocidad de un móvil y el tiempo empleado en dicho </a:t>
            </a:r>
            <a:r>
              <a:rPr lang="es-CO" dirty="0" smtClean="0">
                <a:solidFill>
                  <a:schemeClr val="tx1"/>
                </a:solidFill>
              </a:rPr>
              <a:t>cambio, es decir, se define </a:t>
            </a:r>
            <a:r>
              <a:rPr lang="es-CO" dirty="0">
                <a:solidFill>
                  <a:schemeClr val="tx1"/>
                </a:solidFill>
              </a:rPr>
              <a:t>la aceleración media entre dos puntos P1 y P2 como la división de la variación de la velocidad y el tiempo trascurrido entre ambos puntos</a:t>
            </a:r>
            <a:r>
              <a:rPr lang="es-CO" dirty="0" smtClean="0">
                <a:solidFill>
                  <a:schemeClr val="tx1"/>
                </a:solidFill>
              </a:rPr>
              <a:t>:</a:t>
            </a:r>
          </a:p>
          <a:p>
            <a:pPr algn="just"/>
            <a:endParaRPr lang="es-CO" dirty="0" smtClean="0">
              <a:solidFill>
                <a:schemeClr val="tx1"/>
              </a:solidFill>
            </a:endParaRPr>
          </a:p>
          <a:p>
            <a:pPr algn="just"/>
            <a:r>
              <a:rPr lang="es-CO" dirty="0" smtClean="0">
                <a:solidFill>
                  <a:schemeClr val="tx1"/>
                </a:solidFill>
              </a:rPr>
              <a:t> </a:t>
            </a:r>
          </a:p>
          <a:p>
            <a:pPr algn="just"/>
            <a:endParaRPr lang="es-CO" dirty="0">
              <a:solidFill>
                <a:schemeClr val="tx1"/>
              </a:solidFill>
            </a:endParaRPr>
          </a:p>
          <a:p>
            <a:pPr algn="just"/>
            <a:endParaRPr lang="es-CO" dirty="0" smtClean="0">
              <a:solidFill>
                <a:schemeClr val="tx1"/>
              </a:solidFill>
            </a:endParaRPr>
          </a:p>
          <a:p>
            <a:pPr marL="45720" indent="0" algn="just">
              <a:buNone/>
            </a:pPr>
            <a:endParaRPr lang="es-CO" dirty="0">
              <a:solidFill>
                <a:schemeClr val="tx1"/>
              </a:solidFill>
            </a:endParaRPr>
          </a:p>
          <a:p>
            <a:pPr algn="just"/>
            <a:endParaRPr lang="es-CO" dirty="0" smtClean="0">
              <a:solidFill>
                <a:schemeClr val="tx1"/>
              </a:solidFill>
            </a:endParaRPr>
          </a:p>
          <a:p>
            <a:pPr algn="just"/>
            <a:endParaRPr lang="es-CO" dirty="0">
              <a:solidFill>
                <a:schemeClr val="tx1"/>
              </a:solidFill>
            </a:endParaRPr>
          </a:p>
          <a:p>
            <a:pPr algn="just"/>
            <a:endParaRPr lang="es-CO" dirty="0" smtClean="0">
              <a:solidFill>
                <a:schemeClr val="tx1"/>
              </a:solidFill>
            </a:endParaRPr>
          </a:p>
          <a:p>
            <a:pPr algn="just"/>
            <a:endParaRPr lang="es-CO" dirty="0">
              <a:solidFill>
                <a:schemeClr val="tx1"/>
              </a:solidFill>
            </a:endParaRPr>
          </a:p>
          <a:p>
            <a:pPr marL="45720" indent="0" algn="just">
              <a:buNone/>
            </a:pPr>
            <a:endParaRPr lang="es-CO" dirty="0" smtClean="0">
              <a:solidFill>
                <a:schemeClr val="tx1"/>
              </a:solidFill>
            </a:endParaRPr>
          </a:p>
          <a:p>
            <a:pPr marL="45720" indent="0" algn="just">
              <a:buNone/>
            </a:pPr>
            <a:endParaRPr lang="pt-BR" dirty="0">
              <a:solidFill>
                <a:schemeClr val="tx1"/>
              </a:solidFill>
            </a:endParaRPr>
          </a:p>
          <a:p>
            <a:pPr marL="45720" indent="0">
              <a:buNone/>
            </a:pPr>
            <a:endParaRPr lang="es-CO" dirty="0">
              <a:solidFill>
                <a:schemeClr val="tx1"/>
              </a:solidFill>
            </a:endParaRPr>
          </a:p>
        </p:txBody>
      </p:sp>
      <p:pic>
        <p:nvPicPr>
          <p:cNvPr id="13" name="Imagen 12"/>
          <p:cNvPicPr>
            <a:picLocks noChangeAspect="1"/>
          </p:cNvPicPr>
          <p:nvPr/>
        </p:nvPicPr>
        <p:blipFill>
          <a:blip r:embed="rId2"/>
          <a:stretch>
            <a:fillRect/>
          </a:stretch>
        </p:blipFill>
        <p:spPr>
          <a:xfrm>
            <a:off x="835625" y="5119468"/>
            <a:ext cx="4102964" cy="890093"/>
          </a:xfrm>
          <a:prstGeom prst="rect">
            <a:avLst/>
          </a:prstGeom>
        </p:spPr>
      </p:pic>
      <p:pic>
        <p:nvPicPr>
          <p:cNvPr id="14" name="Imagen 13"/>
          <p:cNvPicPr>
            <a:picLocks noChangeAspect="1"/>
          </p:cNvPicPr>
          <p:nvPr/>
        </p:nvPicPr>
        <p:blipFill rotWithShape="1">
          <a:blip r:embed="rId3"/>
          <a:srcRect l="26628" t="64420" r="55951" b="23180"/>
          <a:stretch/>
        </p:blipFill>
        <p:spPr>
          <a:xfrm>
            <a:off x="1097822" y="4107975"/>
            <a:ext cx="2755665" cy="1102782"/>
          </a:xfrm>
          <a:prstGeom prst="rect">
            <a:avLst/>
          </a:prstGeom>
        </p:spPr>
      </p:pic>
      <p:pic>
        <p:nvPicPr>
          <p:cNvPr id="16" name="Imagen 15"/>
          <p:cNvPicPr>
            <a:picLocks noChangeAspect="1"/>
          </p:cNvPicPr>
          <p:nvPr/>
        </p:nvPicPr>
        <p:blipFill>
          <a:blip r:embed="rId4"/>
          <a:stretch>
            <a:fillRect/>
          </a:stretch>
        </p:blipFill>
        <p:spPr>
          <a:xfrm>
            <a:off x="6516710" y="1121367"/>
            <a:ext cx="5035640" cy="2914602"/>
          </a:xfrm>
          <a:prstGeom prst="rect">
            <a:avLst/>
          </a:prstGeom>
        </p:spPr>
      </p:pic>
      <p:pic>
        <p:nvPicPr>
          <p:cNvPr id="17" name="Imagen 16"/>
          <p:cNvPicPr>
            <a:picLocks noChangeAspect="1"/>
          </p:cNvPicPr>
          <p:nvPr/>
        </p:nvPicPr>
        <p:blipFill rotWithShape="1">
          <a:blip r:embed="rId5"/>
          <a:srcRect l="9401" t="51268" r="51409" b="25810"/>
          <a:stretch/>
        </p:blipFill>
        <p:spPr>
          <a:xfrm>
            <a:off x="6156100" y="4107975"/>
            <a:ext cx="5565175" cy="2334110"/>
          </a:xfrm>
          <a:prstGeom prst="rect">
            <a:avLst/>
          </a:prstGeom>
        </p:spPr>
      </p:pic>
      <p:cxnSp>
        <p:nvCxnSpPr>
          <p:cNvPr id="21" name="Conector angular 20"/>
          <p:cNvCxnSpPr/>
          <p:nvPr/>
        </p:nvCxnSpPr>
        <p:spPr>
          <a:xfrm>
            <a:off x="4829576" y="5281322"/>
            <a:ext cx="1210614" cy="890093"/>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99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78287"/>
          </a:xfrm>
        </p:spPr>
        <p:txBody>
          <a:bodyPr>
            <a:noAutofit/>
          </a:bodyPr>
          <a:lstStyle/>
          <a:p>
            <a:pPr algn="ctr"/>
            <a:r>
              <a:rPr lang="es-CO" dirty="0" smtClean="0"/>
              <a:t>ACELERACIÓN INSTANTÁNEA</a:t>
            </a:r>
            <a:r>
              <a:rPr lang="es-CO" dirty="0" smtClean="0"/>
              <a:t>.</a:t>
            </a:r>
            <a:endParaRPr lang="es-CO" dirty="0"/>
          </a:p>
        </p:txBody>
      </p:sp>
      <p:sp>
        <p:nvSpPr>
          <p:cNvPr id="3" name="Marcador de contenido 2"/>
          <p:cNvSpPr>
            <a:spLocks noGrp="1"/>
          </p:cNvSpPr>
          <p:nvPr>
            <p:ph idx="1"/>
          </p:nvPr>
        </p:nvSpPr>
        <p:spPr>
          <a:xfrm>
            <a:off x="476519" y="1519707"/>
            <a:ext cx="5988675" cy="4640687"/>
          </a:xfrm>
        </p:spPr>
        <p:txBody>
          <a:bodyPr/>
          <a:lstStyle/>
          <a:p>
            <a:pPr algn="just"/>
            <a:r>
              <a:rPr lang="es-CO" dirty="0">
                <a:solidFill>
                  <a:schemeClr val="tx1"/>
                </a:solidFill>
                <a:cs typeface="Arial" panose="020B0604020202020204" pitchFamily="34" charset="0"/>
              </a:rPr>
              <a:t>Se define la aceleración instantánea, o simplemente aceleración, como el límite de la aceleración media cuando el intervalo de tiempo considerado tiende a </a:t>
            </a:r>
            <a:r>
              <a:rPr lang="es-CO" dirty="0" smtClean="0">
                <a:solidFill>
                  <a:schemeClr val="tx1"/>
                </a:solidFill>
                <a:latin typeface="Arial" panose="020B0604020202020204" pitchFamily="34" charset="0"/>
                <a:cs typeface="Arial" panose="020B0604020202020204" pitchFamily="34" charset="0"/>
              </a:rPr>
              <a:t>0. </a:t>
            </a:r>
            <a:r>
              <a:rPr lang="es-CO" dirty="0">
                <a:solidFill>
                  <a:schemeClr val="tx1"/>
                </a:solidFill>
                <a:cs typeface="Arial" panose="020B0604020202020204" pitchFamily="34" charset="0"/>
              </a:rPr>
              <a:t>También se define de manera equivalente como la derivada de la velocidad respecto al </a:t>
            </a:r>
            <a:r>
              <a:rPr lang="es-CO" dirty="0" smtClean="0">
                <a:solidFill>
                  <a:schemeClr val="tx1"/>
                </a:solidFill>
                <a:cs typeface="Arial" panose="020B0604020202020204" pitchFamily="34" charset="0"/>
              </a:rPr>
              <a:t>tiempo. Su </a:t>
            </a:r>
            <a:r>
              <a:rPr lang="es-CO" dirty="0">
                <a:solidFill>
                  <a:schemeClr val="tx1"/>
                </a:solidFill>
                <a:cs typeface="Arial" panose="020B0604020202020204" pitchFamily="34" charset="0"/>
              </a:rPr>
              <a:t>expresión viene dada por:</a:t>
            </a:r>
            <a:endParaRPr lang="es-CO" sz="2800" dirty="0">
              <a:solidFill>
                <a:schemeClr val="tx1"/>
              </a:solidFill>
              <a:cs typeface="Arial" panose="020B0604020202020204" pitchFamily="34" charset="0"/>
            </a:endParaRPr>
          </a:p>
          <a:p>
            <a:endParaRPr lang="es-CO" dirty="0" smtClean="0"/>
          </a:p>
          <a:p>
            <a:endParaRPr lang="es-CO" dirty="0" smtClean="0"/>
          </a:p>
          <a:p>
            <a:endParaRPr lang="es-CO" dirty="0"/>
          </a:p>
          <a:p>
            <a:r>
              <a:rPr lang="es-CO" dirty="0" smtClean="0"/>
              <a:t> </a:t>
            </a:r>
            <a:endParaRPr lang="es-CO" dirty="0" smtClean="0"/>
          </a:p>
        </p:txBody>
      </p:sp>
      <p:pic>
        <p:nvPicPr>
          <p:cNvPr id="6" name="Imagen 5"/>
          <p:cNvPicPr>
            <a:picLocks noChangeAspect="1"/>
          </p:cNvPicPr>
          <p:nvPr/>
        </p:nvPicPr>
        <p:blipFill>
          <a:blip r:embed="rId2"/>
          <a:stretch>
            <a:fillRect/>
          </a:stretch>
        </p:blipFill>
        <p:spPr>
          <a:xfrm>
            <a:off x="857829" y="3840050"/>
            <a:ext cx="4673158" cy="905161"/>
          </a:xfrm>
          <a:prstGeom prst="rect">
            <a:avLst/>
          </a:prstGeom>
        </p:spPr>
      </p:pic>
      <p:pic>
        <p:nvPicPr>
          <p:cNvPr id="7" name="Imagen 6"/>
          <p:cNvPicPr>
            <a:picLocks noChangeAspect="1"/>
          </p:cNvPicPr>
          <p:nvPr/>
        </p:nvPicPr>
        <p:blipFill>
          <a:blip r:embed="rId3"/>
          <a:stretch>
            <a:fillRect/>
          </a:stretch>
        </p:blipFill>
        <p:spPr>
          <a:xfrm>
            <a:off x="857829" y="5056922"/>
            <a:ext cx="2755631" cy="1103472"/>
          </a:xfrm>
          <a:prstGeom prst="rect">
            <a:avLst/>
          </a:prstGeom>
        </p:spPr>
      </p:pic>
      <p:pic>
        <p:nvPicPr>
          <p:cNvPr id="8" name="Imagen 7"/>
          <p:cNvPicPr>
            <a:picLocks noChangeAspect="1"/>
          </p:cNvPicPr>
          <p:nvPr/>
        </p:nvPicPr>
        <p:blipFill rotWithShape="1">
          <a:blip r:embed="rId4"/>
          <a:srcRect l="9632" t="52796" r="44840" b="29167"/>
          <a:stretch/>
        </p:blipFill>
        <p:spPr>
          <a:xfrm>
            <a:off x="6465194" y="4428003"/>
            <a:ext cx="5372641" cy="2064912"/>
          </a:xfrm>
          <a:prstGeom prst="rect">
            <a:avLst/>
          </a:prstGeom>
        </p:spPr>
      </p:pic>
      <p:cxnSp>
        <p:nvCxnSpPr>
          <p:cNvPr id="12" name="Conector angular 11"/>
          <p:cNvCxnSpPr>
            <a:stCxn id="6" idx="3"/>
          </p:cNvCxnSpPr>
          <p:nvPr/>
        </p:nvCxnSpPr>
        <p:spPr>
          <a:xfrm>
            <a:off x="5530987" y="4292631"/>
            <a:ext cx="792540" cy="498127"/>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rotWithShape="1">
          <a:blip r:embed="rId5"/>
          <a:srcRect l="7466" t="22347" r="1878" b="20564"/>
          <a:stretch/>
        </p:blipFill>
        <p:spPr>
          <a:xfrm>
            <a:off x="6649153" y="1287887"/>
            <a:ext cx="4993347" cy="3004744"/>
          </a:xfrm>
          <a:prstGeom prst="rect">
            <a:avLst/>
          </a:prstGeom>
        </p:spPr>
      </p:pic>
    </p:spTree>
    <p:extLst>
      <p:ext uri="{BB962C8B-B14F-4D97-AF65-F5344CB8AC3E}">
        <p14:creationId xmlns:p14="http://schemas.microsoft.com/office/powerpoint/2010/main" val="2828080663"/>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185</TotalTime>
  <Words>104</Words>
  <Application>Microsoft Office PowerPoint</Application>
  <PresentationFormat>Panorámica</PresentationFormat>
  <Paragraphs>24</Paragraphs>
  <Slides>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Corbel</vt:lpstr>
      <vt:lpstr>Base</vt:lpstr>
      <vt:lpstr>Presentación de PowerPoint</vt:lpstr>
      <vt:lpstr> ACELERACIÓN MEDIA.</vt:lpstr>
      <vt:lpstr>ACELERACIÓN INSTANTÁNEA.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FAMILIA</cp:lastModifiedBy>
  <cp:revision>29</cp:revision>
  <dcterms:created xsi:type="dcterms:W3CDTF">2018-09-12T22:53:45Z</dcterms:created>
  <dcterms:modified xsi:type="dcterms:W3CDTF">2018-09-13T02:22:37Z</dcterms:modified>
</cp:coreProperties>
</file>