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2" r:id="rId3"/>
    <p:sldId id="263" r:id="rId4"/>
    <p:sldId id="256" r:id="rId5"/>
    <p:sldId id="257" r:id="rId6"/>
    <p:sldId id="258" r:id="rId7"/>
    <p:sldId id="260" r:id="rId8"/>
    <p:sldId id="265" r:id="rId9"/>
    <p:sldId id="266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EAE8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4660"/>
  </p:normalViewPr>
  <p:slideViewPr>
    <p:cSldViewPr snapToGrid="0">
      <p:cViewPr>
        <p:scale>
          <a:sx n="50" d="100"/>
          <a:sy n="50" d="100"/>
        </p:scale>
        <p:origin x="-594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6941CA-D053-4FAD-ADCC-A4836979866D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</dgm:pt>
    <dgm:pt modelId="{C8BC82BB-25D2-4351-8A8F-A904DA568233}">
      <dgm:prSet phldrT="[Texto]" custT="1"/>
      <dgm:spPr/>
      <dgm:t>
        <a:bodyPr/>
        <a:lstStyle/>
        <a:p>
          <a:pPr marL="0" lvl="0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4800" dirty="0"/>
            <a:t>A</a:t>
          </a:r>
        </a:p>
      </dgm:t>
    </dgm:pt>
    <dgm:pt modelId="{BC9609EF-48E0-4A66-B07F-7FAEE97CDAD7}" type="parTrans" cxnId="{19F29D89-E96E-4A09-B8E4-C0E9E9BBC5C9}">
      <dgm:prSet/>
      <dgm:spPr/>
      <dgm:t>
        <a:bodyPr/>
        <a:lstStyle/>
        <a:p>
          <a:endParaRPr lang="es-PA"/>
        </a:p>
      </dgm:t>
    </dgm:pt>
    <dgm:pt modelId="{DDB509CB-18AE-4853-89C4-9DD8FDEEB380}" type="sibTrans" cxnId="{19F29D89-E96E-4A09-B8E4-C0E9E9BBC5C9}">
      <dgm:prSet/>
      <dgm:spPr/>
      <dgm:t>
        <a:bodyPr/>
        <a:lstStyle/>
        <a:p>
          <a:endParaRPr lang="es-PA"/>
        </a:p>
      </dgm:t>
    </dgm:pt>
    <dgm:pt modelId="{259D63F3-8576-442B-BFDE-F3ACC10A70CA}">
      <dgm:prSet phldrT="[Texto]" custT="1"/>
      <dgm:spPr/>
      <dgm:t>
        <a:bodyPr/>
        <a:lstStyle/>
        <a:p>
          <a:r>
            <a:rPr lang="es-PA" sz="4800" dirty="0"/>
            <a:t>E</a:t>
          </a:r>
        </a:p>
      </dgm:t>
    </dgm:pt>
    <dgm:pt modelId="{60865045-F364-4631-81DB-A797D912CD6F}" type="parTrans" cxnId="{5B5A9CBE-802E-4250-BC8B-7C7D659FB9F5}">
      <dgm:prSet/>
      <dgm:spPr/>
      <dgm:t>
        <a:bodyPr/>
        <a:lstStyle/>
        <a:p>
          <a:endParaRPr lang="es-PA"/>
        </a:p>
      </dgm:t>
    </dgm:pt>
    <dgm:pt modelId="{EB0C4DDA-B8C9-4E24-9638-262CE0A9F29F}" type="sibTrans" cxnId="{5B5A9CBE-802E-4250-BC8B-7C7D659FB9F5}">
      <dgm:prSet/>
      <dgm:spPr/>
      <dgm:t>
        <a:bodyPr/>
        <a:lstStyle/>
        <a:p>
          <a:endParaRPr lang="es-PA"/>
        </a:p>
      </dgm:t>
    </dgm:pt>
    <dgm:pt modelId="{EF799A35-9A5C-45AC-8E8A-ABFF4B908CDB}">
      <dgm:prSet phldrT="[Texto]" custT="1"/>
      <dgm:spPr/>
      <dgm:t>
        <a:bodyPr/>
        <a:lstStyle/>
        <a:p>
          <a:endParaRPr lang="es-PA" sz="2400" dirty="0">
            <a:latin typeface="TimesNewRoman"/>
          </a:endParaRPr>
        </a:p>
        <a:p>
          <a:r>
            <a:rPr lang="es-PA" sz="4800" dirty="0"/>
            <a:t>I</a:t>
          </a:r>
        </a:p>
      </dgm:t>
    </dgm:pt>
    <dgm:pt modelId="{266C802D-669C-4273-938E-0E89F7604393}" type="parTrans" cxnId="{9F036D55-43AA-4D31-BEEB-E7FAD5C58DFA}">
      <dgm:prSet/>
      <dgm:spPr/>
      <dgm:t>
        <a:bodyPr/>
        <a:lstStyle/>
        <a:p>
          <a:endParaRPr lang="es-PA"/>
        </a:p>
      </dgm:t>
    </dgm:pt>
    <dgm:pt modelId="{626CE7D6-DCDA-4225-B982-11472F3FDB93}" type="sibTrans" cxnId="{9F036D55-43AA-4D31-BEEB-E7FAD5C58DFA}">
      <dgm:prSet/>
      <dgm:spPr/>
      <dgm:t>
        <a:bodyPr/>
        <a:lstStyle/>
        <a:p>
          <a:endParaRPr lang="es-PA"/>
        </a:p>
      </dgm:t>
    </dgm:pt>
    <dgm:pt modelId="{BA089AF3-3E19-4CB1-853A-2390A4909CEF}">
      <dgm:prSet custT="1"/>
      <dgm:spPr/>
      <dgm:t>
        <a:bodyPr/>
        <a:lstStyle/>
        <a:p>
          <a:pPr>
            <a:buNone/>
          </a:pPr>
          <a:r>
            <a:rPr lang="es-PA" sz="2400" dirty="0"/>
            <a:t>Acceso</a:t>
          </a:r>
        </a:p>
      </dgm:t>
    </dgm:pt>
    <dgm:pt modelId="{A358A823-0BF8-4AB8-BBD2-A624ECFDBFA7}" type="parTrans" cxnId="{B29BCDCF-ED10-4A22-A34D-EA60A6463696}">
      <dgm:prSet/>
      <dgm:spPr/>
      <dgm:t>
        <a:bodyPr/>
        <a:lstStyle/>
        <a:p>
          <a:endParaRPr lang="es-PA"/>
        </a:p>
      </dgm:t>
    </dgm:pt>
    <dgm:pt modelId="{22983C32-6EF1-4693-B7EF-62ABD3BC21BB}" type="sibTrans" cxnId="{B29BCDCF-ED10-4A22-A34D-EA60A6463696}">
      <dgm:prSet/>
      <dgm:spPr/>
      <dgm:t>
        <a:bodyPr/>
        <a:lstStyle/>
        <a:p>
          <a:endParaRPr lang="es-PA"/>
        </a:p>
      </dgm:t>
    </dgm:pt>
    <dgm:pt modelId="{FDEF123F-03AF-4438-9D51-3FFF8A4B6117}">
      <dgm:prSet custT="1"/>
      <dgm:spPr/>
      <dgm:t>
        <a:bodyPr/>
        <a:lstStyle/>
        <a:p>
          <a:pPr>
            <a:buNone/>
          </a:pPr>
          <a:r>
            <a:rPr lang="es-PA" sz="2400" dirty="0"/>
            <a:t>Empleo</a:t>
          </a:r>
        </a:p>
      </dgm:t>
    </dgm:pt>
    <dgm:pt modelId="{1998C88A-B0D7-4C3B-8030-E72757A7D5A5}" type="parTrans" cxnId="{14C3BDCA-59B0-4208-AE7F-EEBB34BB3821}">
      <dgm:prSet/>
      <dgm:spPr/>
      <dgm:t>
        <a:bodyPr/>
        <a:lstStyle/>
        <a:p>
          <a:endParaRPr lang="es-PA"/>
        </a:p>
      </dgm:t>
    </dgm:pt>
    <dgm:pt modelId="{F710362D-6A77-44D5-B055-D23A25093470}" type="sibTrans" cxnId="{14C3BDCA-59B0-4208-AE7F-EEBB34BB3821}">
      <dgm:prSet/>
      <dgm:spPr/>
      <dgm:t>
        <a:bodyPr/>
        <a:lstStyle/>
        <a:p>
          <a:endParaRPr lang="es-PA"/>
        </a:p>
      </dgm:t>
    </dgm:pt>
    <dgm:pt modelId="{7D58F68B-C550-48A4-82D6-1ECD9456FDA6}">
      <dgm:prSet/>
      <dgm:spPr/>
      <dgm:t>
        <a:bodyPr/>
        <a:lstStyle/>
        <a:p>
          <a:endParaRPr lang="es-PA" sz="1300" dirty="0"/>
        </a:p>
      </dgm:t>
    </dgm:pt>
    <dgm:pt modelId="{4367AAE3-AD08-4D00-9D74-773BC3B2036B}" type="parTrans" cxnId="{1E1F6013-131E-490D-A8DD-2CE71D96C67E}">
      <dgm:prSet/>
      <dgm:spPr/>
      <dgm:t>
        <a:bodyPr/>
        <a:lstStyle/>
        <a:p>
          <a:endParaRPr lang="es-PA"/>
        </a:p>
      </dgm:t>
    </dgm:pt>
    <dgm:pt modelId="{5816D618-C1A7-45DB-9E7A-3E80CA79FBD0}" type="sibTrans" cxnId="{1E1F6013-131E-490D-A8DD-2CE71D96C67E}">
      <dgm:prSet/>
      <dgm:spPr/>
      <dgm:t>
        <a:bodyPr/>
        <a:lstStyle/>
        <a:p>
          <a:endParaRPr lang="es-PA"/>
        </a:p>
      </dgm:t>
    </dgm:pt>
    <dgm:pt modelId="{0BA0A351-5EA3-462C-AD1B-D8324AA79FDE}">
      <dgm:prSet/>
      <dgm:spPr/>
      <dgm:t>
        <a:bodyPr/>
        <a:lstStyle/>
        <a:p>
          <a:r>
            <a:rPr lang="es-PA" sz="1500" dirty="0"/>
            <a:t>Necesidad de tener acceso a la tecnología.</a:t>
          </a:r>
        </a:p>
      </dgm:t>
    </dgm:pt>
    <dgm:pt modelId="{1FA946E1-B8A0-4B51-9A51-71D2AA55A259}" type="parTrans" cxnId="{EAD83549-698C-4C93-8116-B275D7DCEF0F}">
      <dgm:prSet/>
      <dgm:spPr/>
      <dgm:t>
        <a:bodyPr/>
        <a:lstStyle/>
        <a:p>
          <a:endParaRPr lang="es-PA"/>
        </a:p>
      </dgm:t>
    </dgm:pt>
    <dgm:pt modelId="{19316B02-5EE4-48AC-B060-AE21F2FBAB7F}" type="sibTrans" cxnId="{EAD83549-698C-4C93-8116-B275D7DCEF0F}">
      <dgm:prSet/>
      <dgm:spPr/>
      <dgm:t>
        <a:bodyPr/>
        <a:lstStyle/>
        <a:p>
          <a:endParaRPr lang="es-PA"/>
        </a:p>
      </dgm:t>
    </dgm:pt>
    <dgm:pt modelId="{F40BAB14-10DB-4DB3-BCBB-0C37CED7D02F}">
      <dgm:prSet custT="1"/>
      <dgm:spPr/>
      <dgm:t>
        <a:bodyPr/>
        <a:lstStyle/>
        <a:p>
          <a:pPr>
            <a:buNone/>
          </a:pPr>
          <a:r>
            <a:rPr lang="es-PA" sz="1400" dirty="0"/>
            <a:t>  la disposición y capacitación que tengamos para el correcto uso de las tecnologías de la información y comunicación en el proceso de aprendizaje-enseñanza</a:t>
          </a:r>
        </a:p>
      </dgm:t>
    </dgm:pt>
    <dgm:pt modelId="{C3003CA3-AD9E-4BF9-A783-6FE5B528DCB9}" type="parTrans" cxnId="{10C712C4-BCCF-43C4-80AB-E66A5918A4F8}">
      <dgm:prSet/>
      <dgm:spPr/>
      <dgm:t>
        <a:bodyPr/>
        <a:lstStyle/>
        <a:p>
          <a:endParaRPr lang="es-PA"/>
        </a:p>
      </dgm:t>
    </dgm:pt>
    <dgm:pt modelId="{FD7685F0-8759-4EC3-B676-DA5177A475AA}" type="sibTrans" cxnId="{10C712C4-BCCF-43C4-80AB-E66A5918A4F8}">
      <dgm:prSet/>
      <dgm:spPr/>
      <dgm:t>
        <a:bodyPr/>
        <a:lstStyle/>
        <a:p>
          <a:endParaRPr lang="es-PA"/>
        </a:p>
      </dgm:t>
    </dgm:pt>
    <dgm:pt modelId="{F68D6A0B-0154-4C9C-B131-D679846304CD}">
      <dgm:prSet/>
      <dgm:spPr/>
      <dgm:t>
        <a:bodyPr/>
        <a:lstStyle/>
        <a:p>
          <a:pPr marL="0" indent="0">
            <a:buNone/>
          </a:pPr>
          <a:r>
            <a:rPr lang="es-PA" sz="2300" dirty="0"/>
            <a:t>Integración</a:t>
          </a:r>
        </a:p>
      </dgm:t>
    </dgm:pt>
    <dgm:pt modelId="{353811AE-B362-48BB-A780-949FF57C9ACA}" type="parTrans" cxnId="{FA491C88-57F9-408F-83B5-AD9A68E8B635}">
      <dgm:prSet/>
      <dgm:spPr/>
      <dgm:t>
        <a:bodyPr/>
        <a:lstStyle/>
        <a:p>
          <a:endParaRPr lang="es-PA"/>
        </a:p>
      </dgm:t>
    </dgm:pt>
    <dgm:pt modelId="{801C18DC-1D20-4C16-A45E-013ACB6E8DED}" type="sibTrans" cxnId="{FA491C88-57F9-408F-83B5-AD9A68E8B635}">
      <dgm:prSet/>
      <dgm:spPr/>
      <dgm:t>
        <a:bodyPr/>
        <a:lstStyle/>
        <a:p>
          <a:endParaRPr lang="es-PA"/>
        </a:p>
      </dgm:t>
    </dgm:pt>
    <dgm:pt modelId="{381604CE-F567-4056-B648-C865702BE86A}">
      <dgm:prSet custT="1"/>
      <dgm:spPr/>
      <dgm:t>
        <a:bodyPr/>
        <a:lstStyle/>
        <a:p>
          <a:pPr marL="0" indent="0">
            <a:buNone/>
          </a:pPr>
          <a:r>
            <a:rPr lang="es-PA" sz="1600" dirty="0"/>
            <a:t>La Integración de las tecnologías al desarrollo de los contenidos curriculares. </a:t>
          </a:r>
        </a:p>
      </dgm:t>
    </dgm:pt>
    <dgm:pt modelId="{AA2720E4-803B-48BF-A3AC-ADB671ED8A73}" type="parTrans" cxnId="{375BB7B1-1766-4D97-8F18-5468064CEA42}">
      <dgm:prSet/>
      <dgm:spPr/>
      <dgm:t>
        <a:bodyPr/>
        <a:lstStyle/>
        <a:p>
          <a:endParaRPr lang="es-PA"/>
        </a:p>
      </dgm:t>
    </dgm:pt>
    <dgm:pt modelId="{B566A6EB-C046-48BF-BF20-6CE8AEC766CB}" type="sibTrans" cxnId="{375BB7B1-1766-4D97-8F18-5468064CEA42}">
      <dgm:prSet/>
      <dgm:spPr/>
      <dgm:t>
        <a:bodyPr/>
        <a:lstStyle/>
        <a:p>
          <a:endParaRPr lang="es-PA"/>
        </a:p>
      </dgm:t>
    </dgm:pt>
    <dgm:pt modelId="{12C74490-4E7B-4063-A6DA-E9E160D9DC56}" type="pres">
      <dgm:prSet presAssocID="{976941CA-D053-4FAD-ADCC-A4836979866D}" presName="linearFlow" presStyleCnt="0">
        <dgm:presLayoutVars>
          <dgm:dir/>
          <dgm:animLvl val="lvl"/>
          <dgm:resizeHandles val="exact"/>
        </dgm:presLayoutVars>
      </dgm:prSet>
      <dgm:spPr/>
    </dgm:pt>
    <dgm:pt modelId="{C3D02177-52EC-403C-AE73-FF8145D9D8B8}" type="pres">
      <dgm:prSet presAssocID="{C8BC82BB-25D2-4351-8A8F-A904DA568233}" presName="composite" presStyleCnt="0"/>
      <dgm:spPr/>
    </dgm:pt>
    <dgm:pt modelId="{AD10749A-10D4-4CFF-B41A-3CA540B5049B}" type="pres">
      <dgm:prSet presAssocID="{C8BC82BB-25D2-4351-8A8F-A904DA56823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PA"/>
        </a:p>
      </dgm:t>
    </dgm:pt>
    <dgm:pt modelId="{3B1E35D1-37E7-493A-A001-99C2F166AD4A}" type="pres">
      <dgm:prSet presAssocID="{C8BC82BB-25D2-4351-8A8F-A904DA56823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PA"/>
        </a:p>
      </dgm:t>
    </dgm:pt>
    <dgm:pt modelId="{E4E97D01-E648-4B94-BB86-44D4D935777A}" type="pres">
      <dgm:prSet presAssocID="{DDB509CB-18AE-4853-89C4-9DD8FDEEB380}" presName="sp" presStyleCnt="0"/>
      <dgm:spPr/>
    </dgm:pt>
    <dgm:pt modelId="{F899019C-0ED3-4F28-AF8C-6818C9581BDC}" type="pres">
      <dgm:prSet presAssocID="{259D63F3-8576-442B-BFDE-F3ACC10A70CA}" presName="composite" presStyleCnt="0"/>
      <dgm:spPr/>
    </dgm:pt>
    <dgm:pt modelId="{2FE74458-D7B2-4536-8340-73764189823E}" type="pres">
      <dgm:prSet presAssocID="{259D63F3-8576-442B-BFDE-F3ACC10A70CA}" presName="parentText" presStyleLbl="alignNode1" presStyleIdx="1" presStyleCnt="3" custLinFactNeighborY="-2364">
        <dgm:presLayoutVars>
          <dgm:chMax val="1"/>
          <dgm:bulletEnabled val="1"/>
        </dgm:presLayoutVars>
      </dgm:prSet>
      <dgm:spPr/>
      <dgm:t>
        <a:bodyPr/>
        <a:lstStyle/>
        <a:p>
          <a:endParaRPr lang="es-PA"/>
        </a:p>
      </dgm:t>
    </dgm:pt>
    <dgm:pt modelId="{C70E4A2C-82D2-46B8-AF64-0B603A0DD04B}" type="pres">
      <dgm:prSet presAssocID="{259D63F3-8576-442B-BFDE-F3ACC10A70CA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PA"/>
        </a:p>
      </dgm:t>
    </dgm:pt>
    <dgm:pt modelId="{DB0E8C74-DC64-453A-BD57-0728A7D9FB02}" type="pres">
      <dgm:prSet presAssocID="{EB0C4DDA-B8C9-4E24-9638-262CE0A9F29F}" presName="sp" presStyleCnt="0"/>
      <dgm:spPr/>
    </dgm:pt>
    <dgm:pt modelId="{E3F3ED10-7C48-4B70-A8A1-62EAC2A096F1}" type="pres">
      <dgm:prSet presAssocID="{EF799A35-9A5C-45AC-8E8A-ABFF4B908CDB}" presName="composite" presStyleCnt="0"/>
      <dgm:spPr/>
    </dgm:pt>
    <dgm:pt modelId="{285D5DF9-6DD9-4672-A897-9F5C074EF594}" type="pres">
      <dgm:prSet presAssocID="{EF799A35-9A5C-45AC-8E8A-ABFF4B908CDB}" presName="parentText" presStyleLbl="alignNode1" presStyleIdx="2" presStyleCnt="3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s-PA"/>
        </a:p>
      </dgm:t>
    </dgm:pt>
    <dgm:pt modelId="{2F0A43E8-6950-4D7E-A7C3-18089462C041}" type="pres">
      <dgm:prSet presAssocID="{EF799A35-9A5C-45AC-8E8A-ABFF4B908CD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PA"/>
        </a:p>
      </dgm:t>
    </dgm:pt>
  </dgm:ptLst>
  <dgm:cxnLst>
    <dgm:cxn modelId="{6C5CA308-B68D-400B-B032-02FE00EC3C84}" type="presOf" srcId="{976941CA-D053-4FAD-ADCC-A4836979866D}" destId="{12C74490-4E7B-4063-A6DA-E9E160D9DC56}" srcOrd="0" destOrd="0" presId="urn:microsoft.com/office/officeart/2005/8/layout/chevron2"/>
    <dgm:cxn modelId="{429053FB-37E5-4F7E-AE9B-B9CD68EA35CF}" type="presOf" srcId="{F68D6A0B-0154-4C9C-B131-D679846304CD}" destId="{2F0A43E8-6950-4D7E-A7C3-18089462C041}" srcOrd="0" destOrd="0" presId="urn:microsoft.com/office/officeart/2005/8/layout/chevron2"/>
    <dgm:cxn modelId="{15E8D005-F47D-48C4-A989-86AEDD01369E}" type="presOf" srcId="{BA089AF3-3E19-4CB1-853A-2390A4909CEF}" destId="{3B1E35D1-37E7-493A-A001-99C2F166AD4A}" srcOrd="0" destOrd="0" presId="urn:microsoft.com/office/officeart/2005/8/layout/chevron2"/>
    <dgm:cxn modelId="{FA491C88-57F9-408F-83B5-AD9A68E8B635}" srcId="{EF799A35-9A5C-45AC-8E8A-ABFF4B908CDB}" destId="{F68D6A0B-0154-4C9C-B131-D679846304CD}" srcOrd="0" destOrd="0" parTransId="{353811AE-B362-48BB-A780-949FF57C9ACA}" sibTransId="{801C18DC-1D20-4C16-A45E-013ACB6E8DED}"/>
    <dgm:cxn modelId="{D482FE63-70BD-4FD8-8D5C-CB6F0128C357}" type="presOf" srcId="{EF799A35-9A5C-45AC-8E8A-ABFF4B908CDB}" destId="{285D5DF9-6DD9-4672-A897-9F5C074EF594}" srcOrd="0" destOrd="0" presId="urn:microsoft.com/office/officeart/2005/8/layout/chevron2"/>
    <dgm:cxn modelId="{10C712C4-BCCF-43C4-80AB-E66A5918A4F8}" srcId="{259D63F3-8576-442B-BFDE-F3ACC10A70CA}" destId="{F40BAB14-10DB-4DB3-BCBB-0C37CED7D02F}" srcOrd="1" destOrd="0" parTransId="{C3003CA3-AD9E-4BF9-A783-6FE5B528DCB9}" sibTransId="{FD7685F0-8759-4EC3-B676-DA5177A475AA}"/>
    <dgm:cxn modelId="{96FC66EB-EBD4-4F8B-9FDC-143585F75421}" type="presOf" srcId="{0BA0A351-5EA3-462C-AD1B-D8324AA79FDE}" destId="{3B1E35D1-37E7-493A-A001-99C2F166AD4A}" srcOrd="0" destOrd="1" presId="urn:microsoft.com/office/officeart/2005/8/layout/chevron2"/>
    <dgm:cxn modelId="{1E1F6013-131E-490D-A8DD-2CE71D96C67E}" srcId="{259D63F3-8576-442B-BFDE-F3ACC10A70CA}" destId="{7D58F68B-C550-48A4-82D6-1ECD9456FDA6}" srcOrd="2" destOrd="0" parTransId="{4367AAE3-AD08-4D00-9D74-773BC3B2036B}" sibTransId="{5816D618-C1A7-45DB-9E7A-3E80CA79FBD0}"/>
    <dgm:cxn modelId="{BF81F911-ED71-48AE-976A-FA41DFDBCDA2}" type="presOf" srcId="{7D58F68B-C550-48A4-82D6-1ECD9456FDA6}" destId="{C70E4A2C-82D2-46B8-AF64-0B603A0DD04B}" srcOrd="0" destOrd="2" presId="urn:microsoft.com/office/officeart/2005/8/layout/chevron2"/>
    <dgm:cxn modelId="{14C3BDCA-59B0-4208-AE7F-EEBB34BB3821}" srcId="{259D63F3-8576-442B-BFDE-F3ACC10A70CA}" destId="{FDEF123F-03AF-4438-9D51-3FFF8A4B6117}" srcOrd="0" destOrd="0" parTransId="{1998C88A-B0D7-4C3B-8030-E72757A7D5A5}" sibTransId="{F710362D-6A77-44D5-B055-D23A25093470}"/>
    <dgm:cxn modelId="{92E21C7E-7B90-40BB-8DC2-E0F226D3CF48}" type="presOf" srcId="{259D63F3-8576-442B-BFDE-F3ACC10A70CA}" destId="{2FE74458-D7B2-4536-8340-73764189823E}" srcOrd="0" destOrd="0" presId="urn:microsoft.com/office/officeart/2005/8/layout/chevron2"/>
    <dgm:cxn modelId="{7039E5F6-E9B1-45E5-909B-E7F52726866C}" type="presOf" srcId="{C8BC82BB-25D2-4351-8A8F-A904DA568233}" destId="{AD10749A-10D4-4CFF-B41A-3CA540B5049B}" srcOrd="0" destOrd="0" presId="urn:microsoft.com/office/officeart/2005/8/layout/chevron2"/>
    <dgm:cxn modelId="{29E4FFD0-2C45-44CE-B68D-E734A5979366}" type="presOf" srcId="{381604CE-F567-4056-B648-C865702BE86A}" destId="{2F0A43E8-6950-4D7E-A7C3-18089462C041}" srcOrd="0" destOrd="1" presId="urn:microsoft.com/office/officeart/2005/8/layout/chevron2"/>
    <dgm:cxn modelId="{B29BCDCF-ED10-4A22-A34D-EA60A6463696}" srcId="{C8BC82BB-25D2-4351-8A8F-A904DA568233}" destId="{BA089AF3-3E19-4CB1-853A-2390A4909CEF}" srcOrd="0" destOrd="0" parTransId="{A358A823-0BF8-4AB8-BBD2-A624ECFDBFA7}" sibTransId="{22983C32-6EF1-4693-B7EF-62ABD3BC21BB}"/>
    <dgm:cxn modelId="{5B5A9CBE-802E-4250-BC8B-7C7D659FB9F5}" srcId="{976941CA-D053-4FAD-ADCC-A4836979866D}" destId="{259D63F3-8576-442B-BFDE-F3ACC10A70CA}" srcOrd="1" destOrd="0" parTransId="{60865045-F364-4631-81DB-A797D912CD6F}" sibTransId="{EB0C4DDA-B8C9-4E24-9638-262CE0A9F29F}"/>
    <dgm:cxn modelId="{9F036D55-43AA-4D31-BEEB-E7FAD5C58DFA}" srcId="{976941CA-D053-4FAD-ADCC-A4836979866D}" destId="{EF799A35-9A5C-45AC-8E8A-ABFF4B908CDB}" srcOrd="2" destOrd="0" parTransId="{266C802D-669C-4273-938E-0E89F7604393}" sibTransId="{626CE7D6-DCDA-4225-B982-11472F3FDB93}"/>
    <dgm:cxn modelId="{B40660DA-43E0-4A81-B57A-7684562AEE35}" type="presOf" srcId="{FDEF123F-03AF-4438-9D51-3FFF8A4B6117}" destId="{C70E4A2C-82D2-46B8-AF64-0B603A0DD04B}" srcOrd="0" destOrd="0" presId="urn:microsoft.com/office/officeart/2005/8/layout/chevron2"/>
    <dgm:cxn modelId="{19F29D89-E96E-4A09-B8E4-C0E9E9BBC5C9}" srcId="{976941CA-D053-4FAD-ADCC-A4836979866D}" destId="{C8BC82BB-25D2-4351-8A8F-A904DA568233}" srcOrd="0" destOrd="0" parTransId="{BC9609EF-48E0-4A66-B07F-7FAEE97CDAD7}" sibTransId="{DDB509CB-18AE-4853-89C4-9DD8FDEEB380}"/>
    <dgm:cxn modelId="{EAD83549-698C-4C93-8116-B275D7DCEF0F}" srcId="{C8BC82BB-25D2-4351-8A8F-A904DA568233}" destId="{0BA0A351-5EA3-462C-AD1B-D8324AA79FDE}" srcOrd="1" destOrd="0" parTransId="{1FA946E1-B8A0-4B51-9A51-71D2AA55A259}" sibTransId="{19316B02-5EE4-48AC-B060-AE21F2FBAB7F}"/>
    <dgm:cxn modelId="{375BB7B1-1766-4D97-8F18-5468064CEA42}" srcId="{EF799A35-9A5C-45AC-8E8A-ABFF4B908CDB}" destId="{381604CE-F567-4056-B648-C865702BE86A}" srcOrd="1" destOrd="0" parTransId="{AA2720E4-803B-48BF-A3AC-ADB671ED8A73}" sibTransId="{B566A6EB-C046-48BF-BF20-6CE8AEC766CB}"/>
    <dgm:cxn modelId="{98596E59-FDCE-4676-8E5D-F2B8BF52EE96}" type="presOf" srcId="{F40BAB14-10DB-4DB3-BCBB-0C37CED7D02F}" destId="{C70E4A2C-82D2-46B8-AF64-0B603A0DD04B}" srcOrd="0" destOrd="1" presId="urn:microsoft.com/office/officeart/2005/8/layout/chevron2"/>
    <dgm:cxn modelId="{D8E34188-9665-46EA-9C80-FFADB3718036}" type="presParOf" srcId="{12C74490-4E7B-4063-A6DA-E9E160D9DC56}" destId="{C3D02177-52EC-403C-AE73-FF8145D9D8B8}" srcOrd="0" destOrd="0" presId="urn:microsoft.com/office/officeart/2005/8/layout/chevron2"/>
    <dgm:cxn modelId="{0769D83A-3DAC-4799-9028-29F5FAD1805F}" type="presParOf" srcId="{C3D02177-52EC-403C-AE73-FF8145D9D8B8}" destId="{AD10749A-10D4-4CFF-B41A-3CA540B5049B}" srcOrd="0" destOrd="0" presId="urn:microsoft.com/office/officeart/2005/8/layout/chevron2"/>
    <dgm:cxn modelId="{6023C90C-6EAD-45A8-AE81-A93B7E5220E5}" type="presParOf" srcId="{C3D02177-52EC-403C-AE73-FF8145D9D8B8}" destId="{3B1E35D1-37E7-493A-A001-99C2F166AD4A}" srcOrd="1" destOrd="0" presId="urn:microsoft.com/office/officeart/2005/8/layout/chevron2"/>
    <dgm:cxn modelId="{ED1AE66C-9D0B-46F5-BB00-59D944C89DDB}" type="presParOf" srcId="{12C74490-4E7B-4063-A6DA-E9E160D9DC56}" destId="{E4E97D01-E648-4B94-BB86-44D4D935777A}" srcOrd="1" destOrd="0" presId="urn:microsoft.com/office/officeart/2005/8/layout/chevron2"/>
    <dgm:cxn modelId="{B66439EF-E172-48EE-BCB0-167AA63B249D}" type="presParOf" srcId="{12C74490-4E7B-4063-A6DA-E9E160D9DC56}" destId="{F899019C-0ED3-4F28-AF8C-6818C9581BDC}" srcOrd="2" destOrd="0" presId="urn:microsoft.com/office/officeart/2005/8/layout/chevron2"/>
    <dgm:cxn modelId="{AEE6C0EA-3757-4528-BD82-1D4535326263}" type="presParOf" srcId="{F899019C-0ED3-4F28-AF8C-6818C9581BDC}" destId="{2FE74458-D7B2-4536-8340-73764189823E}" srcOrd="0" destOrd="0" presId="urn:microsoft.com/office/officeart/2005/8/layout/chevron2"/>
    <dgm:cxn modelId="{69C09714-983C-432B-B22C-BA66A71F875F}" type="presParOf" srcId="{F899019C-0ED3-4F28-AF8C-6818C9581BDC}" destId="{C70E4A2C-82D2-46B8-AF64-0B603A0DD04B}" srcOrd="1" destOrd="0" presId="urn:microsoft.com/office/officeart/2005/8/layout/chevron2"/>
    <dgm:cxn modelId="{D8BEC212-29F0-49BA-88F5-5BD879227EF6}" type="presParOf" srcId="{12C74490-4E7B-4063-A6DA-E9E160D9DC56}" destId="{DB0E8C74-DC64-453A-BD57-0728A7D9FB02}" srcOrd="3" destOrd="0" presId="urn:microsoft.com/office/officeart/2005/8/layout/chevron2"/>
    <dgm:cxn modelId="{3FCC980B-4F93-416F-9B3F-DCD534E908CA}" type="presParOf" srcId="{12C74490-4E7B-4063-A6DA-E9E160D9DC56}" destId="{E3F3ED10-7C48-4B70-A8A1-62EAC2A096F1}" srcOrd="4" destOrd="0" presId="urn:microsoft.com/office/officeart/2005/8/layout/chevron2"/>
    <dgm:cxn modelId="{3C5B9FAD-0980-42C4-A630-564186D666A3}" type="presParOf" srcId="{E3F3ED10-7C48-4B70-A8A1-62EAC2A096F1}" destId="{285D5DF9-6DD9-4672-A897-9F5C074EF594}" srcOrd="0" destOrd="0" presId="urn:microsoft.com/office/officeart/2005/8/layout/chevron2"/>
    <dgm:cxn modelId="{68A05205-0133-4D4C-8E7C-94F6236DF09B}" type="presParOf" srcId="{E3F3ED10-7C48-4B70-A8A1-62EAC2A096F1}" destId="{2F0A43E8-6950-4D7E-A7C3-18089462C04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10749A-10D4-4CFF-B41A-3CA540B5049B}">
      <dsp:nvSpPr>
        <dsp:cNvPr id="0" name=""/>
        <dsp:cNvSpPr/>
      </dsp:nvSpPr>
      <dsp:spPr>
        <a:xfrm rot="5400000">
          <a:off x="-263752" y="267340"/>
          <a:ext cx="1758349" cy="1230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4800" kern="1200" dirty="0"/>
            <a:t>A</a:t>
          </a:r>
        </a:p>
      </dsp:txBody>
      <dsp:txXfrm rot="-5400000">
        <a:off x="1" y="619009"/>
        <a:ext cx="1230844" cy="527505"/>
      </dsp:txXfrm>
    </dsp:sp>
    <dsp:sp modelId="{3B1E35D1-37E7-493A-A001-99C2F166AD4A}">
      <dsp:nvSpPr>
        <dsp:cNvPr id="0" name=""/>
        <dsp:cNvSpPr/>
      </dsp:nvSpPr>
      <dsp:spPr>
        <a:xfrm rot="5400000">
          <a:off x="3645840" y="-2411407"/>
          <a:ext cx="1143528" cy="59735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A" sz="2400" kern="1200" dirty="0"/>
            <a:t>Acceso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A" sz="1500" kern="1200" dirty="0"/>
            <a:t>Necesidad de tener acceso a la tecnología.</a:t>
          </a:r>
        </a:p>
      </dsp:txBody>
      <dsp:txXfrm rot="-5400000">
        <a:off x="1230844" y="59411"/>
        <a:ext cx="5917698" cy="1031884"/>
      </dsp:txXfrm>
    </dsp:sp>
    <dsp:sp modelId="{2FE74458-D7B2-4536-8340-73764189823E}">
      <dsp:nvSpPr>
        <dsp:cNvPr id="0" name=""/>
        <dsp:cNvSpPr/>
      </dsp:nvSpPr>
      <dsp:spPr>
        <a:xfrm rot="5400000">
          <a:off x="-263752" y="1791800"/>
          <a:ext cx="1758349" cy="1230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4800" kern="1200" dirty="0"/>
            <a:t>E</a:t>
          </a:r>
        </a:p>
      </dsp:txBody>
      <dsp:txXfrm rot="-5400000">
        <a:off x="1" y="2143469"/>
        <a:ext cx="1230844" cy="527505"/>
      </dsp:txXfrm>
    </dsp:sp>
    <dsp:sp modelId="{C70E4A2C-82D2-46B8-AF64-0B603A0DD04B}">
      <dsp:nvSpPr>
        <dsp:cNvPr id="0" name=""/>
        <dsp:cNvSpPr/>
      </dsp:nvSpPr>
      <dsp:spPr>
        <a:xfrm rot="5400000">
          <a:off x="3646141" y="-845680"/>
          <a:ext cx="1142927" cy="59735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A" sz="2400" kern="1200" dirty="0"/>
            <a:t>Empleo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A" sz="1400" kern="1200" dirty="0"/>
            <a:t>  la disposición y capacitación que tengamos para el correcto uso de las tecnologías de la información y comunicación en el proceso de aprendizaje-enseñanza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PA" sz="1300" kern="1200" dirty="0"/>
        </a:p>
      </dsp:txBody>
      <dsp:txXfrm rot="-5400000">
        <a:off x="1230845" y="1625409"/>
        <a:ext cx="5917727" cy="1031341"/>
      </dsp:txXfrm>
    </dsp:sp>
    <dsp:sp modelId="{285D5DF9-6DD9-4672-A897-9F5C074EF594}">
      <dsp:nvSpPr>
        <dsp:cNvPr id="0" name=""/>
        <dsp:cNvSpPr/>
      </dsp:nvSpPr>
      <dsp:spPr>
        <a:xfrm rot="5400000">
          <a:off x="-263752" y="3399395"/>
          <a:ext cx="1758349" cy="1230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A" sz="2400" kern="1200" dirty="0">
            <a:latin typeface="TimesNewRoman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4800" kern="1200" dirty="0"/>
            <a:t>I</a:t>
          </a:r>
        </a:p>
      </dsp:txBody>
      <dsp:txXfrm rot="-5400000">
        <a:off x="1" y="3751064"/>
        <a:ext cx="1230844" cy="527505"/>
      </dsp:txXfrm>
    </dsp:sp>
    <dsp:sp modelId="{2F0A43E8-6950-4D7E-A7C3-18089462C041}">
      <dsp:nvSpPr>
        <dsp:cNvPr id="0" name=""/>
        <dsp:cNvSpPr/>
      </dsp:nvSpPr>
      <dsp:spPr>
        <a:xfrm rot="5400000">
          <a:off x="3646141" y="720346"/>
          <a:ext cx="1142927" cy="59735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0" lvl="1" indent="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A" sz="2300" kern="1200" dirty="0"/>
            <a:t>Integración</a:t>
          </a:r>
        </a:p>
        <a:p>
          <a:pPr marL="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A" sz="1600" kern="1200" dirty="0"/>
            <a:t>La Integración de las tecnologías al desarrollo de los contenidos curriculares. </a:t>
          </a:r>
        </a:p>
      </dsp:txBody>
      <dsp:txXfrm rot="-5400000">
        <a:off x="1230845" y="3191436"/>
        <a:ext cx="5917727" cy="10313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E571-55E3-49BC-BA84-DF8F7F55CA24}" type="datetimeFigureOut">
              <a:rPr lang="es-PA" smtClean="0"/>
              <a:t>22/9/18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776A994-C32F-425B-87CE-D9CF1D074A40}" type="slidenum">
              <a:rPr lang="es-PA" smtClean="0"/>
              <a:t>‹Nº›</a:t>
            </a:fld>
            <a:endParaRPr lang="es-PA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0147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E571-55E3-49BC-BA84-DF8F7F55CA24}" type="datetimeFigureOut">
              <a:rPr lang="es-PA" smtClean="0"/>
              <a:t>22/9/18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A994-C32F-425B-87CE-D9CF1D074A40}" type="slidenum">
              <a:rPr lang="es-PA" smtClean="0"/>
              <a:t>‹Nº›</a:t>
            </a:fld>
            <a:endParaRPr lang="es-PA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1154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E571-55E3-49BC-BA84-DF8F7F55CA24}" type="datetimeFigureOut">
              <a:rPr lang="es-PA" smtClean="0"/>
              <a:t>22/9/18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A994-C32F-425B-87CE-D9CF1D074A40}" type="slidenum">
              <a:rPr lang="es-PA" smtClean="0"/>
              <a:t>‹Nº›</a:t>
            </a:fld>
            <a:endParaRPr lang="es-PA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9920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E571-55E3-49BC-BA84-DF8F7F55CA24}" type="datetimeFigureOut">
              <a:rPr lang="es-PA" smtClean="0"/>
              <a:t>22/9/18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A994-C32F-425B-87CE-D9CF1D074A40}" type="slidenum">
              <a:rPr lang="es-PA" smtClean="0"/>
              <a:t>‹Nº›</a:t>
            </a:fld>
            <a:endParaRPr lang="es-PA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4037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E571-55E3-49BC-BA84-DF8F7F55CA24}" type="datetimeFigureOut">
              <a:rPr lang="es-PA" smtClean="0"/>
              <a:t>22/9/18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A994-C32F-425B-87CE-D9CF1D074A40}" type="slidenum">
              <a:rPr lang="es-PA" smtClean="0"/>
              <a:t>‹Nº›</a:t>
            </a:fld>
            <a:endParaRPr lang="es-PA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8035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E571-55E3-49BC-BA84-DF8F7F55CA24}" type="datetimeFigureOut">
              <a:rPr lang="es-PA" smtClean="0"/>
              <a:t>22/9/18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A994-C32F-425B-87CE-D9CF1D074A40}" type="slidenum">
              <a:rPr lang="es-PA" smtClean="0"/>
              <a:t>‹Nº›</a:t>
            </a:fld>
            <a:endParaRPr lang="es-PA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789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E571-55E3-49BC-BA84-DF8F7F55CA24}" type="datetimeFigureOut">
              <a:rPr lang="es-PA" smtClean="0"/>
              <a:t>22/9/18</a:t>
            </a:fld>
            <a:endParaRPr lang="es-P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A994-C32F-425B-87CE-D9CF1D074A40}" type="slidenum">
              <a:rPr lang="es-PA" smtClean="0"/>
              <a:t>‹Nº›</a:t>
            </a:fld>
            <a:endParaRPr lang="es-PA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4523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E571-55E3-49BC-BA84-DF8F7F55CA24}" type="datetimeFigureOut">
              <a:rPr lang="es-PA" smtClean="0"/>
              <a:t>22/9/18</a:t>
            </a:fld>
            <a:endParaRPr lang="es-P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A994-C32F-425B-87CE-D9CF1D074A40}" type="slidenum">
              <a:rPr lang="es-PA" smtClean="0"/>
              <a:t>‹Nº›</a:t>
            </a:fld>
            <a:endParaRPr lang="es-PA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2399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E571-55E3-49BC-BA84-DF8F7F55CA24}" type="datetimeFigureOut">
              <a:rPr lang="es-PA" smtClean="0"/>
              <a:t>22/9/18</a:t>
            </a:fld>
            <a:endParaRPr lang="es-P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A994-C32F-425B-87CE-D9CF1D074A4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043608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E571-55E3-49BC-BA84-DF8F7F55CA24}" type="datetimeFigureOut">
              <a:rPr lang="es-PA" smtClean="0"/>
              <a:t>22/9/18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A994-C32F-425B-87CE-D9CF1D074A40}" type="slidenum">
              <a:rPr lang="es-PA" smtClean="0"/>
              <a:t>‹Nº›</a:t>
            </a:fld>
            <a:endParaRPr lang="es-PA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100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1D9AE571-55E3-49BC-BA84-DF8F7F55CA24}" type="datetimeFigureOut">
              <a:rPr lang="es-PA" smtClean="0"/>
              <a:t>22/9/18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A994-C32F-425B-87CE-D9CF1D074A40}" type="slidenum">
              <a:rPr lang="es-PA" smtClean="0"/>
              <a:t>‹Nº›</a:t>
            </a:fld>
            <a:endParaRPr lang="es-PA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7984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AE571-55E3-49BC-BA84-DF8F7F55CA24}" type="datetimeFigureOut">
              <a:rPr lang="es-PA" smtClean="0"/>
              <a:t>22/9/18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776A994-C32F-425B-87CE-D9CF1D074A40}" type="slidenum">
              <a:rPr lang="es-PA" smtClean="0"/>
              <a:t>‹Nº›</a:t>
            </a:fld>
            <a:endParaRPr lang="es-PA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079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sultado de imagen para MÃ¡s allÃ¡ del salÃ³n de clases: Los nuevos ambientes de aprendizajes">
            <a:extLst>
              <a:ext uri="{FF2B5EF4-FFF2-40B4-BE49-F238E27FC236}">
                <a16:creationId xmlns:a16="http://schemas.microsoft.com/office/drawing/2014/main" xmlns="" id="{02EC22B6-6FDE-4213-BA9D-7E62F31A7A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037" y="141907"/>
            <a:ext cx="6666962" cy="6574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720AD2B-2D87-4C8A-A70D-5C9552780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1826" y="901521"/>
            <a:ext cx="8487177" cy="5350181"/>
          </a:xfrm>
        </p:spPr>
        <p:txBody>
          <a:bodyPr>
            <a:normAutofit fontScale="90000"/>
          </a:bodyPr>
          <a:lstStyle/>
          <a:p>
            <a:r>
              <a:rPr lang="es-PA" sz="4000" b="1" dirty="0">
                <a:solidFill>
                  <a:srgbClr val="FF0066"/>
                </a:solidFill>
                <a:latin typeface="Baskerville Old Face" panose="02020602080505020303" pitchFamily="18" charset="0"/>
              </a:rPr>
              <a:t>Más allá del salón de clases:</a:t>
            </a:r>
            <a:br>
              <a:rPr lang="es-PA" sz="4000" b="1" dirty="0">
                <a:solidFill>
                  <a:srgbClr val="FF0066"/>
                </a:solidFill>
                <a:latin typeface="Baskerville Old Face" panose="02020602080505020303" pitchFamily="18" charset="0"/>
              </a:rPr>
            </a:br>
            <a:r>
              <a:rPr lang="es-PA" sz="4800" b="1" dirty="0">
                <a:solidFill>
                  <a:srgbClr val="FF0066"/>
                </a:solidFill>
                <a:latin typeface="Baskerville Old Face" panose="02020602080505020303" pitchFamily="18" charset="0"/>
              </a:rPr>
              <a:t/>
            </a:r>
            <a:br>
              <a:rPr lang="es-PA" sz="4800" b="1" dirty="0">
                <a:solidFill>
                  <a:srgbClr val="FF0066"/>
                </a:solidFill>
                <a:latin typeface="Baskerville Old Face" panose="02020602080505020303" pitchFamily="18" charset="0"/>
              </a:rPr>
            </a:br>
            <a:r>
              <a:rPr lang="es-PA" sz="2800" b="1" dirty="0">
                <a:solidFill>
                  <a:srgbClr val="FF0066"/>
                </a:solidFill>
                <a:latin typeface="Baskerville Old Face" panose="02020602080505020303" pitchFamily="18" charset="0"/>
              </a:rPr>
              <a:t>Los nuevos</a:t>
            </a:r>
            <a:br>
              <a:rPr lang="es-PA" sz="2800" b="1" dirty="0">
                <a:solidFill>
                  <a:srgbClr val="FF0066"/>
                </a:solidFill>
                <a:latin typeface="Baskerville Old Face" panose="02020602080505020303" pitchFamily="18" charset="0"/>
              </a:rPr>
            </a:br>
            <a:r>
              <a:rPr lang="es-PA" sz="2800" b="1" dirty="0">
                <a:solidFill>
                  <a:srgbClr val="FF0066"/>
                </a:solidFill>
                <a:latin typeface="Baskerville Old Face" panose="02020602080505020303" pitchFamily="18" charset="0"/>
              </a:rPr>
              <a:t>ambientes de aprendizajes</a:t>
            </a:r>
            <a:r>
              <a:rPr lang="es-PA" sz="4000" b="1" dirty="0">
                <a:solidFill>
                  <a:srgbClr val="FF0066"/>
                </a:solidFill>
                <a:latin typeface="Baskerville Old Face" panose="02020602080505020303" pitchFamily="18" charset="0"/>
              </a:rPr>
              <a:t/>
            </a:r>
            <a:br>
              <a:rPr lang="es-PA" sz="4000" b="1" dirty="0">
                <a:solidFill>
                  <a:srgbClr val="FF0066"/>
                </a:solidFill>
                <a:latin typeface="Baskerville Old Face" panose="02020602080505020303" pitchFamily="18" charset="0"/>
              </a:rPr>
            </a:br>
            <a:r>
              <a:rPr lang="es-PA" sz="4000" b="1" dirty="0">
                <a:solidFill>
                  <a:srgbClr val="FF0066"/>
                </a:solidFill>
                <a:latin typeface="Baskerville Old Face" panose="02020602080505020303" pitchFamily="18" charset="0"/>
              </a:rPr>
              <a:t/>
            </a:r>
            <a:br>
              <a:rPr lang="es-PA" sz="4000" b="1" dirty="0">
                <a:solidFill>
                  <a:srgbClr val="FF0066"/>
                </a:solidFill>
                <a:latin typeface="Baskerville Old Face" panose="02020602080505020303" pitchFamily="18" charset="0"/>
              </a:rPr>
            </a:br>
            <a:r>
              <a:rPr lang="es-PA" sz="4000" b="1" dirty="0">
                <a:solidFill>
                  <a:srgbClr val="FF0066"/>
                </a:solidFill>
                <a:latin typeface="Arial Black" panose="020B0A04020102020204" pitchFamily="34" charset="0"/>
              </a:rPr>
              <a:t/>
            </a:r>
            <a:br>
              <a:rPr lang="es-PA" sz="4000" b="1" dirty="0">
                <a:solidFill>
                  <a:srgbClr val="FF0066"/>
                </a:solidFill>
                <a:latin typeface="Arial Black" panose="020B0A04020102020204" pitchFamily="34" charset="0"/>
              </a:rPr>
            </a:br>
            <a:r>
              <a:rPr lang="es-PA" sz="4000" b="1" dirty="0">
                <a:solidFill>
                  <a:srgbClr val="FF0066"/>
                </a:solidFill>
                <a:latin typeface="Arial Black" panose="020B0A04020102020204" pitchFamily="34" charset="0"/>
              </a:rPr>
              <a:t/>
            </a:r>
            <a:br>
              <a:rPr lang="es-PA" sz="4000" b="1" dirty="0">
                <a:solidFill>
                  <a:srgbClr val="FF0066"/>
                </a:solidFill>
                <a:latin typeface="Arial Black" panose="020B0A04020102020204" pitchFamily="34" charset="0"/>
              </a:rPr>
            </a:br>
            <a:r>
              <a:rPr lang="es-PA" sz="4000" b="1" dirty="0">
                <a:solidFill>
                  <a:srgbClr val="FF0066"/>
                </a:solidFill>
                <a:latin typeface="Arial Black" panose="020B0A04020102020204" pitchFamily="34" charset="0"/>
              </a:rPr>
              <a:t/>
            </a:r>
            <a:br>
              <a:rPr lang="es-PA" sz="4000" b="1" dirty="0">
                <a:solidFill>
                  <a:srgbClr val="FF0066"/>
                </a:solidFill>
                <a:latin typeface="Arial Black" panose="020B0A04020102020204" pitchFamily="34" charset="0"/>
              </a:rPr>
            </a:br>
            <a:r>
              <a:rPr lang="es-PA" sz="4000" b="1" dirty="0">
                <a:solidFill>
                  <a:srgbClr val="FF0066"/>
                </a:solidFill>
                <a:latin typeface="Arial Black" panose="020B0A04020102020204" pitchFamily="34" charset="0"/>
              </a:rPr>
              <a:t/>
            </a:r>
            <a:br>
              <a:rPr lang="es-PA" sz="4000" b="1" dirty="0">
                <a:solidFill>
                  <a:srgbClr val="FF0066"/>
                </a:solidFill>
                <a:latin typeface="Arial Black" panose="020B0A04020102020204" pitchFamily="34" charset="0"/>
              </a:rPr>
            </a:br>
            <a:r>
              <a:rPr lang="es-PA" sz="4000" b="1" cap="none" dirty="0">
                <a:solidFill>
                  <a:srgbClr val="FF0066"/>
                </a:solidFill>
                <a:latin typeface="Brush Script MT" panose="03060802040406070304" pitchFamily="66" charset="0"/>
              </a:rPr>
              <a:t>Por: Ruth Rivera</a:t>
            </a:r>
            <a:endParaRPr lang="es-PA" sz="4800" b="1" dirty="0">
              <a:solidFill>
                <a:srgbClr val="FF0066"/>
              </a:solidFill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5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DB9D6D-262D-4393-987C-B7C0A2FC6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EB6A12C-F57F-4177-A764-EF78E3C82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A"/>
          </a:p>
        </p:txBody>
      </p:sp>
      <p:pic>
        <p:nvPicPr>
          <p:cNvPr id="6146" name="Picture 2" descr="Imagen relacionada">
            <a:extLst>
              <a:ext uri="{FF2B5EF4-FFF2-40B4-BE49-F238E27FC236}">
                <a16:creationId xmlns:a16="http://schemas.microsoft.com/office/drawing/2014/main" xmlns="" id="{8CBD8C82-97B8-483A-A7F2-01083B134A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344"/>
            <a:ext cx="12192004" cy="6795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221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D4B09B6-72E1-4178-B8D3-66ED0D2A6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A" sz="4000" dirty="0"/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BB457E4-B6BF-4E21-A307-D2646DDCD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0" y="1825625"/>
            <a:ext cx="6705600" cy="37380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PA" sz="2800" dirty="0"/>
              <a:t>Es un informe de aspectos conceptuales implicados en una investigación dedicada a probar en la práctica escolar las ventajas de los nuevos ambientes de aprendizajes como forma de organizar el proceso de enseñanza para educar a la generación net.</a:t>
            </a:r>
          </a:p>
        </p:txBody>
      </p:sp>
    </p:spTree>
    <p:extLst>
      <p:ext uri="{BB962C8B-B14F-4D97-AF65-F5344CB8AC3E}">
        <p14:creationId xmlns:p14="http://schemas.microsoft.com/office/powerpoint/2010/main" val="385545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44699FE-3E2C-483F-9C51-BEF601602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A" sz="4000" dirty="0"/>
              <a:t>Lo importante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5CAA5B3-D777-4525-97F0-E7B6BA791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4382" y="2075006"/>
            <a:ext cx="7567246" cy="3813175"/>
          </a:xfrm>
        </p:spPr>
        <p:txBody>
          <a:bodyPr>
            <a:normAutofit lnSpcReduction="10000"/>
          </a:bodyPr>
          <a:lstStyle/>
          <a:p>
            <a:pPr algn="just"/>
            <a:r>
              <a:rPr lang="es-PA" sz="2400" dirty="0"/>
              <a:t>Se enfatizan los retos que se presentan al emplear las TIC en la educación </a:t>
            </a:r>
          </a:p>
          <a:p>
            <a:pPr algn="just"/>
            <a:r>
              <a:rPr lang="es-PA" sz="2400" dirty="0"/>
              <a:t>Se presenta el Enfoque y Prueba AEI como instrumentos en que se operacionalizan</a:t>
            </a:r>
          </a:p>
          <a:p>
            <a:pPr algn="just"/>
            <a:r>
              <a:rPr lang="es-PA" sz="2400" dirty="0"/>
              <a:t>las variables más importantes a tener presentes, y que constituyen en la práctica un instrumento de acción para la introducción e integración de las TIC en los procesos de enseñanza y aprendizaje.</a:t>
            </a:r>
          </a:p>
        </p:txBody>
      </p:sp>
    </p:spTree>
    <p:extLst>
      <p:ext uri="{BB962C8B-B14F-4D97-AF65-F5344CB8AC3E}">
        <p14:creationId xmlns:p14="http://schemas.microsoft.com/office/powerpoint/2010/main" val="410930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87FC4A3D-DD12-42F4-A042-CAC89E5AAA91}"/>
              </a:ext>
            </a:extLst>
          </p:cNvPr>
          <p:cNvSpPr txBox="1"/>
          <p:nvPr/>
        </p:nvSpPr>
        <p:spPr>
          <a:xfrm>
            <a:off x="1110110" y="322782"/>
            <a:ext cx="99364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A" sz="3200" dirty="0"/>
              <a:t>Características </a:t>
            </a:r>
          </a:p>
          <a:p>
            <a:pPr algn="ctr"/>
            <a:r>
              <a:rPr lang="es-PA" sz="3200" dirty="0"/>
              <a:t> de la Generación Net 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15B7A476-5591-4585-ADC1-D4A8A58382D8}"/>
              </a:ext>
            </a:extLst>
          </p:cNvPr>
          <p:cNvSpPr/>
          <p:nvPr/>
        </p:nvSpPr>
        <p:spPr>
          <a:xfrm>
            <a:off x="7911205" y="4077364"/>
            <a:ext cx="3141911" cy="532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A" sz="1600" b="1" dirty="0"/>
              <a:t>Son tecnofílicos</a:t>
            </a:r>
            <a:r>
              <a:rPr lang="es-PA" sz="1600" dirty="0"/>
              <a:t>.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EDB6693D-C4BB-467F-94D4-9008E4C241BD}"/>
              </a:ext>
            </a:extLst>
          </p:cNvPr>
          <p:cNvSpPr/>
          <p:nvPr/>
        </p:nvSpPr>
        <p:spPr>
          <a:xfrm>
            <a:off x="7911204" y="4829976"/>
            <a:ext cx="3141910" cy="5847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PA" sz="1400" dirty="0"/>
              <a:t>Perciben que con las TIC es posible la satisfacción de sus necesidades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70C75562-B1EB-473F-89C5-4D5AF185D50F}"/>
              </a:ext>
            </a:extLst>
          </p:cNvPr>
          <p:cNvSpPr/>
          <p:nvPr/>
        </p:nvSpPr>
        <p:spPr>
          <a:xfrm>
            <a:off x="7943859" y="5591032"/>
            <a:ext cx="3141909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A" sz="1600" b="1" dirty="0"/>
              <a:t>Capacidad de adaptación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B7E6DC2E-0DB1-4A14-8CED-F94498CD0D5B}"/>
              </a:ext>
            </a:extLst>
          </p:cNvPr>
          <p:cNvSpPr/>
          <p:nvPr/>
        </p:nvSpPr>
        <p:spPr>
          <a:xfrm>
            <a:off x="7911206" y="3272794"/>
            <a:ext cx="3141911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A" sz="1600" b="1" dirty="0"/>
              <a:t>Alto nivel de decodificación visual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xmlns="" id="{B7721EE6-CADE-416E-8C9F-16FDBEB11F57}"/>
              </a:ext>
            </a:extLst>
          </p:cNvPr>
          <p:cNvSpPr/>
          <p:nvPr/>
        </p:nvSpPr>
        <p:spPr>
          <a:xfrm>
            <a:off x="7904678" y="1725649"/>
            <a:ext cx="3141912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A" sz="1600" b="1" dirty="0"/>
              <a:t>Atienden de modo simultáneo a diversas tareas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xmlns="" id="{7E0942CD-E8FF-4B21-88B1-B94D24D20AEA}"/>
              </a:ext>
            </a:extLst>
          </p:cNvPr>
          <p:cNvSpPr/>
          <p:nvPr/>
        </p:nvSpPr>
        <p:spPr>
          <a:xfrm>
            <a:off x="7911207" y="2460874"/>
            <a:ext cx="3141912" cy="592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A" sz="1600" b="1" dirty="0"/>
              <a:t>Son ambivalentes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xmlns="" id="{F8B04CEE-3594-496F-9186-EE102F978B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890425"/>
            <a:ext cx="5806440" cy="3266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68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183517C-3386-4F92-8AA7-5975E4D11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763" y="1174907"/>
            <a:ext cx="6478038" cy="678847"/>
          </a:xfrm>
        </p:spPr>
        <p:txBody>
          <a:bodyPr>
            <a:normAutofit/>
          </a:bodyPr>
          <a:lstStyle/>
          <a:p>
            <a:r>
              <a:rPr lang="es-PA" sz="3600" dirty="0"/>
              <a:t>Implicaciones educativas</a:t>
            </a: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xmlns="" id="{17CB1F3B-5FED-4AF0-82AC-B403B9B71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225" y="2016124"/>
            <a:ext cx="5997575" cy="3851275"/>
          </a:xfrm>
        </p:spPr>
        <p:txBody>
          <a:bodyPr/>
          <a:lstStyle/>
          <a:p>
            <a:r>
              <a:rPr lang="es-PA" sz="2800" dirty="0"/>
              <a:t>Se requiere del empleo de las TIC</a:t>
            </a:r>
          </a:p>
          <a:p>
            <a:r>
              <a:rPr lang="es-PA" sz="2800" dirty="0"/>
              <a:t>Organizar el proceso de aprendizaje</a:t>
            </a:r>
          </a:p>
          <a:p>
            <a:r>
              <a:rPr lang="es-PA" sz="2800" dirty="0"/>
              <a:t>El problema no se resuelve teniendo la tecnología.</a:t>
            </a:r>
          </a:p>
          <a:p>
            <a:r>
              <a:rPr lang="es-PA" sz="2800" dirty="0"/>
              <a:t>Se necesita hacer un buen uso de ella.</a:t>
            </a:r>
          </a:p>
          <a:p>
            <a:r>
              <a:rPr lang="es-PA" sz="2800" dirty="0"/>
              <a:t>Capacitar al maestro. </a:t>
            </a:r>
            <a:endParaRPr lang="es-PA" sz="3600" dirty="0"/>
          </a:p>
          <a:p>
            <a:endParaRPr lang="es-PA" sz="2800" dirty="0"/>
          </a:p>
          <a:p>
            <a:endParaRPr lang="es-PA" dirty="0"/>
          </a:p>
        </p:txBody>
      </p:sp>
      <p:pic>
        <p:nvPicPr>
          <p:cNvPr id="10" name="Picture 2" descr="Imagen relacionada">
            <a:extLst>
              <a:ext uri="{FF2B5EF4-FFF2-40B4-BE49-F238E27FC236}">
                <a16:creationId xmlns:a16="http://schemas.microsoft.com/office/drawing/2014/main" xmlns="" id="{6BE12CE7-FD76-4EA8-A526-23F16C8C4F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23606"/>
            <a:ext cx="4227814" cy="3255864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269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xmlns="" id="{78D33A8B-0991-4348-BF8A-82C9744B2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325" y="596701"/>
            <a:ext cx="5572675" cy="1257053"/>
          </a:xfrm>
        </p:spPr>
        <p:txBody>
          <a:bodyPr>
            <a:normAutofit/>
          </a:bodyPr>
          <a:lstStyle/>
          <a:p>
            <a:r>
              <a:rPr lang="es-PA" sz="3600" dirty="0"/>
              <a:t>Los nuevos ambientes </a:t>
            </a:r>
            <a:br>
              <a:rPr lang="es-PA" sz="3600" dirty="0"/>
            </a:br>
            <a:r>
              <a:rPr lang="es-PA" sz="3600" dirty="0"/>
              <a:t>de aprendizajes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27DC230F-8CE3-4E3A-98A7-B57E6CC15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79" y="1853754"/>
            <a:ext cx="5863621" cy="4199727"/>
          </a:xfrm>
        </p:spPr>
        <p:txBody>
          <a:bodyPr>
            <a:normAutofit/>
          </a:bodyPr>
          <a:lstStyle/>
          <a:p>
            <a:r>
              <a:rPr lang="es-PA" dirty="0"/>
              <a:t>Uno de los retos a los que se enfrenta la escuela de hoy está precisamente en la atención desarrolladora a los distintos modos de aprender. </a:t>
            </a:r>
          </a:p>
          <a:p>
            <a:r>
              <a:rPr lang="es-PA" dirty="0"/>
              <a:t>Emplear las TIC no solo por emplearla sino en cómo éstas pueden contribuir a la formación humana y profesional de los escolares del siglo XXI. </a:t>
            </a:r>
          </a:p>
          <a:p>
            <a:r>
              <a:rPr lang="es-PA" dirty="0"/>
              <a:t>El maestro debe desarrollar toda una serie de competencias profesionales pedagógicas para hacer posible que la escuela cumpla su cometido a la altura de las exigencias de esta.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1736F773-077C-4412-8909-B32B4727C7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4364" y="215641"/>
            <a:ext cx="4668973" cy="3455814"/>
          </a:xfrm>
          <a:prstGeom prst="rect">
            <a:avLst/>
          </a:prstGeom>
          <a:ln w="38100">
            <a:solidFill>
              <a:srgbClr val="FF0066"/>
            </a:solidFill>
          </a:ln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6AAE648D-23AB-48A0-8A47-5CDDE6E1F93B}"/>
              </a:ext>
            </a:extLst>
          </p:cNvPr>
          <p:cNvSpPr txBox="1"/>
          <p:nvPr/>
        </p:nvSpPr>
        <p:spPr>
          <a:xfrm>
            <a:off x="7204364" y="4114800"/>
            <a:ext cx="4755257" cy="175432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PA" dirty="0"/>
              <a:t>Algunos maestros rechazan el empleo de las TIC por desconocimiento o por temor a ser remplazados.</a:t>
            </a:r>
          </a:p>
          <a:p>
            <a:endParaRPr lang="es-P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A" dirty="0"/>
              <a:t>Pero existe una brecha entre las habilidades entre los maestros y los estudiantes</a:t>
            </a:r>
          </a:p>
        </p:txBody>
      </p:sp>
    </p:spTree>
    <p:extLst>
      <p:ext uri="{BB962C8B-B14F-4D97-AF65-F5344CB8AC3E}">
        <p14:creationId xmlns:p14="http://schemas.microsoft.com/office/powerpoint/2010/main" val="18934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xmlns="" id="{E764C20A-44B2-4327-8756-B590467A7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325" y="596701"/>
            <a:ext cx="5572675" cy="1257053"/>
          </a:xfrm>
        </p:spPr>
        <p:txBody>
          <a:bodyPr>
            <a:normAutofit/>
          </a:bodyPr>
          <a:lstStyle/>
          <a:p>
            <a:r>
              <a:rPr lang="es-PA" sz="3600" dirty="0"/>
              <a:t>Los nuevos ambientes </a:t>
            </a:r>
            <a:br>
              <a:rPr lang="es-PA" sz="3600" dirty="0"/>
            </a:br>
            <a:r>
              <a:rPr lang="es-PA" sz="3600" dirty="0"/>
              <a:t>de aprendizajes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xmlns="" id="{3B329920-826B-4AF0-B29B-9ADE829D7D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342" y="1981200"/>
            <a:ext cx="7262931" cy="4876800"/>
          </a:xfrm>
        </p:spPr>
        <p:txBody>
          <a:bodyPr>
            <a:normAutofit/>
          </a:bodyPr>
          <a:lstStyle/>
          <a:p>
            <a:r>
              <a:rPr lang="es-PA" dirty="0"/>
              <a:t>Pero está demostrado que una tecnología, cualquiera que sea ésta, tradicional o de punta, tendrá éxito en la medida en que el maestro conozca su código de comunicación y empleo y este convencido de cuán útil le resulta para el logro de los objetivos de aprendizaje de sus alumnos.</a:t>
            </a:r>
          </a:p>
          <a:p>
            <a:r>
              <a:rPr lang="es-PA" dirty="0"/>
              <a:t>Hace falta además la comprensión del papel que juegan éstos en el proceso de aprendizaje. </a:t>
            </a:r>
          </a:p>
          <a:p>
            <a:r>
              <a:rPr lang="es-PA" dirty="0"/>
              <a:t>Ya que no son las TIC las que informan o forman, sino el diseño que el maestro realiza que induce a la construcción social de su conocimiento.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F2EC79BD-15E5-499F-9B32-41760CC2995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208"/>
          <a:stretch/>
        </p:blipFill>
        <p:spPr>
          <a:xfrm>
            <a:off x="8146473" y="396585"/>
            <a:ext cx="3858490" cy="3565815"/>
          </a:xfrm>
          <a:prstGeom prst="rect">
            <a:avLst/>
          </a:prstGeom>
          <a:ln w="28575">
            <a:solidFill>
              <a:srgbClr val="FF0066"/>
            </a:solidFill>
          </a:ln>
        </p:spPr>
      </p:pic>
    </p:spTree>
    <p:extLst>
      <p:ext uri="{BB962C8B-B14F-4D97-AF65-F5344CB8AC3E}">
        <p14:creationId xmlns:p14="http://schemas.microsoft.com/office/powerpoint/2010/main" val="257781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18ED782D-F1FB-4C0D-9061-3BEBCFDF5A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10" b="10202"/>
          <a:stretch/>
        </p:blipFill>
        <p:spPr>
          <a:xfrm>
            <a:off x="346368" y="1329136"/>
            <a:ext cx="3713019" cy="2701637"/>
          </a:xfrm>
          <a:prstGeom prst="rect">
            <a:avLst/>
          </a:prstGeom>
          <a:ln w="28575">
            <a:solidFill>
              <a:srgbClr val="FF0066"/>
            </a:solidFill>
          </a:ln>
        </p:spPr>
      </p:pic>
      <p:sp>
        <p:nvSpPr>
          <p:cNvPr id="11" name="Título 10">
            <a:extLst>
              <a:ext uri="{FF2B5EF4-FFF2-40B4-BE49-F238E27FC236}">
                <a16:creationId xmlns:a16="http://schemas.microsoft.com/office/drawing/2014/main" xmlns="" id="{6FDDF7F5-5FB8-4A36-BEE1-EDBD4D247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91491"/>
            <a:ext cx="4958854" cy="662263"/>
          </a:xfrm>
        </p:spPr>
        <p:txBody>
          <a:bodyPr>
            <a:normAutofit/>
          </a:bodyPr>
          <a:lstStyle/>
          <a:p>
            <a:pPr algn="ctr"/>
            <a:r>
              <a:rPr lang="es-PA" sz="4000" dirty="0"/>
              <a:t>El enfoque "AEI"</a:t>
            </a:r>
          </a:p>
        </p:txBody>
      </p:sp>
      <p:graphicFrame>
        <p:nvGraphicFramePr>
          <p:cNvPr id="13" name="Marcador de contenido 12">
            <a:extLst>
              <a:ext uri="{FF2B5EF4-FFF2-40B4-BE49-F238E27FC236}">
                <a16:creationId xmlns:a16="http://schemas.microsoft.com/office/drawing/2014/main" xmlns="" id="{027BC28D-B53F-4188-8AA3-BFC9111ACF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2076245"/>
              </p:ext>
            </p:extLst>
          </p:nvPr>
        </p:nvGraphicFramePr>
        <p:xfrm>
          <a:off x="4530437" y="1960419"/>
          <a:ext cx="7204365" cy="4897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1552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52FE715-ECAB-4523-967D-97D653ACD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074" y="838096"/>
            <a:ext cx="4641271" cy="4440486"/>
          </a:xfrm>
          <a:solidFill>
            <a:schemeClr val="accent2"/>
          </a:solidFill>
        </p:spPr>
        <p:txBody>
          <a:bodyPr>
            <a:normAutofit lnSpcReduction="10000"/>
          </a:bodyPr>
          <a:lstStyle/>
          <a:p>
            <a:pPr algn="just"/>
            <a:r>
              <a:rPr lang="es-PA" sz="2400" dirty="0"/>
              <a:t>El reto más importante no sea el A, del acceso, ni el E, del empleo, sino la I del diseño pedagógico de los contenidos, que no se debe limitar a brindar información, debe además contemplar el desarrollo de habilidades, tanto las predominantemente cognitivas como las socio afectivos o valores y actitudes.</a:t>
            </a:r>
          </a:p>
        </p:txBody>
      </p:sp>
      <p:pic>
        <p:nvPicPr>
          <p:cNvPr id="4" name="Picture 2" descr="Imagen relacionada">
            <a:extLst>
              <a:ext uri="{FF2B5EF4-FFF2-40B4-BE49-F238E27FC236}">
                <a16:creationId xmlns:a16="http://schemas.microsoft.com/office/drawing/2014/main" xmlns="" id="{0B1A62C3-B5FA-4636-833B-02A671183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6144" y="838096"/>
            <a:ext cx="4211781" cy="4592886"/>
          </a:xfrm>
          <a:prstGeom prst="rect">
            <a:avLst/>
          </a:prstGeom>
          <a:noFill/>
          <a:ln w="28575">
            <a:solidFill>
              <a:srgbClr val="FF0066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016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464</TotalTime>
  <Words>514</Words>
  <Application>Microsoft Office PowerPoint</Application>
  <PresentationFormat>Personalizado</PresentationFormat>
  <Paragraphs>44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Galería</vt:lpstr>
      <vt:lpstr>Más allá del salón de clases:  Los nuevos ambientes de aprendizajes      Por: Ruth Rivera</vt:lpstr>
      <vt:lpstr>Introducción</vt:lpstr>
      <vt:lpstr>Lo importante</vt:lpstr>
      <vt:lpstr>Presentación de PowerPoint</vt:lpstr>
      <vt:lpstr>Implicaciones educativas</vt:lpstr>
      <vt:lpstr>Los nuevos ambientes  de aprendizajes</vt:lpstr>
      <vt:lpstr>Los nuevos ambientes  de aprendizajes</vt:lpstr>
      <vt:lpstr>El enfoque "AEI"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Más allá del salón de clases:  Los nuevos ambientes de aprendizajes  por: Ruth Rivera</dc:title>
  <dc:creator>casa</dc:creator>
  <cp:lastModifiedBy>DioselinaR</cp:lastModifiedBy>
  <cp:revision>29</cp:revision>
  <dcterms:created xsi:type="dcterms:W3CDTF">2018-08-28T11:28:13Z</dcterms:created>
  <dcterms:modified xsi:type="dcterms:W3CDTF">2018-09-22T19:50:48Z</dcterms:modified>
</cp:coreProperties>
</file>