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77F-97D8-41C2-9ECB-25104E07A8B2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0E7C-F683-4951-9DE2-53CAEC2076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63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77F-97D8-41C2-9ECB-25104E07A8B2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0E7C-F683-4951-9DE2-53CAEC2076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77F-97D8-41C2-9ECB-25104E07A8B2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0E7C-F683-4951-9DE2-53CAEC2076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33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77F-97D8-41C2-9ECB-25104E07A8B2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0E7C-F683-4951-9DE2-53CAEC207666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7158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77F-97D8-41C2-9ECB-25104E07A8B2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0E7C-F683-4951-9DE2-53CAEC2076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83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77F-97D8-41C2-9ECB-25104E07A8B2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0E7C-F683-4951-9DE2-53CAEC2076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08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77F-97D8-41C2-9ECB-25104E07A8B2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0E7C-F683-4951-9DE2-53CAEC2076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14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77F-97D8-41C2-9ECB-25104E07A8B2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0E7C-F683-4951-9DE2-53CAEC2076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50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77F-97D8-41C2-9ECB-25104E07A8B2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0E7C-F683-4951-9DE2-53CAEC2076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7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77F-97D8-41C2-9ECB-25104E07A8B2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0E7C-F683-4951-9DE2-53CAEC2076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51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77F-97D8-41C2-9ECB-25104E07A8B2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0E7C-F683-4951-9DE2-53CAEC2076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40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77F-97D8-41C2-9ECB-25104E07A8B2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0E7C-F683-4951-9DE2-53CAEC2076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1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77F-97D8-41C2-9ECB-25104E07A8B2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0E7C-F683-4951-9DE2-53CAEC2076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83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77F-97D8-41C2-9ECB-25104E07A8B2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0E7C-F683-4951-9DE2-53CAEC2076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77F-97D8-41C2-9ECB-25104E07A8B2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0E7C-F683-4951-9DE2-53CAEC2076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40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77F-97D8-41C2-9ECB-25104E07A8B2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0E7C-F683-4951-9DE2-53CAEC2076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4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77F-97D8-41C2-9ECB-25104E07A8B2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0E7C-F683-4951-9DE2-53CAEC2076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23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9EB377F-97D8-41C2-9ECB-25104E07A8B2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40E7C-F683-4951-9DE2-53CAEC2076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775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ografias.com/trabajos35/materiales-construccion/materiales-construccion.shtml" TargetMode="External"/><Relationship Id="rId2" Type="http://schemas.openxmlformats.org/officeDocument/2006/relationships/hyperlink" Target="https://www.monografias.com/trabajos13/gaita/gaita.s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907889" y="388794"/>
            <a:ext cx="8991393" cy="822177"/>
            <a:chOff x="972283" y="92580"/>
            <a:chExt cx="8991393" cy="822177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283" y="92580"/>
              <a:ext cx="1247687" cy="822177"/>
            </a:xfrm>
            <a:prstGeom prst="rect">
              <a:avLst/>
            </a:prstGeom>
          </p:spPr>
        </p:pic>
        <p:sp>
          <p:nvSpPr>
            <p:cNvPr id="4" name="CuadroTexto 3"/>
            <p:cNvSpPr txBox="1"/>
            <p:nvPr/>
          </p:nvSpPr>
          <p:spPr>
            <a:xfrm>
              <a:off x="3055577" y="180502"/>
              <a:ext cx="62897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Universidad Nacional del Centro del Perú</a:t>
              </a:r>
            </a:p>
            <a:p>
              <a:r>
                <a:rPr lang="es-ES" dirty="0"/>
                <a:t>Facultad </a:t>
              </a:r>
              <a:r>
                <a:rPr lang="es-ES" dirty="0" smtClean="0"/>
                <a:t>de Arquitectura  </a:t>
              </a:r>
              <a:endParaRPr lang="es-ES" dirty="0"/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61390" y="122208"/>
              <a:ext cx="902286" cy="792549"/>
            </a:xfrm>
            <a:prstGeom prst="rect">
              <a:avLst/>
            </a:prstGeom>
          </p:spPr>
        </p:pic>
      </p:grpSp>
      <p:sp>
        <p:nvSpPr>
          <p:cNvPr id="6" name="CuadroTexto 5"/>
          <p:cNvSpPr txBox="1"/>
          <p:nvPr/>
        </p:nvSpPr>
        <p:spPr>
          <a:xfrm>
            <a:off x="1209760" y="3492597"/>
            <a:ext cx="5150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Docente: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Dr. Carmen </a:t>
            </a:r>
            <a:r>
              <a:rPr lang="es-P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Balatazar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155576" y="4172439"/>
            <a:ext cx="43349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INTEGRANTES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s-P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Avila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Madueño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P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Lesly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Abigail</a:t>
            </a:r>
          </a:p>
          <a:p>
            <a:pPr marL="285750" indent="-285750">
              <a:buFontTx/>
              <a:buChar char="-"/>
            </a:pP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Cornejo Pizarro </a:t>
            </a:r>
            <a:r>
              <a:rPr lang="es-P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Fiorela</a:t>
            </a: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De la Cruz Zevallos </a:t>
            </a:r>
            <a:r>
              <a:rPr lang="es-P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Lisseet</a:t>
            </a: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Rojas </a:t>
            </a:r>
            <a:r>
              <a:rPr lang="es-PE" dirty="0" err="1">
                <a:latin typeface="Arial" panose="020B0604020202020204" pitchFamily="34" charset="0"/>
                <a:cs typeface="Arial" panose="020B0604020202020204" pitchFamily="34" charset="0"/>
              </a:rPr>
              <a:t>Hinostrosa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 Ana </a:t>
            </a:r>
            <a:r>
              <a:rPr lang="es-P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Maria</a:t>
            </a: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P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Sulca</a:t>
            </a:r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 de la Cruz </a:t>
            </a:r>
            <a:r>
              <a:rPr lang="es-P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Jhon</a:t>
            </a: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Tello Fuentes Max</a:t>
            </a:r>
          </a:p>
          <a:p>
            <a:pPr marL="285750" indent="-285750">
              <a:buFontTx/>
              <a:buChar char="-"/>
            </a:pP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s-P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677338" y="2313864"/>
            <a:ext cx="7366119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PE" sz="60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TIPOS DE PARRAFOS</a:t>
            </a:r>
            <a:endParaRPr lang="es-PE" sz="60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10" name="AutoShape 4" descr="Resultado de imagen para parraf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32" name="Picture 8" descr="Resultado de imagen para parraf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937" y="3861929"/>
            <a:ext cx="3067528" cy="230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580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3" r="577" b="49512"/>
          <a:stretch/>
        </p:blipFill>
        <p:spPr>
          <a:xfrm>
            <a:off x="833627" y="377951"/>
            <a:ext cx="10651237" cy="624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98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4" r="222" b="49689"/>
          <a:stretch/>
        </p:blipFill>
        <p:spPr>
          <a:xfrm>
            <a:off x="1235964" y="658368"/>
            <a:ext cx="10027442" cy="568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47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4" r="-134" b="49511"/>
          <a:stretch/>
        </p:blipFill>
        <p:spPr>
          <a:xfrm>
            <a:off x="1040892" y="536448"/>
            <a:ext cx="9919716" cy="563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77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1866" r="-134" b="50222"/>
          <a:stretch/>
        </p:blipFill>
        <p:spPr>
          <a:xfrm>
            <a:off x="931164" y="487679"/>
            <a:ext cx="10602468" cy="591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58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1868" r="-844" b="49866"/>
          <a:stretch/>
        </p:blipFill>
        <p:spPr>
          <a:xfrm>
            <a:off x="614172" y="548640"/>
            <a:ext cx="10383012" cy="582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10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4" r="-134" b="49867"/>
          <a:stretch/>
        </p:blipFill>
        <p:spPr>
          <a:xfrm>
            <a:off x="772668" y="402336"/>
            <a:ext cx="10583225" cy="593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91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682577" y="385562"/>
            <a:ext cx="10367496" cy="6244911"/>
            <a:chOff x="682577" y="385562"/>
            <a:chExt cx="10367496" cy="6244911"/>
          </a:xfrm>
        </p:grpSpPr>
        <p:sp>
          <p:nvSpPr>
            <p:cNvPr id="4" name="Rectángulo 3"/>
            <p:cNvSpPr/>
            <p:nvPr/>
          </p:nvSpPr>
          <p:spPr>
            <a:xfrm>
              <a:off x="4629954" y="2730321"/>
              <a:ext cx="2266681" cy="14424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i="1" u="sng" dirty="0"/>
                <a:t>según su estructura lógica</a:t>
              </a:r>
              <a:endParaRPr lang="es-MX" b="1" dirty="0"/>
            </a:p>
            <a:p>
              <a:pPr algn="ctr"/>
              <a:endParaRPr lang="es-MX" dirty="0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2766813" y="385562"/>
              <a:ext cx="2178674" cy="14770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/>
                <a:t>Párrafo comparativo</a:t>
              </a:r>
              <a:r>
                <a:rPr lang="es-MX" sz="1400" dirty="0"/>
                <a:t>: Consiste en la expresión de las semejanzas o diferencias que existen entre dos objetos o fenómenos</a:t>
              </a: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6435143" y="463640"/>
              <a:ext cx="2021983" cy="13265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/>
                <a:t>Párrafo de causa-efecto</a:t>
              </a:r>
              <a:r>
                <a:rPr lang="es-MX" sz="1400" dirty="0"/>
                <a:t>: Presenta un hecho seguido por las razones que lo ha causado o por las consecuencias que de él se derivan.</a:t>
              </a: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8358389" y="2472744"/>
              <a:ext cx="2691684" cy="18159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sz="1200" b="1" dirty="0"/>
                <a:t>Párrafo de planteamiento y resolución de un problema</a:t>
              </a:r>
              <a:r>
                <a:rPr lang="es-MX" sz="1200" dirty="0"/>
                <a:t>: estructurado en dos partes:</a:t>
              </a:r>
            </a:p>
            <a:p>
              <a:r>
                <a:rPr lang="es-MX" sz="1200" dirty="0"/>
                <a:t>En la primera se presenta el problema, de forma explícita o velada.</a:t>
              </a:r>
            </a:p>
            <a:p>
              <a:r>
                <a:rPr lang="es-MX" sz="1200" dirty="0"/>
                <a:t>En la segunda se expone la solución, de la misma forma que el problema</a:t>
              </a: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7723034" y="4812405"/>
              <a:ext cx="2232335" cy="16656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Párrafo de secuencia o proceso</a:t>
              </a:r>
            </a:p>
            <a:p>
              <a:r>
                <a:rPr lang="es-MX" sz="1400" dirty="0">
                  <a:solidFill>
                    <a:schemeClr val="bg1"/>
                  </a:solidFill>
                </a:rPr>
                <a:t>En este tipo de párrafos se describe una serie de </a:t>
              </a:r>
              <a:r>
                <a:rPr lang="es-MX" sz="1400" dirty="0">
                  <a:solidFill>
                    <a:schemeClr val="bg1"/>
                  </a:solidFill>
                  <a:hlinkClick r:id="rId2"/>
                </a:rPr>
                <a:t>eventos</a:t>
              </a:r>
              <a:r>
                <a:rPr lang="es-MX" sz="1400" dirty="0">
                  <a:solidFill>
                    <a:schemeClr val="bg1"/>
                  </a:solidFill>
                </a:rPr>
                <a:t> o un proceso en algún tipo de orden.</a:t>
              </a: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682577" y="2583823"/>
              <a:ext cx="2569337" cy="17048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/>
                <a:t>Párrafo de conclusión:</a:t>
              </a:r>
              <a:r>
                <a:rPr lang="es-MX" sz="1200" dirty="0"/>
                <a:t> se utiliza para cerrar un tema o un apartado. Es fácil detectarlo porque empieza con expresiones como las siguientes: en conclusión, en síntesis, de todo lo anterior podemos concluir que, por consiguiente y otras semejantes</a:t>
              </a:r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1910362" y="4921876"/>
              <a:ext cx="2326787" cy="15561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/>
                <a:t>Párrafo inductivo</a:t>
              </a:r>
              <a:r>
                <a:rPr lang="es-MX" sz="1200" dirty="0"/>
                <a:t>: Idea principal al final. Se inicia con oraciones que expresan ideas secundarias para llegar a una generalización, o idea temática como una conclusión de lo que se ha afirmado.</a:t>
              </a: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4816698" y="5228823"/>
              <a:ext cx="2331077" cy="14016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/>
                <a:t>Párrafo deductivo</a:t>
              </a:r>
              <a:r>
                <a:rPr lang="es-MX" sz="1400" dirty="0"/>
                <a:t>: Idea principal al inicio. Para su </a:t>
              </a:r>
              <a:r>
                <a:rPr lang="es-MX" sz="1400" u="sng" dirty="0">
                  <a:solidFill>
                    <a:schemeClr val="bg1"/>
                  </a:solidFill>
                  <a:hlinkClick r:id="rId3"/>
                </a:rPr>
                <a:t>construcción</a:t>
              </a:r>
              <a:r>
                <a:rPr lang="es-MX" sz="1400" dirty="0"/>
                <a:t> se parte de una generalización para luego presentarse casos específicos</a:t>
              </a:r>
            </a:p>
          </p:txBody>
        </p:sp>
        <p:cxnSp>
          <p:nvCxnSpPr>
            <p:cNvPr id="13" name="Conector recto de flecha 12"/>
            <p:cNvCxnSpPr/>
            <p:nvPr/>
          </p:nvCxnSpPr>
          <p:spPr>
            <a:xfrm>
              <a:off x="5306096" y="2582751"/>
              <a:ext cx="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de flecha 13"/>
            <p:cNvCxnSpPr/>
            <p:nvPr/>
          </p:nvCxnSpPr>
          <p:spPr>
            <a:xfrm flipV="1">
              <a:off x="6568225" y="1944710"/>
              <a:ext cx="328410" cy="6391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de flecha 14"/>
            <p:cNvCxnSpPr/>
            <p:nvPr/>
          </p:nvCxnSpPr>
          <p:spPr>
            <a:xfrm flipH="1" flipV="1">
              <a:off x="4237149" y="1940685"/>
              <a:ext cx="708338" cy="6431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de flecha 15"/>
            <p:cNvCxnSpPr/>
            <p:nvPr/>
          </p:nvCxnSpPr>
          <p:spPr>
            <a:xfrm>
              <a:off x="7031865" y="3357093"/>
              <a:ext cx="11204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de flecha 16"/>
            <p:cNvCxnSpPr/>
            <p:nvPr/>
          </p:nvCxnSpPr>
          <p:spPr>
            <a:xfrm flipH="1">
              <a:off x="3387144" y="3451538"/>
              <a:ext cx="100455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de flecha 17"/>
            <p:cNvCxnSpPr/>
            <p:nvPr/>
          </p:nvCxnSpPr>
          <p:spPr>
            <a:xfrm>
              <a:off x="7031865" y="4288665"/>
              <a:ext cx="560231" cy="4121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de flecha 18"/>
            <p:cNvCxnSpPr/>
            <p:nvPr/>
          </p:nvCxnSpPr>
          <p:spPr>
            <a:xfrm flipH="1">
              <a:off x="4031087" y="4172755"/>
              <a:ext cx="560231" cy="6396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de flecha 19"/>
            <p:cNvCxnSpPr/>
            <p:nvPr/>
          </p:nvCxnSpPr>
          <p:spPr>
            <a:xfrm>
              <a:off x="5827689" y="4494727"/>
              <a:ext cx="0" cy="6181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155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GRAC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225" y="843566"/>
            <a:ext cx="6927805" cy="519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0311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110</TotalTime>
  <Words>200</Words>
  <Application>Microsoft Office PowerPoint</Application>
  <PresentationFormat>Panorámica</PresentationFormat>
  <Paragraphs>24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Adobe Song Std L</vt:lpstr>
      <vt:lpstr>Arial</vt:lpstr>
      <vt:lpstr>Century Gothic</vt:lpstr>
      <vt:lpstr>Wingdings 3</vt:lpstr>
      <vt:lpstr>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User</cp:lastModifiedBy>
  <cp:revision>8</cp:revision>
  <dcterms:created xsi:type="dcterms:W3CDTF">2018-11-02T11:31:48Z</dcterms:created>
  <dcterms:modified xsi:type="dcterms:W3CDTF">2018-11-02T22:27:29Z</dcterms:modified>
</cp:coreProperties>
</file>