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7" r:id="rId2"/>
    <p:sldId id="263" r:id="rId3"/>
    <p:sldId id="259" r:id="rId4"/>
    <p:sldId id="264"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11/23/2018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5271" y="-86610"/>
            <a:ext cx="9875520" cy="1356360"/>
          </a:xfrm>
        </p:spPr>
        <p:txBody>
          <a:bodyPr/>
          <a:lstStyle/>
          <a:p>
            <a:r>
              <a:rPr lang="es-CO" dirty="0" smtClean="0"/>
              <a:t>ENERGÍA POTENCIAL</a:t>
            </a:r>
            <a:endParaRPr lang="es-CO" dirty="0"/>
          </a:p>
        </p:txBody>
      </p:sp>
      <p:sp>
        <p:nvSpPr>
          <p:cNvPr id="3" name="Marcador de contenido 2"/>
          <p:cNvSpPr>
            <a:spLocks noGrp="1"/>
          </p:cNvSpPr>
          <p:nvPr>
            <p:ph idx="1"/>
          </p:nvPr>
        </p:nvSpPr>
        <p:spPr>
          <a:xfrm>
            <a:off x="589209" y="956577"/>
            <a:ext cx="9872871" cy="4038600"/>
          </a:xfrm>
        </p:spPr>
        <p:txBody>
          <a:bodyPr/>
          <a:lstStyle/>
          <a:p>
            <a:pPr algn="just"/>
            <a:r>
              <a:rPr lang="es-CO" dirty="0">
                <a:solidFill>
                  <a:schemeClr val="tx1"/>
                </a:solidFill>
              </a:rPr>
              <a:t>La </a:t>
            </a:r>
            <a:r>
              <a:rPr lang="es-CO" b="1" dirty="0">
                <a:solidFill>
                  <a:schemeClr val="tx1"/>
                </a:solidFill>
              </a:rPr>
              <a:t>Energía potencial </a:t>
            </a:r>
            <a:r>
              <a:rPr lang="es-CO" dirty="0">
                <a:solidFill>
                  <a:schemeClr val="tx1"/>
                </a:solidFill>
              </a:rPr>
              <a:t>es la energía que tiene un cuerpo situado a una determinada altura sobre el suelo. Ej.: El agua embalsada, que se manifiesta al caer y mover la hélice de una turbina.</a:t>
            </a:r>
            <a:endParaRPr lang="es-CO" dirty="0">
              <a:solidFill>
                <a:schemeClr val="tx1"/>
              </a:solidFill>
            </a:endParaRPr>
          </a:p>
          <a:p>
            <a:pPr algn="just"/>
            <a:endParaRPr lang="es-CO" dirty="0" smtClean="0">
              <a:solidFill>
                <a:schemeClr val="tx1"/>
              </a:solidFill>
            </a:endParaRPr>
          </a:p>
          <a:p>
            <a:pPr algn="just"/>
            <a:endParaRPr lang="es-CO" dirty="0" smtClean="0">
              <a:solidFill>
                <a:schemeClr val="tx1"/>
              </a:solidFill>
            </a:endParaRPr>
          </a:p>
          <a:p>
            <a:pPr algn="just"/>
            <a:endParaRPr lang="es-CO" dirty="0" smtClean="0">
              <a:solidFill>
                <a:schemeClr val="tx1"/>
              </a:solidFill>
            </a:endParaRPr>
          </a:p>
          <a:p>
            <a:pPr algn="just"/>
            <a:r>
              <a:rPr lang="es-CO" dirty="0" smtClean="0">
                <a:solidFill>
                  <a:schemeClr val="tx1"/>
                </a:solidFill>
              </a:rPr>
              <a:t>Donde: </a:t>
            </a:r>
            <a:r>
              <a:rPr lang="es-CO" dirty="0">
                <a:solidFill>
                  <a:schemeClr val="tx1"/>
                </a:solidFill>
              </a:rPr>
              <a:t>La energía potencial, </a:t>
            </a:r>
            <a:r>
              <a:rPr lang="es-CO" dirty="0" err="1">
                <a:solidFill>
                  <a:schemeClr val="tx1"/>
                </a:solidFill>
              </a:rPr>
              <a:t>Ep</a:t>
            </a:r>
            <a:r>
              <a:rPr lang="es-CO" dirty="0">
                <a:solidFill>
                  <a:schemeClr val="tx1"/>
                </a:solidFill>
              </a:rPr>
              <a:t>, se mide en julios (J), la masa, m se mide en kilogramos (kg), la aceleración de la gravedad, g, en metros/segundo-cuadrado (m/s</a:t>
            </a:r>
            <a:r>
              <a:rPr lang="es-CO" baseline="30000" dirty="0">
                <a:solidFill>
                  <a:schemeClr val="tx1"/>
                </a:solidFill>
              </a:rPr>
              <a:t>2</a:t>
            </a:r>
            <a:r>
              <a:rPr lang="es-CO" dirty="0">
                <a:solidFill>
                  <a:schemeClr val="tx1"/>
                </a:solidFill>
              </a:rPr>
              <a:t>) y la altura, h, en metros (m).</a:t>
            </a:r>
          </a:p>
          <a:p>
            <a:pPr marL="45720" indent="0">
              <a:buNone/>
            </a:pPr>
            <a:endParaRPr lang="es-CO" dirty="0"/>
          </a:p>
          <a:p>
            <a:pPr algn="just"/>
            <a:endParaRPr lang="es-CO" dirty="0">
              <a:solidFill>
                <a:schemeClr val="tx1"/>
              </a:solidFill>
            </a:endParaRPr>
          </a:p>
        </p:txBody>
      </p:sp>
      <p:pic>
        <p:nvPicPr>
          <p:cNvPr id="1028" name="Picture 4" descr="http://newton.cnice.mec.es/materiales_didacticos/energia/images/epotenci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727" y="2038458"/>
            <a:ext cx="1608831" cy="1094005"/>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a:blip r:embed="rId3"/>
          <a:stretch>
            <a:fillRect/>
          </a:stretch>
        </p:blipFill>
        <p:spPr>
          <a:xfrm>
            <a:off x="6272010" y="4459047"/>
            <a:ext cx="3277669" cy="2066753"/>
          </a:xfrm>
          <a:prstGeom prst="rect">
            <a:avLst/>
          </a:prstGeom>
        </p:spPr>
      </p:pic>
    </p:spTree>
    <p:extLst>
      <p:ext uri="{BB962C8B-B14F-4D97-AF65-F5344CB8AC3E}">
        <p14:creationId xmlns:p14="http://schemas.microsoft.com/office/powerpoint/2010/main" val="230451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8453" y="390660"/>
            <a:ext cx="9875520" cy="1356360"/>
          </a:xfrm>
        </p:spPr>
        <p:txBody>
          <a:bodyPr/>
          <a:lstStyle/>
          <a:p>
            <a:pPr algn="ctr"/>
            <a:r>
              <a:rPr lang="es-CO" dirty="0" smtClean="0"/>
              <a:t>Energía potencial gravitatoria</a:t>
            </a:r>
            <a:endParaRPr lang="es-CO" dirty="0"/>
          </a:p>
        </p:txBody>
      </p:sp>
      <p:sp>
        <p:nvSpPr>
          <p:cNvPr id="3" name="Marcador de contenido 2"/>
          <p:cNvSpPr>
            <a:spLocks noGrp="1"/>
          </p:cNvSpPr>
          <p:nvPr>
            <p:ph idx="1"/>
          </p:nvPr>
        </p:nvSpPr>
        <p:spPr>
          <a:xfrm>
            <a:off x="499057" y="1580882"/>
            <a:ext cx="9872871" cy="4038600"/>
          </a:xfrm>
        </p:spPr>
        <p:txBody>
          <a:bodyPr>
            <a:normAutofit/>
          </a:bodyPr>
          <a:lstStyle/>
          <a:p>
            <a:pPr algn="just"/>
            <a:r>
              <a:rPr lang="es-CO" dirty="0">
                <a:solidFill>
                  <a:schemeClr val="tx1"/>
                </a:solidFill>
              </a:rPr>
              <a:t>Es la </a:t>
            </a:r>
            <a:r>
              <a:rPr lang="es-CO" dirty="0" smtClean="0">
                <a:solidFill>
                  <a:schemeClr val="tx1"/>
                </a:solidFill>
              </a:rPr>
              <a:t>que poseen </a:t>
            </a:r>
            <a:r>
              <a:rPr lang="es-CO" dirty="0">
                <a:solidFill>
                  <a:schemeClr val="tx1"/>
                </a:solidFill>
              </a:rPr>
              <a:t>los objetos por estar situados a una cierta altura. Si colocas una ladrillo a 1 metro de altura y lo sueltas, el ladrillo caerá al suelo, esto quiere decir que al subirlo a 1 metros el ladrillo adquirió energía. Esta energía realmente es debido a que todos los cuerpos de la tierra estamos sometidos a la fuerza gravitatoria. Si lo colocamos a 2 metros el ladrillo habrá adquirido más energía que a 1 metro, es decir depende de la posición del ladrillo, por eso es energía potencial</a:t>
            </a:r>
            <a:r>
              <a:rPr lang="es-CO" dirty="0" smtClean="0">
                <a:solidFill>
                  <a:schemeClr val="tx1"/>
                </a:solidFill>
              </a:rPr>
              <a:t>.</a:t>
            </a:r>
          </a:p>
          <a:p>
            <a:pPr algn="just"/>
            <a:endParaRPr lang="es-CO" dirty="0">
              <a:solidFill>
                <a:schemeClr val="tx1"/>
              </a:solidFill>
            </a:endParaRPr>
          </a:p>
          <a:p>
            <a:pPr algn="just"/>
            <a:endParaRPr lang="es-CO" dirty="0" smtClean="0">
              <a:solidFill>
                <a:schemeClr val="tx1"/>
              </a:solidFill>
            </a:endParaRPr>
          </a:p>
          <a:p>
            <a:r>
              <a:rPr lang="es-CO" dirty="0"/>
              <a:t> </a:t>
            </a:r>
            <a:r>
              <a:rPr lang="es-CO" dirty="0">
                <a:solidFill>
                  <a:schemeClr val="tx1"/>
                </a:solidFill>
              </a:rPr>
              <a:t>Donde "m" es la masa en Kilogramos, "g" el valor de la gravedad (9,8m/s</a:t>
            </a:r>
            <a:r>
              <a:rPr lang="es-CO" baseline="30000" dirty="0">
                <a:solidFill>
                  <a:schemeClr val="tx1"/>
                </a:solidFill>
              </a:rPr>
              <a:t>2</a:t>
            </a:r>
            <a:r>
              <a:rPr lang="es-CO" dirty="0">
                <a:solidFill>
                  <a:schemeClr val="tx1"/>
                </a:solidFill>
              </a:rPr>
              <a:t> ) y "h" la altura a la que se </a:t>
            </a:r>
            <a:r>
              <a:rPr lang="es-CO" dirty="0" smtClean="0">
                <a:solidFill>
                  <a:schemeClr val="tx1"/>
                </a:solidFill>
              </a:rPr>
              <a:t>encuentra</a:t>
            </a:r>
            <a:r>
              <a:rPr lang="es-CO" dirty="0">
                <a:solidFill>
                  <a:schemeClr val="tx1"/>
                </a:solidFill>
              </a:rPr>
              <a:t> </a:t>
            </a:r>
            <a:r>
              <a:rPr lang="es-CO" dirty="0" smtClean="0">
                <a:solidFill>
                  <a:schemeClr val="tx1"/>
                </a:solidFill>
              </a:rPr>
              <a:t>expresada </a:t>
            </a:r>
            <a:r>
              <a:rPr lang="es-CO" dirty="0">
                <a:solidFill>
                  <a:schemeClr val="tx1"/>
                </a:solidFill>
              </a:rPr>
              <a:t>en metros. Con estas unidades el resultado nos dará en Julios</a:t>
            </a:r>
            <a:endParaRPr lang="es-CO" dirty="0">
              <a:solidFill>
                <a:schemeClr val="tx1"/>
              </a:solidFill>
            </a:endParaRPr>
          </a:p>
        </p:txBody>
      </p:sp>
      <p:pic>
        <p:nvPicPr>
          <p:cNvPr id="3074" name="Picture 2" descr="energia potencial gravitato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245" y="3600182"/>
            <a:ext cx="2776347" cy="85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16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Ejemplo:</a:t>
            </a:r>
            <a:endParaRPr lang="es-CO" dirty="0"/>
          </a:p>
        </p:txBody>
      </p:sp>
      <p:sp>
        <p:nvSpPr>
          <p:cNvPr id="3" name="Marcador de contenido 2"/>
          <p:cNvSpPr>
            <a:spLocks noGrp="1"/>
          </p:cNvSpPr>
          <p:nvPr>
            <p:ph idx="1"/>
          </p:nvPr>
        </p:nvSpPr>
        <p:spPr/>
        <p:txBody>
          <a:bodyPr/>
          <a:lstStyle/>
          <a:p>
            <a:pPr marL="45720" indent="0" algn="just">
              <a:buNone/>
            </a:pPr>
            <a:r>
              <a:rPr lang="es-CO" dirty="0" smtClean="0">
                <a:solidFill>
                  <a:schemeClr val="tx1"/>
                </a:solidFill>
              </a:rPr>
              <a:t> </a:t>
            </a:r>
            <a:r>
              <a:rPr lang="es-CO" dirty="0">
                <a:solidFill>
                  <a:schemeClr val="tx1"/>
                </a:solidFill>
              </a:rPr>
              <a:t>¿Qué energía potencial tiene un ascensor de 800 Kg en la parte superior de un edificio, a 380 m sobre el suelo? Suponga que la energía potencial en el suelo es 0</a:t>
            </a:r>
            <a:r>
              <a:rPr lang="es-CO" dirty="0" smtClean="0">
                <a:solidFill>
                  <a:schemeClr val="tx1"/>
                </a:solidFill>
              </a:rPr>
              <a:t>.</a:t>
            </a:r>
          </a:p>
          <a:p>
            <a:pPr marL="45720" indent="0" algn="just">
              <a:buNone/>
            </a:pPr>
            <a:r>
              <a:rPr lang="es-CO" dirty="0" smtClean="0">
                <a:solidFill>
                  <a:srgbClr val="92D050"/>
                </a:solidFill>
              </a:rPr>
              <a:t>SOLUCIÓN:</a:t>
            </a:r>
            <a:endParaRPr lang="es-CO" dirty="0">
              <a:solidFill>
                <a:srgbClr val="92D050"/>
              </a:solidFill>
            </a:endParaRPr>
          </a:p>
          <a:p>
            <a:pPr marL="45720" indent="0">
              <a:buNone/>
            </a:pPr>
            <a:r>
              <a:rPr lang="es-CO" dirty="0">
                <a:solidFill>
                  <a:schemeClr val="tx1"/>
                </a:solidFill>
              </a:rPr>
              <a:t> Se tiene el valor de la altura y la masa del ascensor. De la definición de la energía potencial gravitatoria:</a:t>
            </a:r>
          </a:p>
          <a:p>
            <a:pPr marL="45720" indent="0">
              <a:buNone/>
            </a:pPr>
            <a:endParaRPr lang="es-CO" dirty="0" smtClean="0">
              <a:solidFill>
                <a:schemeClr val="tx1"/>
              </a:solidFill>
            </a:endParaRPr>
          </a:p>
          <a:p>
            <a:pPr marL="45720" indent="0">
              <a:buNone/>
            </a:pPr>
            <a:endParaRPr lang="es-CO" dirty="0">
              <a:solidFill>
                <a:schemeClr val="tx1"/>
              </a:solidFill>
            </a:endParaRPr>
          </a:p>
          <a:p>
            <a:pPr marL="45720" indent="0">
              <a:buNone/>
            </a:pPr>
            <a:r>
              <a:rPr lang="es-CO" dirty="0">
                <a:solidFill>
                  <a:schemeClr val="tx1"/>
                </a:solidFill>
              </a:rPr>
              <a:t> </a:t>
            </a:r>
            <a:r>
              <a:rPr lang="es-CO" dirty="0" err="1">
                <a:solidFill>
                  <a:schemeClr val="tx1"/>
                </a:solidFill>
              </a:rPr>
              <a:t>Epg</a:t>
            </a:r>
            <a:r>
              <a:rPr lang="es-CO" dirty="0">
                <a:solidFill>
                  <a:schemeClr val="tx1"/>
                </a:solidFill>
              </a:rPr>
              <a:t> = (800 Kg)*(9.8 m/s^2)*(380 m) = 2,979,200 J </a:t>
            </a:r>
          </a:p>
        </p:txBody>
      </p:sp>
      <p:pic>
        <p:nvPicPr>
          <p:cNvPr id="5" name="Picture 2" descr="energia potencial gravitator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1186" y="4218368"/>
            <a:ext cx="2776347" cy="85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104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2160" y="0"/>
            <a:ext cx="9875520" cy="1356360"/>
          </a:xfrm>
        </p:spPr>
        <p:txBody>
          <a:bodyPr/>
          <a:lstStyle/>
          <a:p>
            <a:pPr algn="ctr"/>
            <a:r>
              <a:rPr lang="es-CO" dirty="0"/>
              <a:t>Energía Potencial Elástica</a:t>
            </a:r>
          </a:p>
        </p:txBody>
      </p:sp>
      <p:sp>
        <p:nvSpPr>
          <p:cNvPr id="3" name="Marcador de contenido 2"/>
          <p:cNvSpPr>
            <a:spLocks noGrp="1"/>
          </p:cNvSpPr>
          <p:nvPr>
            <p:ph idx="1"/>
          </p:nvPr>
        </p:nvSpPr>
        <p:spPr>
          <a:xfrm>
            <a:off x="344509" y="1356360"/>
            <a:ext cx="8065395" cy="5198986"/>
          </a:xfrm>
        </p:spPr>
        <p:txBody>
          <a:bodyPr>
            <a:normAutofit fontScale="92500" lnSpcReduction="10000"/>
          </a:bodyPr>
          <a:lstStyle/>
          <a:p>
            <a:pPr algn="just"/>
            <a:r>
              <a:rPr lang="es-CO" dirty="0">
                <a:solidFill>
                  <a:schemeClr val="tx1"/>
                </a:solidFill>
              </a:rPr>
              <a:t>Es la energía que se libera cuando un muelle o un resorte que estaba comprimido, se suelta. La energía que tendrá dependerá de la deformación sufrida por el muelle, más deformación quiere decir más energía. Esta energía se puede utilizar para desarrollar trabajo, por ejemplo para impulsar una pelota</a:t>
            </a:r>
            <a:r>
              <a:rPr lang="es-CO" dirty="0" smtClean="0">
                <a:solidFill>
                  <a:schemeClr val="tx1"/>
                </a:solidFill>
              </a:rPr>
              <a:t>.</a:t>
            </a:r>
          </a:p>
          <a:p>
            <a:pPr algn="just"/>
            <a:endParaRPr lang="es-CO" dirty="0">
              <a:solidFill>
                <a:schemeClr val="tx1"/>
              </a:solidFill>
            </a:endParaRPr>
          </a:p>
          <a:p>
            <a:pPr algn="just"/>
            <a:r>
              <a:rPr lang="es-CO" dirty="0">
                <a:solidFill>
                  <a:schemeClr val="tx1"/>
                </a:solidFill>
              </a:rPr>
              <a:t>¿Cómo calculamos la energía potencial elástica? Usamos la siguiente fórmula:</a:t>
            </a:r>
          </a:p>
          <a:p>
            <a:pPr algn="just"/>
            <a:endParaRPr lang="es-CO" dirty="0" smtClean="0">
              <a:solidFill>
                <a:schemeClr val="tx1"/>
              </a:solidFill>
            </a:endParaRPr>
          </a:p>
          <a:p>
            <a:pPr algn="just"/>
            <a:endParaRPr lang="es-CO" dirty="0">
              <a:solidFill>
                <a:schemeClr val="tx1"/>
              </a:solidFill>
            </a:endParaRPr>
          </a:p>
          <a:p>
            <a:pPr algn="just"/>
            <a:endParaRPr lang="es-CO" dirty="0">
              <a:solidFill>
                <a:schemeClr val="tx1"/>
              </a:solidFill>
            </a:endParaRPr>
          </a:p>
          <a:p>
            <a:pPr algn="just"/>
            <a:r>
              <a:rPr lang="es-CO" dirty="0">
                <a:solidFill>
                  <a:schemeClr val="tx1"/>
                </a:solidFill>
              </a:rPr>
              <a:t> Donde "K" es una constante elástica característica de cada muelle medida en N/m (newtons partido por metros) y "x" es la longitud que adquiere el muelle o el desplazamiento o deformación desde la posición normal medido en metros (estiramiento del muelle). Con estas unidades el resultado será en Julios.</a:t>
            </a:r>
          </a:p>
        </p:txBody>
      </p:sp>
      <p:pic>
        <p:nvPicPr>
          <p:cNvPr id="4" name="Imagen 3"/>
          <p:cNvPicPr>
            <a:picLocks noChangeAspect="1"/>
          </p:cNvPicPr>
          <p:nvPr/>
        </p:nvPicPr>
        <p:blipFill>
          <a:blip r:embed="rId2"/>
          <a:stretch>
            <a:fillRect/>
          </a:stretch>
        </p:blipFill>
        <p:spPr>
          <a:xfrm>
            <a:off x="8565946" y="936266"/>
            <a:ext cx="3308166" cy="1961479"/>
          </a:xfrm>
          <a:prstGeom prst="rect">
            <a:avLst/>
          </a:prstGeom>
        </p:spPr>
      </p:pic>
      <p:pic>
        <p:nvPicPr>
          <p:cNvPr id="5" name="Imagen 4"/>
          <p:cNvPicPr>
            <a:picLocks noChangeAspect="1"/>
          </p:cNvPicPr>
          <p:nvPr/>
        </p:nvPicPr>
        <p:blipFill>
          <a:blip r:embed="rId3"/>
          <a:stretch>
            <a:fillRect/>
          </a:stretch>
        </p:blipFill>
        <p:spPr>
          <a:xfrm>
            <a:off x="703574" y="3955853"/>
            <a:ext cx="2529022" cy="999846"/>
          </a:xfrm>
          <a:prstGeom prst="rect">
            <a:avLst/>
          </a:prstGeom>
        </p:spPr>
      </p:pic>
    </p:spTree>
    <p:extLst>
      <p:ext uri="{BB962C8B-B14F-4D97-AF65-F5344CB8AC3E}">
        <p14:creationId xmlns:p14="http://schemas.microsoft.com/office/powerpoint/2010/main" val="214165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84668" y="-124495"/>
            <a:ext cx="9875520" cy="1356360"/>
          </a:xfrm>
        </p:spPr>
        <p:txBody>
          <a:bodyPr/>
          <a:lstStyle/>
          <a:p>
            <a:r>
              <a:rPr lang="es-CO" dirty="0" smtClean="0"/>
              <a:t>Ejemplo:</a:t>
            </a:r>
            <a:endParaRPr lang="es-CO" dirty="0"/>
          </a:p>
        </p:txBody>
      </p:sp>
      <p:sp>
        <p:nvSpPr>
          <p:cNvPr id="3" name="Marcador de contenido 2"/>
          <p:cNvSpPr>
            <a:spLocks noGrp="1"/>
          </p:cNvSpPr>
          <p:nvPr>
            <p:ph idx="1"/>
          </p:nvPr>
        </p:nvSpPr>
        <p:spPr>
          <a:xfrm>
            <a:off x="553792" y="940158"/>
            <a:ext cx="11256135" cy="5155842"/>
          </a:xfrm>
        </p:spPr>
        <p:txBody>
          <a:bodyPr>
            <a:normAutofit lnSpcReduction="10000"/>
          </a:bodyPr>
          <a:lstStyle/>
          <a:p>
            <a:pPr algn="just"/>
            <a:r>
              <a:rPr lang="es-CO" dirty="0">
                <a:solidFill>
                  <a:schemeClr val="tx1"/>
                </a:solidFill>
              </a:rPr>
              <a:t>Una fuerza de 540 N estira cierto resorte una distancia de 0.150 m ¿Qué energía potencial tiene el resorte cuando una masa de 60 Kg cuelga verticalmente de él</a:t>
            </a:r>
            <a:r>
              <a:rPr lang="es-CO" dirty="0" smtClean="0">
                <a:solidFill>
                  <a:schemeClr val="tx1"/>
                </a:solidFill>
              </a:rPr>
              <a:t>?</a:t>
            </a:r>
            <a:endParaRPr lang="es-CO" dirty="0">
              <a:solidFill>
                <a:schemeClr val="tx1"/>
              </a:solidFill>
            </a:endParaRPr>
          </a:p>
          <a:p>
            <a:pPr marL="45720" indent="0">
              <a:buNone/>
            </a:pPr>
            <a:r>
              <a:rPr lang="es-CO" dirty="0" smtClean="0"/>
              <a:t>Solución:</a:t>
            </a:r>
            <a:endParaRPr lang="es-CO" dirty="0"/>
          </a:p>
          <a:p>
            <a:pPr algn="just"/>
            <a:r>
              <a:rPr lang="es-CO" dirty="0">
                <a:solidFill>
                  <a:schemeClr val="tx1"/>
                </a:solidFill>
              </a:rPr>
              <a:t> Para conocer la energía potencial elástica almacenada en el resorte, se debe conocer la constante de fuerza del resorte y su deformación causada por el peso de la masa de 60 Kg</a:t>
            </a:r>
            <a:r>
              <a:rPr lang="es-CO" dirty="0" smtClean="0">
                <a:solidFill>
                  <a:schemeClr val="tx1"/>
                </a:solidFill>
              </a:rPr>
              <a:t>.</a:t>
            </a:r>
            <a:endParaRPr lang="es-CO" dirty="0">
              <a:solidFill>
                <a:schemeClr val="tx1"/>
              </a:solidFill>
            </a:endParaRPr>
          </a:p>
          <a:p>
            <a:r>
              <a:rPr lang="es-CO" dirty="0">
                <a:solidFill>
                  <a:schemeClr val="tx1"/>
                </a:solidFill>
              </a:rPr>
              <a:t> Una fuerza de 540 N estira el resorte hasta 0.150 m. La constante de fuerza es</a:t>
            </a:r>
            <a:r>
              <a:rPr lang="es-CO" dirty="0" smtClean="0">
                <a:solidFill>
                  <a:schemeClr val="tx1"/>
                </a:solidFill>
              </a:rPr>
              <a:t>:</a:t>
            </a:r>
            <a:endParaRPr lang="es-CO" dirty="0">
              <a:solidFill>
                <a:schemeClr val="tx1"/>
              </a:solidFill>
            </a:endParaRPr>
          </a:p>
          <a:p>
            <a:pPr marL="45720" indent="0">
              <a:buNone/>
            </a:pPr>
            <a:r>
              <a:rPr lang="es-CO" dirty="0" smtClean="0">
                <a:solidFill>
                  <a:schemeClr val="tx1"/>
                </a:solidFill>
              </a:rPr>
              <a:t>k </a:t>
            </a:r>
            <a:r>
              <a:rPr lang="es-CO" dirty="0">
                <a:solidFill>
                  <a:schemeClr val="tx1"/>
                </a:solidFill>
              </a:rPr>
              <a:t>= Fe / x = 540 N / 0.150 m = 3600 N / m</a:t>
            </a:r>
            <a:r>
              <a:rPr lang="es-CO" dirty="0" smtClean="0">
                <a:solidFill>
                  <a:schemeClr val="tx1"/>
                </a:solidFill>
              </a:rPr>
              <a:t>.</a:t>
            </a:r>
            <a:endParaRPr lang="es-CO" dirty="0">
              <a:solidFill>
                <a:schemeClr val="tx1"/>
              </a:solidFill>
            </a:endParaRPr>
          </a:p>
          <a:p>
            <a:r>
              <a:rPr lang="es-CO" dirty="0">
                <a:solidFill>
                  <a:schemeClr val="tx1"/>
                </a:solidFill>
              </a:rPr>
              <a:t> Luego, la deformación x del resorte causada por el peso del bloque es</a:t>
            </a:r>
            <a:r>
              <a:rPr lang="es-CO" dirty="0" smtClean="0">
                <a:solidFill>
                  <a:schemeClr val="tx1"/>
                </a:solidFill>
              </a:rPr>
              <a:t>:</a:t>
            </a:r>
            <a:endParaRPr lang="es-CO" dirty="0">
              <a:solidFill>
                <a:schemeClr val="tx1"/>
              </a:solidFill>
            </a:endParaRPr>
          </a:p>
          <a:p>
            <a:pPr marL="45720" indent="0">
              <a:buNone/>
            </a:pPr>
            <a:r>
              <a:rPr lang="es-CO" dirty="0">
                <a:solidFill>
                  <a:schemeClr val="tx1"/>
                </a:solidFill>
              </a:rPr>
              <a:t> x = Fe / k = (m*g) / </a:t>
            </a:r>
            <a:r>
              <a:rPr lang="es-CO" dirty="0" smtClean="0">
                <a:solidFill>
                  <a:schemeClr val="tx1"/>
                </a:solidFill>
              </a:rPr>
              <a:t>k</a:t>
            </a:r>
            <a:endParaRPr lang="es-CO" dirty="0">
              <a:solidFill>
                <a:schemeClr val="tx1"/>
              </a:solidFill>
            </a:endParaRPr>
          </a:p>
          <a:p>
            <a:pPr marL="45720" indent="0">
              <a:buNone/>
            </a:pPr>
            <a:r>
              <a:rPr lang="es-CO" dirty="0">
                <a:solidFill>
                  <a:schemeClr val="tx1"/>
                </a:solidFill>
              </a:rPr>
              <a:t> x = ((60 Kg)*(9.8 m/s^2)) / (3600 N/m) = 0.163 </a:t>
            </a:r>
            <a:r>
              <a:rPr lang="es-CO" dirty="0" smtClean="0">
                <a:solidFill>
                  <a:schemeClr val="tx1"/>
                </a:solidFill>
              </a:rPr>
              <a:t>m</a:t>
            </a:r>
            <a:endParaRPr lang="es-CO" dirty="0">
              <a:solidFill>
                <a:schemeClr val="tx1"/>
              </a:solidFill>
            </a:endParaRPr>
          </a:p>
          <a:p>
            <a:r>
              <a:rPr lang="es-CO" dirty="0">
                <a:solidFill>
                  <a:schemeClr val="tx1"/>
                </a:solidFill>
              </a:rPr>
              <a:t> La energía potencial elástica almacenada en el resorte es</a:t>
            </a:r>
            <a:r>
              <a:rPr lang="es-CO" dirty="0" smtClean="0">
                <a:solidFill>
                  <a:schemeClr val="tx1"/>
                </a:solidFill>
              </a:rPr>
              <a:t>:</a:t>
            </a:r>
            <a:endParaRPr lang="es-CO" dirty="0">
              <a:solidFill>
                <a:schemeClr val="tx1"/>
              </a:solidFill>
            </a:endParaRPr>
          </a:p>
          <a:p>
            <a:r>
              <a:rPr lang="es-CO" dirty="0">
                <a:solidFill>
                  <a:schemeClr val="tx1"/>
                </a:solidFill>
              </a:rPr>
              <a:t> </a:t>
            </a:r>
            <a:r>
              <a:rPr lang="es-CO" dirty="0" err="1">
                <a:solidFill>
                  <a:schemeClr val="tx1"/>
                </a:solidFill>
              </a:rPr>
              <a:t>Epel</a:t>
            </a:r>
            <a:r>
              <a:rPr lang="es-CO" dirty="0">
                <a:solidFill>
                  <a:schemeClr val="tx1"/>
                </a:solidFill>
              </a:rPr>
              <a:t> = 1/2 * (3600 N/m) * (0.163 m)^2 = 47.82 J</a:t>
            </a:r>
          </a:p>
        </p:txBody>
      </p:sp>
    </p:spTree>
    <p:extLst>
      <p:ext uri="{BB962C8B-B14F-4D97-AF65-F5344CB8AC3E}">
        <p14:creationId xmlns:p14="http://schemas.microsoft.com/office/powerpoint/2010/main" val="3487491584"/>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28</TotalTime>
  <Words>496</Words>
  <Application>Microsoft Office PowerPoint</Application>
  <PresentationFormat>Panorámica</PresentationFormat>
  <Paragraphs>37</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Corbel</vt:lpstr>
      <vt:lpstr>Base</vt:lpstr>
      <vt:lpstr>ENERGÍA POTENCIAL</vt:lpstr>
      <vt:lpstr>Energía potencial gravitatoria</vt:lpstr>
      <vt:lpstr>Ejemplo:</vt:lpstr>
      <vt:lpstr>Energía Potencial Elástica</vt:lpstr>
      <vt:lpstr>Ejemplo: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ENERGÍA CINÉTICA</dc:title>
  <dc:creator>FAMILIA</dc:creator>
  <cp:lastModifiedBy>FAMILIA</cp:lastModifiedBy>
  <cp:revision>4</cp:revision>
  <dcterms:created xsi:type="dcterms:W3CDTF">2018-11-23T21:14:21Z</dcterms:created>
  <dcterms:modified xsi:type="dcterms:W3CDTF">2018-11-23T21:42:46Z</dcterms:modified>
</cp:coreProperties>
</file>