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60" r:id="rId2"/>
    <p:sldId id="258" r:id="rId3"/>
    <p:sldId id="259" r:id="rId4"/>
    <p:sldId id="257"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11/23/2018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9675" y="186917"/>
            <a:ext cx="10584037" cy="4810086"/>
          </a:xfrm>
        </p:spPr>
        <p:txBody>
          <a:bodyPr>
            <a:normAutofit/>
          </a:bodyPr>
          <a:lstStyle/>
          <a:p>
            <a:r>
              <a:rPr lang="es-CO" sz="8800" dirty="0" smtClean="0"/>
              <a:t>RELACION</a:t>
            </a:r>
            <a:r>
              <a:rPr lang="es-CO" sz="9600" dirty="0" smtClean="0"/>
              <a:t> </a:t>
            </a:r>
            <a:r>
              <a:rPr lang="es-CO" sz="8800" dirty="0" smtClean="0"/>
              <a:t>ENTRE POTENCIA </a:t>
            </a:r>
            <a:br>
              <a:rPr lang="es-CO" sz="8800" dirty="0" smtClean="0"/>
            </a:br>
            <a:r>
              <a:rPr lang="es-CO" sz="8800" dirty="0" smtClean="0"/>
              <a:t>Y VELOCIDAD</a:t>
            </a:r>
            <a:endParaRPr lang="es-CO" sz="8800" dirty="0"/>
          </a:p>
        </p:txBody>
      </p:sp>
    </p:spTree>
    <p:extLst>
      <p:ext uri="{BB962C8B-B14F-4D97-AF65-F5344CB8AC3E}">
        <p14:creationId xmlns:p14="http://schemas.microsoft.com/office/powerpoint/2010/main" val="133559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450" t="27407" r="36937" b="22616"/>
          <a:stretch/>
        </p:blipFill>
        <p:spPr>
          <a:xfrm>
            <a:off x="592428" y="631065"/>
            <a:ext cx="10637950" cy="5473297"/>
          </a:xfrm>
          <a:prstGeom prst="rect">
            <a:avLst/>
          </a:prstGeom>
        </p:spPr>
      </p:pic>
    </p:spTree>
    <p:extLst>
      <p:ext uri="{BB962C8B-B14F-4D97-AF65-F5344CB8AC3E}">
        <p14:creationId xmlns:p14="http://schemas.microsoft.com/office/powerpoint/2010/main" val="361571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1485" y="1107583"/>
            <a:ext cx="9872871" cy="5052811"/>
          </a:xfrm>
        </p:spPr>
        <p:txBody>
          <a:bodyPr/>
          <a:lstStyle/>
          <a:p>
            <a:pPr algn="just"/>
            <a:r>
              <a:rPr lang="es-CO" dirty="0">
                <a:solidFill>
                  <a:schemeClr val="tx1"/>
                </a:solidFill>
              </a:rPr>
              <a:t>Aunque existen otras unidades de medida de la potencia, el sistema internacional mide la potencia en vatios (W). La ecuación de dimensiones de la potencia relaciona los vatios con julios y segundos o bien con kilogramos, metros y segundos:</a:t>
            </a:r>
          </a:p>
        </p:txBody>
      </p:sp>
      <p:pic>
        <p:nvPicPr>
          <p:cNvPr id="4" name="Imagen 3"/>
          <p:cNvPicPr>
            <a:picLocks noChangeAspect="1"/>
          </p:cNvPicPr>
          <p:nvPr/>
        </p:nvPicPr>
        <p:blipFill rotWithShape="1">
          <a:blip r:embed="rId2"/>
          <a:srcRect l="20704" t="53147" r="45916" b="32386"/>
          <a:stretch/>
        </p:blipFill>
        <p:spPr>
          <a:xfrm>
            <a:off x="1906072" y="3090929"/>
            <a:ext cx="7980892" cy="1944710"/>
          </a:xfrm>
          <a:prstGeom prst="rect">
            <a:avLst/>
          </a:prstGeom>
        </p:spPr>
      </p:pic>
    </p:spTree>
    <p:extLst>
      <p:ext uri="{BB962C8B-B14F-4D97-AF65-F5344CB8AC3E}">
        <p14:creationId xmlns:p14="http://schemas.microsoft.com/office/powerpoint/2010/main" val="180495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Relación entre Potencia y Velocidad</a:t>
            </a:r>
          </a:p>
        </p:txBody>
      </p:sp>
      <p:pic>
        <p:nvPicPr>
          <p:cNvPr id="4" name="Imagen 3"/>
          <p:cNvPicPr>
            <a:picLocks noChangeAspect="1"/>
          </p:cNvPicPr>
          <p:nvPr/>
        </p:nvPicPr>
        <p:blipFill rotWithShape="1">
          <a:blip r:embed="rId2"/>
          <a:srcRect l="6972" t="36989" r="37043" b="25622"/>
          <a:stretch/>
        </p:blipFill>
        <p:spPr>
          <a:xfrm>
            <a:off x="1030310" y="1965960"/>
            <a:ext cx="9329740" cy="3503054"/>
          </a:xfrm>
          <a:prstGeom prst="rect">
            <a:avLst/>
          </a:prstGeom>
        </p:spPr>
      </p:pic>
    </p:spTree>
    <p:extLst>
      <p:ext uri="{BB962C8B-B14F-4D97-AF65-F5344CB8AC3E}">
        <p14:creationId xmlns:p14="http://schemas.microsoft.com/office/powerpoint/2010/main" val="7437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7131" y="0"/>
            <a:ext cx="9875520" cy="1356360"/>
          </a:xfrm>
        </p:spPr>
        <p:txBody>
          <a:bodyPr/>
          <a:lstStyle/>
          <a:p>
            <a:r>
              <a:rPr lang="es-CO" dirty="0"/>
              <a:t>Potencia motriz a velocidad constante</a:t>
            </a:r>
          </a:p>
        </p:txBody>
      </p:sp>
      <p:sp>
        <p:nvSpPr>
          <p:cNvPr id="3" name="Marcador de contenido 2"/>
          <p:cNvSpPr>
            <a:spLocks noGrp="1"/>
          </p:cNvSpPr>
          <p:nvPr>
            <p:ph idx="1"/>
          </p:nvPr>
        </p:nvSpPr>
        <p:spPr>
          <a:xfrm>
            <a:off x="508715" y="1210614"/>
            <a:ext cx="6239815" cy="5180312"/>
          </a:xfrm>
        </p:spPr>
        <p:txBody>
          <a:bodyPr>
            <a:normAutofit lnSpcReduction="10000"/>
          </a:bodyPr>
          <a:lstStyle/>
          <a:p>
            <a:pPr algn="just"/>
            <a:r>
              <a:rPr lang="es-CO" dirty="0">
                <a:solidFill>
                  <a:schemeClr val="tx1"/>
                </a:solidFill>
              </a:rPr>
              <a:t>En general, cuando se habla de potencia motriz nos estamos refiriendo a la potencia asociada a la fuerza motriz. La fuerza motriz es la responsable del movimiento del cuerpo. Imagina un automóvil desplazándose por una carretera a velocidad constante. La fuerza resultante que actúa sobre el cuerpo es nula, ya que no existe aceleración (velocidad constante), sin embargo, para vencer las fuerzas de rozamiento (o fricción) con el suelo y con el aire, se precisa que el motor desarrolle una fuerza denominada fuerza motriz, en sentido del movimiento (y por tanto contraria a las fuerzas de rozamiento). La potencia asociada a tal fuerza se denomina potencia motriz. La fórmula anterior es de gran utilidad en la industria automovilística donde se precisa reducir la fricción con el suelo y con el aire al mínimo. </a:t>
            </a:r>
          </a:p>
        </p:txBody>
      </p:sp>
      <p:pic>
        <p:nvPicPr>
          <p:cNvPr id="4" name="Imagen 3"/>
          <p:cNvPicPr>
            <a:picLocks noChangeAspect="1"/>
          </p:cNvPicPr>
          <p:nvPr/>
        </p:nvPicPr>
        <p:blipFill>
          <a:blip r:embed="rId2"/>
          <a:stretch>
            <a:fillRect/>
          </a:stretch>
        </p:blipFill>
        <p:spPr>
          <a:xfrm>
            <a:off x="6850127" y="1210614"/>
            <a:ext cx="4790940" cy="4597758"/>
          </a:xfrm>
          <a:prstGeom prst="rect">
            <a:avLst/>
          </a:prstGeom>
        </p:spPr>
      </p:pic>
    </p:spTree>
    <p:extLst>
      <p:ext uri="{BB962C8B-B14F-4D97-AF65-F5344CB8AC3E}">
        <p14:creationId xmlns:p14="http://schemas.microsoft.com/office/powerpoint/2010/main" val="383628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9022" y="223234"/>
            <a:ext cx="9875520" cy="1356360"/>
          </a:xfrm>
        </p:spPr>
        <p:txBody>
          <a:bodyPr/>
          <a:lstStyle/>
          <a:p>
            <a:pPr algn="ctr"/>
            <a:r>
              <a:rPr lang="es-CO" dirty="0"/>
              <a:t>Potencia como Velocidad de Transformación de la Energía</a:t>
            </a:r>
          </a:p>
        </p:txBody>
      </p:sp>
      <p:sp>
        <p:nvSpPr>
          <p:cNvPr id="3" name="Marcador de contenido 2"/>
          <p:cNvSpPr>
            <a:spLocks noGrp="1"/>
          </p:cNvSpPr>
          <p:nvPr>
            <p:ph idx="1"/>
          </p:nvPr>
        </p:nvSpPr>
        <p:spPr>
          <a:xfrm>
            <a:off x="631064" y="1772776"/>
            <a:ext cx="11011435" cy="4743933"/>
          </a:xfrm>
        </p:spPr>
        <p:txBody>
          <a:bodyPr>
            <a:normAutofit fontScale="92500" lnSpcReduction="10000"/>
          </a:bodyPr>
          <a:lstStyle/>
          <a:p>
            <a:pPr marL="45720" indent="0" algn="just">
              <a:buNone/>
            </a:pPr>
            <a:r>
              <a:rPr lang="es-CO" dirty="0">
                <a:solidFill>
                  <a:schemeClr val="tx1"/>
                </a:solidFill>
              </a:rPr>
              <a:t>Hasta ahora hemos hablado de la potencia aplicada a los procesos mecánicos. Es decir, aquellos en los que se produce una transformación en el estado de reposo o movimiento del cuerpo y están sujetos a la acción de fuerzas. La energía de un proceso cualquiera ni se produce ni se consume, sino que se transforma. Imagina un foco encendido. Este consume energía eléctrica pero genera energía lumínica. En realidad ese proceso tiene lugar en un tiempo. Surge así, el concepto de potencia asociado a la velocidad de transformación de la energía</a:t>
            </a:r>
            <a:r>
              <a:rPr lang="es-CO" dirty="0" smtClean="0">
                <a:solidFill>
                  <a:schemeClr val="tx1"/>
                </a:solidFill>
              </a:rPr>
              <a:t>.</a:t>
            </a:r>
            <a:endParaRPr lang="es-CO" dirty="0">
              <a:solidFill>
                <a:schemeClr val="tx1"/>
              </a:solidFill>
            </a:endParaRPr>
          </a:p>
          <a:p>
            <a:pPr marL="45720" indent="0" algn="just">
              <a:buNone/>
            </a:pPr>
            <a:r>
              <a:rPr lang="es-CO" dirty="0">
                <a:solidFill>
                  <a:schemeClr val="tx1"/>
                </a:solidFill>
              </a:rPr>
              <a:t>La potencia de un proceso cualquiera es la velocidad de transformación de la energía del mismo</a:t>
            </a:r>
            <a:r>
              <a:rPr lang="es-CO" dirty="0" smtClean="0">
                <a:solidFill>
                  <a:schemeClr val="tx1"/>
                </a:solidFill>
              </a:rPr>
              <a:t>.</a:t>
            </a:r>
            <a:endParaRPr lang="es-CO" dirty="0">
              <a:solidFill>
                <a:schemeClr val="tx1"/>
              </a:solidFill>
            </a:endParaRPr>
          </a:p>
          <a:p>
            <a:pPr marL="45720" indent="0" algn="just">
              <a:buNone/>
            </a:pPr>
            <a:r>
              <a:rPr lang="es-CO" dirty="0">
                <a:solidFill>
                  <a:schemeClr val="tx1"/>
                </a:solidFill>
              </a:rPr>
              <a:t>Por último, indicar que, siguiendo con el razonamiento anterior, podemos distinguir</a:t>
            </a:r>
            <a:r>
              <a:rPr lang="es-CO" dirty="0" smtClean="0">
                <a:solidFill>
                  <a:schemeClr val="tx1"/>
                </a:solidFill>
              </a:rPr>
              <a:t>:</a:t>
            </a:r>
            <a:endParaRPr lang="es-CO" dirty="0">
              <a:solidFill>
                <a:schemeClr val="tx1"/>
              </a:solidFill>
            </a:endParaRPr>
          </a:p>
          <a:p>
            <a:pPr algn="just"/>
            <a:r>
              <a:rPr lang="es-CO" dirty="0">
                <a:solidFill>
                  <a:schemeClr val="tx1"/>
                </a:solidFill>
              </a:rPr>
              <a:t>Potencia generada: Nos centramos en la energía de cierto tipo generada por unidad de tiempo</a:t>
            </a:r>
          </a:p>
          <a:p>
            <a:pPr algn="just"/>
            <a:r>
              <a:rPr lang="es-CO" dirty="0">
                <a:solidFill>
                  <a:schemeClr val="tx1"/>
                </a:solidFill>
              </a:rPr>
              <a:t>Potencia consumida: Nos centramos en la energía de cierto tipo gastada por unidad de tiempo</a:t>
            </a:r>
          </a:p>
          <a:p>
            <a:pPr marL="45720" indent="0" algn="just">
              <a:buNone/>
            </a:pPr>
            <a:r>
              <a:rPr lang="es-CO" dirty="0">
                <a:solidFill>
                  <a:schemeClr val="tx1"/>
                </a:solidFill>
              </a:rPr>
              <a:t>Como norma general, la potencia generada en un proceso es una fracción de la potencia consumida (en el caso del foco, parte de la energía eléctrica se transforma en luz y parte en calor) y por tanto el cociente entre potencia generada y consumida será menor que uno. No obstante, en los procesos en los que se busca transformar energía, los científicos e ingenieros buscan que dicho cociente se aproxime lo más posible a uno para evitar el desperdicio energético.</a:t>
            </a:r>
          </a:p>
        </p:txBody>
      </p:sp>
    </p:spTree>
    <p:extLst>
      <p:ext uri="{BB962C8B-B14F-4D97-AF65-F5344CB8AC3E}">
        <p14:creationId xmlns:p14="http://schemas.microsoft.com/office/powerpoint/2010/main" val="149427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935" y="287628"/>
            <a:ext cx="9875520" cy="819955"/>
          </a:xfrm>
        </p:spPr>
        <p:txBody>
          <a:bodyPr/>
          <a:lstStyle/>
          <a:p>
            <a:r>
              <a:rPr lang="es-CO" dirty="0" smtClean="0"/>
              <a:t>Ejemplo:</a:t>
            </a:r>
            <a:endParaRPr lang="es-CO" dirty="0"/>
          </a:p>
        </p:txBody>
      </p:sp>
      <p:sp>
        <p:nvSpPr>
          <p:cNvPr id="3" name="Marcador de contenido 2"/>
          <p:cNvSpPr>
            <a:spLocks noGrp="1"/>
          </p:cNvSpPr>
          <p:nvPr>
            <p:ph idx="1"/>
          </p:nvPr>
        </p:nvSpPr>
        <p:spPr>
          <a:xfrm>
            <a:off x="759854" y="1107583"/>
            <a:ext cx="10792495" cy="5151549"/>
          </a:xfrm>
        </p:spPr>
        <p:txBody>
          <a:bodyPr/>
          <a:lstStyle/>
          <a:p>
            <a:pPr algn="just"/>
            <a:r>
              <a:rPr lang="es-CO" dirty="0">
                <a:solidFill>
                  <a:schemeClr val="tx1"/>
                </a:solidFill>
              </a:rPr>
              <a:t>Un automóvil circula por la carretera a una velocidad constante de 120 Km/h. Sabiendo que la fuerza de rozamiento con la carretera es de 200 N y la fricción con el aire supone 820 N, ¿Qué potencia debe </a:t>
            </a:r>
            <a:r>
              <a:rPr lang="es-CO" dirty="0" smtClean="0">
                <a:solidFill>
                  <a:schemeClr val="tx1"/>
                </a:solidFill>
              </a:rPr>
              <a:t>desarrollar </a:t>
            </a:r>
            <a:r>
              <a:rPr lang="es-CO" dirty="0">
                <a:solidFill>
                  <a:schemeClr val="tx1"/>
                </a:solidFill>
              </a:rPr>
              <a:t>el automóvil para poder mantener la velocidad constante? Da el resultado en CV</a:t>
            </a:r>
            <a:r>
              <a:rPr lang="es-CO" dirty="0" smtClean="0">
                <a:solidFill>
                  <a:schemeClr val="tx1"/>
                </a:solidFill>
              </a:rPr>
              <a:t>.</a:t>
            </a:r>
          </a:p>
          <a:p>
            <a:pPr marL="45720" indent="0" algn="just">
              <a:buNone/>
            </a:pPr>
            <a:r>
              <a:rPr lang="es-CO" dirty="0" smtClean="0">
                <a:solidFill>
                  <a:srgbClr val="92D050"/>
                </a:solidFill>
              </a:rPr>
              <a:t>SOLUCIÓN:</a:t>
            </a:r>
          </a:p>
          <a:p>
            <a:pPr marL="45720" indent="0" algn="just">
              <a:buNone/>
            </a:pPr>
            <a:r>
              <a:rPr lang="es-CO" dirty="0">
                <a:solidFill>
                  <a:schemeClr val="tx1"/>
                </a:solidFill>
              </a:rPr>
              <a:t>La potencia </a:t>
            </a:r>
            <a:r>
              <a:rPr lang="es-CO" dirty="0" err="1">
                <a:solidFill>
                  <a:schemeClr val="tx1"/>
                </a:solidFill>
              </a:rPr>
              <a:t>motríz</a:t>
            </a:r>
            <a:r>
              <a:rPr lang="es-CO" dirty="0">
                <a:solidFill>
                  <a:schemeClr val="tx1"/>
                </a:solidFill>
              </a:rPr>
              <a:t> será la encargada de desarrollar una fuerza F capaz de vencer las fuerzas de fricción. Las fuerzas de fricción son</a:t>
            </a:r>
            <a:r>
              <a:rPr lang="es-CO" dirty="0" smtClean="0">
                <a:solidFill>
                  <a:schemeClr val="tx1"/>
                </a:solidFill>
              </a:rPr>
              <a:t>:</a:t>
            </a:r>
            <a:endParaRPr lang="es-CO" dirty="0">
              <a:solidFill>
                <a:schemeClr val="tx1"/>
              </a:solidFill>
            </a:endParaRPr>
          </a:p>
          <a:p>
            <a:pPr marL="45720" indent="0" algn="just">
              <a:buNone/>
            </a:pPr>
            <a:r>
              <a:rPr lang="es-CO" dirty="0" err="1">
                <a:solidFill>
                  <a:schemeClr val="tx1"/>
                </a:solidFill>
              </a:rPr>
              <a:t>Ffa</a:t>
            </a:r>
            <a:r>
              <a:rPr lang="es-CO" dirty="0">
                <a:solidFill>
                  <a:schemeClr val="tx1"/>
                </a:solidFill>
              </a:rPr>
              <a:t>: Fricción con el aire de 820 N</a:t>
            </a:r>
          </a:p>
          <a:p>
            <a:pPr marL="45720" indent="0" algn="just">
              <a:buNone/>
            </a:pPr>
            <a:r>
              <a:rPr lang="es-CO" dirty="0" err="1">
                <a:solidFill>
                  <a:schemeClr val="tx1"/>
                </a:solidFill>
              </a:rPr>
              <a:t>Ffs</a:t>
            </a:r>
            <a:r>
              <a:rPr lang="es-CO" dirty="0">
                <a:solidFill>
                  <a:schemeClr val="tx1"/>
                </a:solidFill>
              </a:rPr>
              <a:t>: Fricción con el suelo de 200 N</a:t>
            </a:r>
          </a:p>
          <a:p>
            <a:pPr marL="45720" indent="0" algn="just">
              <a:buNone/>
            </a:pPr>
            <a:r>
              <a:rPr lang="es-CO" dirty="0">
                <a:solidFill>
                  <a:schemeClr val="tx1"/>
                </a:solidFill>
              </a:rPr>
              <a:t>La siguiente imagen ilustra la situación.</a:t>
            </a:r>
          </a:p>
        </p:txBody>
      </p:sp>
      <p:pic>
        <p:nvPicPr>
          <p:cNvPr id="1026" name="Picture 2" descr="https://www.fisicalab.com/sites/all/files/contenidos/trabajo/ej_potencia-motri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682" y="3887406"/>
            <a:ext cx="501967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8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923" t="35110" r="54049" b="45726"/>
          <a:stretch/>
        </p:blipFill>
        <p:spPr>
          <a:xfrm>
            <a:off x="695458" y="566670"/>
            <a:ext cx="6363684" cy="1803043"/>
          </a:xfrm>
          <a:prstGeom prst="rect">
            <a:avLst/>
          </a:prstGeom>
        </p:spPr>
      </p:pic>
      <p:pic>
        <p:nvPicPr>
          <p:cNvPr id="5" name="Imagen 4"/>
          <p:cNvPicPr>
            <a:picLocks noChangeAspect="1"/>
          </p:cNvPicPr>
          <p:nvPr/>
        </p:nvPicPr>
        <p:blipFill rotWithShape="1">
          <a:blip r:embed="rId2"/>
          <a:srcRect l="7394" t="58784" r="38944" b="12373"/>
          <a:stretch/>
        </p:blipFill>
        <p:spPr>
          <a:xfrm>
            <a:off x="695458" y="2653048"/>
            <a:ext cx="8104218" cy="2449039"/>
          </a:xfrm>
          <a:prstGeom prst="rect">
            <a:avLst/>
          </a:prstGeom>
        </p:spPr>
      </p:pic>
      <p:pic>
        <p:nvPicPr>
          <p:cNvPr id="6" name="Imagen 5"/>
          <p:cNvPicPr>
            <a:picLocks noChangeAspect="1"/>
          </p:cNvPicPr>
          <p:nvPr/>
        </p:nvPicPr>
        <p:blipFill rotWithShape="1">
          <a:blip r:embed="rId3"/>
          <a:srcRect l="8027" t="55778" r="38310" b="29943"/>
          <a:stretch/>
        </p:blipFill>
        <p:spPr>
          <a:xfrm>
            <a:off x="862884" y="5217996"/>
            <a:ext cx="8336529" cy="1247198"/>
          </a:xfrm>
          <a:prstGeom prst="rect">
            <a:avLst/>
          </a:prstGeom>
        </p:spPr>
      </p:pic>
    </p:spTree>
    <p:extLst>
      <p:ext uri="{BB962C8B-B14F-4D97-AF65-F5344CB8AC3E}">
        <p14:creationId xmlns:p14="http://schemas.microsoft.com/office/powerpoint/2010/main" val="3538193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14</TotalTime>
  <Words>578</Words>
  <Application>Microsoft Office PowerPoint</Application>
  <PresentationFormat>Panorámica</PresentationFormat>
  <Paragraphs>19</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Corbel</vt:lpstr>
      <vt:lpstr>Base</vt:lpstr>
      <vt:lpstr>RELACION ENTRE POTENCIA  Y VELOCIDAD</vt:lpstr>
      <vt:lpstr>Presentación de PowerPoint</vt:lpstr>
      <vt:lpstr>Presentación de PowerPoint</vt:lpstr>
      <vt:lpstr>Relación entre Potencia y Velocidad</vt:lpstr>
      <vt:lpstr>Potencia motriz a velocidad constante</vt:lpstr>
      <vt:lpstr>Potencia como Velocidad de Transformación de la Energía</vt:lpstr>
      <vt:lpstr>Ejemplo: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RELACION ENTRE POTENCIA  Y VELOCIDAD</dc:title>
  <dc:creator>FAMILIA</dc:creator>
  <cp:lastModifiedBy>FAMILIA</cp:lastModifiedBy>
  <cp:revision>2</cp:revision>
  <dcterms:created xsi:type="dcterms:W3CDTF">2018-11-24T02:26:18Z</dcterms:created>
  <dcterms:modified xsi:type="dcterms:W3CDTF">2018-11-24T02:40:26Z</dcterms:modified>
</cp:coreProperties>
</file>