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8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347729"/>
            <a:ext cx="9875520" cy="60079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300" dirty="0" smtClean="0"/>
              <a:t>POTENCIA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184856"/>
            <a:ext cx="9872871" cy="49111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Es la magnitud física escalar que caracteriza o mide la rapidez con que el cuerpo realiza trabajo o intercambia energía con otro cuerpo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es-CO" dirty="0" smtClean="0">
                <a:solidFill>
                  <a:srgbClr val="FF0000"/>
                </a:solidFill>
              </a:rPr>
              <a:t>FORMULA:   </a:t>
            </a:r>
            <a:r>
              <a:rPr lang="es-CO" dirty="0" smtClean="0">
                <a:solidFill>
                  <a:schemeClr val="tx1"/>
                </a:solidFill>
              </a:rPr>
              <a:t>P=</a:t>
            </a:r>
            <a:r>
              <a:rPr lang="es-CO" dirty="0" err="1" smtClean="0">
                <a:solidFill>
                  <a:schemeClr val="tx1"/>
                </a:solidFill>
              </a:rPr>
              <a:t>Wt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  <a:endParaRPr lang="es-CO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es-CO" dirty="0">
                <a:solidFill>
                  <a:schemeClr val="tx1"/>
                </a:solidFill>
              </a:rPr>
              <a:t>Donde</a:t>
            </a:r>
            <a:r>
              <a:rPr lang="es-CO" dirty="0" smtClean="0">
                <a:solidFill>
                  <a:schemeClr val="tx1"/>
                </a:solidFill>
              </a:rPr>
              <a:t>: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>
                <a:solidFill>
                  <a:schemeClr val="tx1"/>
                </a:solidFill>
              </a:rPr>
              <a:t>P: Potencia desarrollada por la fuerza que realiza el trabajo. Su unidad de medida en el Sistema Internacional es el Vatio (W)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W: Trabajo. Su unidad de medida en el Sistema Internacional es el Julio (J)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t: Tiempo durante el cual se desarrolla el trabajo. Su unidad de medida en el Sistema Internacional es el segundo (s).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En cuanto a las unidades de potencia, pueden reconocerse cuatro grandes sistemas. El sistema internacional de unidades, cuya unidad más frecuente es el vatio o watt y sus múltiplos (kilovatio, megavatio, etc.), aunque también puede utilizar combinaciones equivalentes como el </a:t>
            </a:r>
            <a:r>
              <a:rPr lang="es-CO" dirty="0" err="1">
                <a:solidFill>
                  <a:schemeClr val="tx1"/>
                </a:solidFill>
              </a:rPr>
              <a:t>voltampere</a:t>
            </a:r>
            <a:r>
              <a:rPr lang="es-CO" dirty="0">
                <a:solidFill>
                  <a:schemeClr val="tx1"/>
                </a:solidFill>
              </a:rPr>
              <a:t>; el sistema inglés, que mide por caballo de fuerza métrico; el técnico de unidades, que se basa en la caloría internacional por segundo; y el cegesimal, que calcula ergio por segundo.</a:t>
            </a:r>
          </a:p>
        </p:txBody>
      </p:sp>
    </p:spTree>
    <p:extLst>
      <p:ext uri="{BB962C8B-B14F-4D97-AF65-F5344CB8AC3E}">
        <p14:creationId xmlns:p14="http://schemas.microsoft.com/office/powerpoint/2010/main" val="19139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51" y="812976"/>
            <a:ext cx="5578698" cy="444160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768" y="1065706"/>
            <a:ext cx="5242707" cy="393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POTENCIA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</a:rPr>
              <a:t>Potencia mecánica: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es aquel trabajo que realiza un individuo o una máquina en un cierto periodo de tiempo. Es decir que se trata de la potencia transmitida a través de la acción de fuerzas físicas de contacto o elementos mecánicos relacionados como palancas y engranajes.</a:t>
            </a:r>
          </a:p>
          <a:p>
            <a:pPr algn="just"/>
            <a:r>
              <a:rPr lang="es-CO" dirty="0">
                <a:solidFill>
                  <a:srgbClr val="FF0000"/>
                </a:solidFill>
              </a:rPr>
              <a:t>Potencia </a:t>
            </a:r>
            <a:r>
              <a:rPr lang="es-CO" dirty="0" smtClean="0">
                <a:solidFill>
                  <a:srgbClr val="FF0000"/>
                </a:solidFill>
              </a:rPr>
              <a:t>eléctrica: </a:t>
            </a:r>
            <a:r>
              <a:rPr lang="es-CO" dirty="0" smtClean="0">
                <a:solidFill>
                  <a:schemeClr val="tx1"/>
                </a:solidFill>
              </a:rPr>
              <a:t>que </a:t>
            </a:r>
            <a:r>
              <a:rPr lang="es-CO" dirty="0">
                <a:solidFill>
                  <a:schemeClr val="tx1"/>
                </a:solidFill>
              </a:rPr>
              <a:t>es el resultado de la multiplicación de la diferencia de potencial entre los extremos de una carga y la corriente que circula allí.</a:t>
            </a:r>
          </a:p>
          <a:p>
            <a:pPr algn="just"/>
            <a:r>
              <a:rPr lang="es-CO" dirty="0">
                <a:solidFill>
                  <a:srgbClr val="FF0000"/>
                </a:solidFill>
              </a:rPr>
              <a:t>Potencia del </a:t>
            </a:r>
            <a:r>
              <a:rPr lang="es-CO" dirty="0" smtClean="0">
                <a:solidFill>
                  <a:srgbClr val="FF0000"/>
                </a:solidFill>
              </a:rPr>
              <a:t>sonido: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  <a:r>
              <a:rPr lang="es-CO" dirty="0">
                <a:solidFill>
                  <a:schemeClr val="tx1"/>
                </a:solidFill>
              </a:rPr>
              <a:t>que se calcula en función de la intensidad y la superficie, y a la potencia de un punto (si P es un punto fijo y C una circunferencia, la potencia de P respecto C es el producto de sus distancias a cualquier par de puntos de la circunferencia alineados con P; el valor de la potencia es constante para cada punto P).</a:t>
            </a:r>
          </a:p>
          <a:p>
            <a:pPr algn="just"/>
            <a:r>
              <a:rPr lang="es-CO" dirty="0">
                <a:solidFill>
                  <a:srgbClr val="FF0000"/>
                </a:solidFill>
              </a:rPr>
              <a:t>Potencia (en óptica): </a:t>
            </a:r>
            <a:r>
              <a:rPr lang="es-CO" dirty="0">
                <a:solidFill>
                  <a:schemeClr val="tx1"/>
                </a:solidFill>
              </a:rPr>
              <a:t>inverso de la distancia focal de una lente o espejo.</a:t>
            </a:r>
          </a:p>
          <a:p>
            <a:pPr algn="just"/>
            <a:r>
              <a:rPr lang="es-CO" dirty="0">
                <a:solidFill>
                  <a:srgbClr val="FF0000"/>
                </a:solidFill>
              </a:rPr>
              <a:t>Potencia acústica: </a:t>
            </a:r>
            <a:r>
              <a:rPr lang="es-CO" dirty="0">
                <a:solidFill>
                  <a:schemeClr val="tx1"/>
                </a:solidFill>
              </a:rPr>
              <a:t>la cantidad de energía por unidad de tiempo emitida por una fuente determinada en forma de ondas sonoras.</a:t>
            </a:r>
          </a:p>
        </p:txBody>
      </p:sp>
    </p:spTree>
    <p:extLst>
      <p:ext uri="{BB962C8B-B14F-4D97-AF65-F5344CB8AC3E}">
        <p14:creationId xmlns:p14="http://schemas.microsoft.com/office/powerpoint/2010/main" val="171804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Ejemplo: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>
                <a:solidFill>
                  <a:schemeClr val="tx1"/>
                </a:solidFill>
              </a:rPr>
              <a:t>Si un motor funciona durante 482 s ha realizado un trabajo de 1 440J. ¿Cuál ha sido la potencia </a:t>
            </a:r>
            <a:r>
              <a:rPr lang="es-CO" dirty="0" smtClean="0">
                <a:solidFill>
                  <a:schemeClr val="tx1"/>
                </a:solidFill>
              </a:rPr>
              <a:t>desarrollada </a:t>
            </a:r>
            <a:r>
              <a:rPr lang="es-CO" dirty="0">
                <a:solidFill>
                  <a:schemeClr val="tx1"/>
                </a:solidFill>
              </a:rPr>
              <a:t>por el motor</a:t>
            </a:r>
            <a:r>
              <a:rPr lang="es-CO" dirty="0" smtClean="0">
                <a:solidFill>
                  <a:schemeClr val="tx1"/>
                </a:solidFill>
              </a:rPr>
              <a:t>?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271" y="3189532"/>
            <a:ext cx="4900389" cy="206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0351" y="236113"/>
            <a:ext cx="9875520" cy="1356360"/>
          </a:xfrm>
        </p:spPr>
        <p:txBody>
          <a:bodyPr/>
          <a:lstStyle/>
          <a:p>
            <a:r>
              <a:rPr lang="es-CO" dirty="0" smtClean="0"/>
              <a:t>Ejemplo 2: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1223493"/>
            <a:ext cx="10203287" cy="4872507"/>
          </a:xfrm>
        </p:spPr>
        <p:txBody>
          <a:bodyPr>
            <a:normAutofit fontScale="92500"/>
          </a:bodyPr>
          <a:lstStyle/>
          <a:p>
            <a:pPr algn="just"/>
            <a:r>
              <a:rPr lang="es-CO" dirty="0" smtClean="0">
                <a:solidFill>
                  <a:schemeClr val="tx1"/>
                </a:solidFill>
              </a:rPr>
              <a:t>Se </a:t>
            </a:r>
            <a:r>
              <a:rPr lang="es-CO" dirty="0">
                <a:solidFill>
                  <a:schemeClr val="tx1"/>
                </a:solidFill>
              </a:rPr>
              <a:t>desea subir con una grúa un piano de 100 kg hasta un séptimo piso que se encuentra a una altura de 20 metros. La grúa tarda 4 segundos en subir el piano. Calcule la potencia de la grúa</a:t>
            </a:r>
            <a:r>
              <a:rPr lang="es-CO" dirty="0" smtClean="0"/>
              <a:t>.</a:t>
            </a:r>
            <a:endParaRPr lang="es-CO" dirty="0"/>
          </a:p>
          <a:p>
            <a:pPr marL="45720" indent="0">
              <a:buNone/>
            </a:pPr>
            <a:r>
              <a:rPr lang="es-CO" dirty="0"/>
              <a:t>Solución</a:t>
            </a:r>
          </a:p>
          <a:p>
            <a:r>
              <a:rPr lang="es-CO" dirty="0">
                <a:solidFill>
                  <a:schemeClr val="tx1"/>
                </a:solidFill>
              </a:rPr>
              <a:t>Para calcular la potencia se utiliza la siguiente expresión</a:t>
            </a:r>
            <a:r>
              <a:rPr lang="es-CO" dirty="0" smtClean="0">
                <a:solidFill>
                  <a:schemeClr val="tx1"/>
                </a:solidFill>
              </a:rPr>
              <a:t>: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>
                <a:solidFill>
                  <a:schemeClr val="tx1"/>
                </a:solidFill>
              </a:rPr>
              <a:t>P = W / </a:t>
            </a:r>
            <a:r>
              <a:rPr lang="es-CO" dirty="0" smtClean="0">
                <a:solidFill>
                  <a:schemeClr val="tx1"/>
                </a:solidFill>
              </a:rPr>
              <a:t>t</a:t>
            </a:r>
          </a:p>
          <a:p>
            <a:pPr marL="45720" indent="0">
              <a:buNone/>
            </a:pP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Sin embargo, en primer lugar se requiere calcular el trabajo realizado por la grúa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W </a:t>
            </a:r>
            <a:r>
              <a:rPr lang="es-CO" dirty="0">
                <a:solidFill>
                  <a:schemeClr val="tx1"/>
                </a:solidFill>
              </a:rPr>
              <a:t>= F ∙ d ∙ </a:t>
            </a:r>
            <a:r>
              <a:rPr lang="es-CO" dirty="0" err="1">
                <a:solidFill>
                  <a:schemeClr val="tx1"/>
                </a:solidFill>
              </a:rPr>
              <a:t>cos</a:t>
            </a:r>
            <a:r>
              <a:rPr lang="es-CO" dirty="0">
                <a:solidFill>
                  <a:schemeClr val="tx1"/>
                </a:solidFill>
              </a:rPr>
              <a:t> α = 100 ∙ 9,8 ∙ 20 ∙ 1 = 19.600 </a:t>
            </a:r>
            <a:r>
              <a:rPr lang="es-CO" dirty="0" smtClean="0">
                <a:solidFill>
                  <a:schemeClr val="tx1"/>
                </a:solidFill>
              </a:rPr>
              <a:t>N</a:t>
            </a:r>
          </a:p>
          <a:p>
            <a:pPr marL="45720" indent="0">
              <a:buNone/>
            </a:pP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Por tanto, la potencia de la grúa será</a:t>
            </a:r>
            <a:r>
              <a:rPr lang="es-CO" dirty="0" smtClean="0">
                <a:solidFill>
                  <a:schemeClr val="tx1"/>
                </a:solidFill>
              </a:rPr>
              <a:t>:</a:t>
            </a:r>
            <a:endParaRPr lang="es-CO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P </a:t>
            </a:r>
            <a:r>
              <a:rPr lang="es-CO" dirty="0">
                <a:solidFill>
                  <a:schemeClr val="tx1"/>
                </a:solidFill>
              </a:rPr>
              <a:t>= 19.600 / 4 = 4900 W</a:t>
            </a:r>
          </a:p>
        </p:txBody>
      </p:sp>
    </p:spTree>
    <p:extLst>
      <p:ext uri="{BB962C8B-B14F-4D97-AF65-F5344CB8AC3E}">
        <p14:creationId xmlns:p14="http://schemas.microsoft.com/office/powerpoint/2010/main" val="2257067342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24</TotalTime>
  <Words>515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Corbel</vt:lpstr>
      <vt:lpstr>Base</vt:lpstr>
      <vt:lpstr>POTENCIA</vt:lpstr>
      <vt:lpstr>Presentación de PowerPoint</vt:lpstr>
      <vt:lpstr>TIPOS DE POTENCIA</vt:lpstr>
      <vt:lpstr>Ejemplo:</vt:lpstr>
      <vt:lpstr>Ejemplo 2: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</dc:title>
  <dc:creator>FAMILIA</dc:creator>
  <cp:lastModifiedBy>FAMILIA</cp:lastModifiedBy>
  <cp:revision>3</cp:revision>
  <dcterms:created xsi:type="dcterms:W3CDTF">2018-11-24T01:47:12Z</dcterms:created>
  <dcterms:modified xsi:type="dcterms:W3CDTF">2018-11-24T02:11:54Z</dcterms:modified>
</cp:coreProperties>
</file>