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7" r:id="rId2"/>
    <p:sldId id="261" r:id="rId3"/>
    <p:sldId id="262" r:id="rId4"/>
    <p:sldId id="258" r:id="rId5"/>
    <p:sldId id="259" r:id="rId6"/>
    <p:sldId id="260" r:id="rId7"/>
    <p:sldId id="264"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‹Nº›</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11/23/2018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cured.cu/F%C3%ADsica" TargetMode="External"/><Relationship Id="rId2" Type="http://schemas.openxmlformats.org/officeDocument/2006/relationships/hyperlink" Target="https://www.ecured.cu/Fuerza"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ecured.cu/Sistema_Internacional_de_Unidad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211" y="0"/>
            <a:ext cx="9875520" cy="1356360"/>
          </a:xfrm>
        </p:spPr>
        <p:txBody>
          <a:bodyPr>
            <a:normAutofit/>
          </a:bodyPr>
          <a:lstStyle/>
          <a:p>
            <a:pPr algn="ctr"/>
            <a:r>
              <a:rPr lang="es-CO" sz="6000" dirty="0" smtClean="0">
                <a:latin typeface="Arial" panose="020B0604020202020204" pitchFamily="34" charset="0"/>
                <a:cs typeface="Arial" panose="020B0604020202020204" pitchFamily="34" charset="0"/>
              </a:rPr>
              <a:t>TRABAJO</a:t>
            </a:r>
            <a:endParaRPr lang="es-CO" sz="60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540914" y="1356360"/>
            <a:ext cx="10474958" cy="4739640"/>
          </a:xfrm>
        </p:spPr>
        <p:txBody>
          <a:bodyPr/>
          <a:lstStyle/>
          <a:p>
            <a:pPr algn="just"/>
            <a:r>
              <a:rPr lang="es-CO" dirty="0" smtClean="0">
                <a:solidFill>
                  <a:srgbClr val="FF0000"/>
                </a:solidFill>
              </a:rPr>
              <a:t>Definición:</a:t>
            </a:r>
            <a:r>
              <a:rPr lang="es-CO" dirty="0"/>
              <a:t> </a:t>
            </a:r>
            <a:r>
              <a:rPr lang="es-CO" dirty="0">
                <a:solidFill>
                  <a:schemeClr val="tx1"/>
                </a:solidFill>
              </a:rPr>
              <a:t>Es el producto de una </a:t>
            </a:r>
            <a:r>
              <a:rPr lang="es-CO" dirty="0">
                <a:solidFill>
                  <a:schemeClr val="tx1"/>
                </a:solidFill>
                <a:hlinkClick r:id="rId2" tooltip="Fuerza"/>
              </a:rPr>
              <a:t>fuerza</a:t>
            </a:r>
            <a:r>
              <a:rPr lang="es-CO" dirty="0">
                <a:solidFill>
                  <a:schemeClr val="tx1"/>
                </a:solidFill>
              </a:rPr>
              <a:t> aplicada sobre un cuerpo y del desplazamiento del cuerpo en la dirección de esta fuerza. Mientras se realiza trabajo sobre el cuerpo, se produce una transferencia de energía al mismo, por lo que puede decirse que el trabajo es energía en movimiento</a:t>
            </a:r>
            <a:r>
              <a:rPr lang="es-CO" dirty="0" smtClean="0">
                <a:solidFill>
                  <a:schemeClr val="tx1"/>
                </a:solidFill>
              </a:rPr>
              <a:t>.</a:t>
            </a:r>
          </a:p>
          <a:p>
            <a:pPr algn="just"/>
            <a:r>
              <a:rPr lang="es-CO" dirty="0">
                <a:solidFill>
                  <a:schemeClr val="tx1"/>
                </a:solidFill>
              </a:rPr>
              <a:t>El trabajo es una magnitud </a:t>
            </a:r>
            <a:r>
              <a:rPr lang="es-CO" dirty="0">
                <a:solidFill>
                  <a:schemeClr val="tx1"/>
                </a:solidFill>
                <a:hlinkClick r:id="rId3" tooltip="Física"/>
              </a:rPr>
              <a:t>física</a:t>
            </a:r>
            <a:r>
              <a:rPr lang="es-CO" dirty="0">
                <a:solidFill>
                  <a:schemeClr val="tx1"/>
                </a:solidFill>
              </a:rPr>
              <a:t> escalar que se representa con la letra W </a:t>
            </a:r>
            <a:r>
              <a:rPr lang="es-CO" dirty="0" smtClean="0">
                <a:solidFill>
                  <a:schemeClr val="tx1"/>
                </a:solidFill>
              </a:rPr>
              <a:t>y </a:t>
            </a:r>
            <a:r>
              <a:rPr lang="es-CO" dirty="0">
                <a:solidFill>
                  <a:schemeClr val="tx1"/>
                </a:solidFill>
              </a:rPr>
              <a:t>se expresa en unidades de energía, esto es en julios o joules (J) en el </a:t>
            </a:r>
            <a:r>
              <a:rPr lang="es-CO" dirty="0">
                <a:solidFill>
                  <a:schemeClr val="tx1"/>
                </a:solidFill>
                <a:hlinkClick r:id="rId4" tooltip="Sistema Internacional de Unidades"/>
              </a:rPr>
              <a:t>Sistema Internacional de Unidades</a:t>
            </a:r>
            <a:r>
              <a:rPr lang="es-CO" dirty="0" smtClean="0">
                <a:solidFill>
                  <a:schemeClr val="tx1"/>
                </a:solidFill>
              </a:rPr>
              <a:t>.</a:t>
            </a:r>
          </a:p>
          <a:p>
            <a:pPr algn="just"/>
            <a:endParaRPr lang="es-CO" dirty="0">
              <a:solidFill>
                <a:schemeClr val="tx1"/>
              </a:solidFill>
            </a:endParaRPr>
          </a:p>
          <a:p>
            <a:pPr algn="just"/>
            <a:endParaRPr lang="es-CO" dirty="0">
              <a:solidFill>
                <a:schemeClr val="tx1"/>
              </a:solidFill>
            </a:endParaRPr>
          </a:p>
        </p:txBody>
      </p:sp>
      <p:pic>
        <p:nvPicPr>
          <p:cNvPr id="4" name="Imagen 3"/>
          <p:cNvPicPr>
            <a:picLocks noChangeAspect="1"/>
          </p:cNvPicPr>
          <p:nvPr/>
        </p:nvPicPr>
        <p:blipFill>
          <a:blip r:embed="rId5"/>
          <a:stretch>
            <a:fillRect/>
          </a:stretch>
        </p:blipFill>
        <p:spPr>
          <a:xfrm>
            <a:off x="2977299" y="3608231"/>
            <a:ext cx="5949343" cy="2846232"/>
          </a:xfrm>
          <a:prstGeom prst="rect">
            <a:avLst/>
          </a:prstGeom>
        </p:spPr>
      </p:pic>
    </p:spTree>
    <p:extLst>
      <p:ext uri="{BB962C8B-B14F-4D97-AF65-F5344CB8AC3E}">
        <p14:creationId xmlns:p14="http://schemas.microsoft.com/office/powerpoint/2010/main" val="354169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3000" y="837127"/>
            <a:ext cx="9872871" cy="5258873"/>
          </a:xfrm>
        </p:spPr>
        <p:txBody>
          <a:bodyPr/>
          <a:lstStyle/>
          <a:p>
            <a:pPr algn="just"/>
            <a:r>
              <a:rPr lang="es-CO" dirty="0">
                <a:solidFill>
                  <a:schemeClr val="tx1"/>
                </a:solidFill>
              </a:rPr>
              <a:t>El trabajo, W, de una fuerza aplicada a un cuerpo es igual al producto de la componente de la fuerza en la dirección del movimiento, Fx, por el </a:t>
            </a:r>
            <a:r>
              <a:rPr lang="es-CO" dirty="0" smtClean="0">
                <a:solidFill>
                  <a:schemeClr val="tx1"/>
                </a:solidFill>
              </a:rPr>
              <a:t>desplazamiento</a:t>
            </a:r>
            <a:r>
              <a:rPr lang="es-CO" dirty="0">
                <a:solidFill>
                  <a:schemeClr val="tx1"/>
                </a:solidFill>
              </a:rPr>
              <a:t>, s</a:t>
            </a:r>
            <a:r>
              <a:rPr lang="es-CO" dirty="0" smtClean="0">
                <a:solidFill>
                  <a:schemeClr val="tx1"/>
                </a:solidFill>
              </a:rPr>
              <a:t>, </a:t>
            </a:r>
            <a:r>
              <a:rPr lang="es-CO" dirty="0">
                <a:solidFill>
                  <a:schemeClr val="tx1"/>
                </a:solidFill>
              </a:rPr>
              <a:t>del </a:t>
            </a:r>
            <a:r>
              <a:rPr lang="es-CO" dirty="0" smtClean="0">
                <a:solidFill>
                  <a:schemeClr val="tx1"/>
                </a:solidFill>
              </a:rPr>
              <a:t>cuerpo.</a:t>
            </a:r>
          </a:p>
          <a:p>
            <a:pPr algn="just"/>
            <a:endParaRPr lang="es-CO" dirty="0">
              <a:solidFill>
                <a:schemeClr val="tx1"/>
              </a:solidFill>
            </a:endParaRPr>
          </a:p>
          <a:p>
            <a:pPr algn="just"/>
            <a:endParaRPr lang="es-CO" dirty="0" smtClean="0">
              <a:solidFill>
                <a:schemeClr val="tx1"/>
              </a:solidFill>
            </a:endParaRPr>
          </a:p>
          <a:p>
            <a:pPr algn="just"/>
            <a:endParaRPr lang="es-CO" dirty="0">
              <a:solidFill>
                <a:schemeClr val="tx1"/>
              </a:solidFill>
            </a:endParaRPr>
          </a:p>
          <a:p>
            <a:pPr marL="45720" indent="0" algn="just">
              <a:buNone/>
            </a:pPr>
            <a:r>
              <a:rPr lang="es-CO" dirty="0" smtClean="0">
                <a:solidFill>
                  <a:schemeClr val="tx1"/>
                </a:solidFill>
              </a:rPr>
              <a:t>Donde el </a:t>
            </a:r>
            <a:r>
              <a:rPr lang="es-CO" dirty="0">
                <a:solidFill>
                  <a:schemeClr val="tx1"/>
                </a:solidFill>
              </a:rPr>
              <a:t>trabajo, W, se mide en julios (J). La fuerza se mide en newtons (N) y el desplazamiento en metros (m).</a:t>
            </a:r>
            <a:endParaRPr lang="es-CO" dirty="0" smtClean="0">
              <a:solidFill>
                <a:schemeClr val="tx1"/>
              </a:solidFill>
            </a:endParaRPr>
          </a:p>
        </p:txBody>
      </p:sp>
      <p:sp>
        <p:nvSpPr>
          <p:cNvPr id="4" name="Rectángulo 3"/>
          <p:cNvSpPr/>
          <p:nvPr/>
        </p:nvSpPr>
        <p:spPr>
          <a:xfrm>
            <a:off x="4507605" y="2215166"/>
            <a:ext cx="2768958" cy="646331"/>
          </a:xfrm>
          <a:prstGeom prst="rect">
            <a:avLst/>
          </a:prstGeom>
        </p:spPr>
        <p:txBody>
          <a:bodyPr wrap="square">
            <a:spAutoFit/>
          </a:bodyPr>
          <a:lstStyle/>
          <a:p>
            <a:r>
              <a:rPr lang="es-CO" sz="3600" b="1" dirty="0">
                <a:solidFill>
                  <a:srgbClr val="000099"/>
                </a:solidFill>
                <a:latin typeface="arial" panose="020B0604020202020204" pitchFamily="34" charset="0"/>
              </a:rPr>
              <a:t>W = F</a:t>
            </a:r>
            <a:r>
              <a:rPr lang="es-CO" sz="3600" b="1" baseline="-25000" dirty="0">
                <a:solidFill>
                  <a:srgbClr val="000099"/>
                </a:solidFill>
                <a:latin typeface="Arial" panose="020B0604020202020204" pitchFamily="34" charset="0"/>
              </a:rPr>
              <a:t>x</a:t>
            </a:r>
            <a:r>
              <a:rPr lang="es-CO" sz="3600" b="1" dirty="0">
                <a:solidFill>
                  <a:srgbClr val="000099"/>
                </a:solidFill>
                <a:latin typeface="arial" panose="020B0604020202020204" pitchFamily="34" charset="0"/>
              </a:rPr>
              <a:t>·s</a:t>
            </a:r>
            <a:endParaRPr lang="es-CO" sz="3600" dirty="0"/>
          </a:p>
        </p:txBody>
      </p:sp>
    </p:spTree>
    <p:extLst>
      <p:ext uri="{BB962C8B-B14F-4D97-AF65-F5344CB8AC3E}">
        <p14:creationId xmlns:p14="http://schemas.microsoft.com/office/powerpoint/2010/main" val="195424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65916" y="308286"/>
            <a:ext cx="10247290" cy="5764101"/>
          </a:xfrm>
          <a:prstGeom prst="rect">
            <a:avLst/>
          </a:prstGeom>
        </p:spPr>
      </p:pic>
    </p:spTree>
    <p:extLst>
      <p:ext uri="{BB962C8B-B14F-4D97-AF65-F5344CB8AC3E}">
        <p14:creationId xmlns:p14="http://schemas.microsoft.com/office/powerpoint/2010/main" val="411633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76484" y="1293082"/>
            <a:ext cx="8725850" cy="3785652"/>
          </a:xfrm>
          <a:prstGeom prst="rect">
            <a:avLst/>
          </a:prstGeom>
          <a:noFill/>
        </p:spPr>
        <p:txBody>
          <a:bodyPr wrap="none" lIns="91440" tIns="45720" rIns="91440" bIns="45720">
            <a:spAutoFit/>
          </a:bodyPr>
          <a:lstStyle/>
          <a:p>
            <a:pPr algn="ctr"/>
            <a:r>
              <a:rPr lang="es-ES" sz="8000" b="0" cap="none" spc="0" dirty="0" smtClean="0">
                <a:ln w="0"/>
                <a:solidFill>
                  <a:schemeClr val="accent1"/>
                </a:solidFill>
                <a:effectLst>
                  <a:outerShdw blurRad="38100" dist="25400" dir="5400000" algn="ctr" rotWithShape="0">
                    <a:srgbClr val="6E747A">
                      <a:alpha val="43000"/>
                    </a:srgbClr>
                  </a:outerShdw>
                </a:effectLst>
              </a:rPr>
              <a:t>PUEDE HABLARSE </a:t>
            </a:r>
          </a:p>
          <a:p>
            <a:pPr algn="ctr"/>
            <a:r>
              <a:rPr lang="es-ES" sz="8000" b="0" cap="none" spc="0" dirty="0" smtClean="0">
                <a:ln w="0"/>
                <a:solidFill>
                  <a:schemeClr val="accent1"/>
                </a:solidFill>
                <a:effectLst>
                  <a:outerShdw blurRad="38100" dist="25400" dir="5400000" algn="ctr" rotWithShape="0">
                    <a:srgbClr val="6E747A">
                      <a:alpha val="43000"/>
                    </a:srgbClr>
                  </a:outerShdw>
                </a:effectLst>
              </a:rPr>
              <a:t>DE TRES</a:t>
            </a:r>
          </a:p>
          <a:p>
            <a:pPr algn="ctr"/>
            <a:r>
              <a:rPr lang="es-ES" sz="8000" dirty="0" smtClean="0">
                <a:ln w="0"/>
                <a:solidFill>
                  <a:schemeClr val="accent1"/>
                </a:solidFill>
                <a:effectLst>
                  <a:outerShdw blurRad="38100" dist="25400" dir="5400000" algn="ctr" rotWithShape="0">
                    <a:srgbClr val="6E747A">
                      <a:alpha val="43000"/>
                    </a:srgbClr>
                  </a:outerShdw>
                </a:effectLst>
              </a:rPr>
              <a:t>TIPOS DE TRABAJO</a:t>
            </a:r>
            <a:endParaRPr lang="es-ES" sz="8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9980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TRABAJO POSITIVO</a:t>
            </a:r>
            <a:endParaRPr lang="es-CO" dirty="0"/>
          </a:p>
        </p:txBody>
      </p:sp>
      <p:sp>
        <p:nvSpPr>
          <p:cNvPr id="3" name="Marcador de contenido 2"/>
          <p:cNvSpPr>
            <a:spLocks noGrp="1"/>
          </p:cNvSpPr>
          <p:nvPr>
            <p:ph sz="half" idx="1"/>
          </p:nvPr>
        </p:nvSpPr>
        <p:spPr>
          <a:xfrm>
            <a:off x="666482" y="2057400"/>
            <a:ext cx="4754880" cy="4023360"/>
          </a:xfrm>
        </p:spPr>
        <p:txBody>
          <a:bodyPr>
            <a:normAutofit/>
          </a:bodyPr>
          <a:lstStyle/>
          <a:p>
            <a:pPr algn="just"/>
            <a:r>
              <a:rPr lang="es-CO" sz="1600" dirty="0">
                <a:solidFill>
                  <a:schemeClr val="tx1"/>
                </a:solidFill>
                <a:latin typeface="Arial" panose="020B0604020202020204" pitchFamily="34" charset="0"/>
                <a:cs typeface="Arial" panose="020B0604020202020204" pitchFamily="34" charset="0"/>
              </a:rPr>
              <a:t>Se considera que se realiza un </a:t>
            </a:r>
            <a:r>
              <a:rPr lang="es-CO" sz="1600" dirty="0" smtClean="0">
                <a:solidFill>
                  <a:schemeClr val="tx1"/>
                </a:solidFill>
                <a:latin typeface="Arial" panose="020B0604020202020204" pitchFamily="34" charset="0"/>
                <a:cs typeface="Arial" panose="020B0604020202020204" pitchFamily="34" charset="0"/>
              </a:rPr>
              <a:t>trabajo positivo </a:t>
            </a:r>
            <a:r>
              <a:rPr lang="es-CO" sz="1600" dirty="0">
                <a:solidFill>
                  <a:schemeClr val="tx1"/>
                </a:solidFill>
                <a:latin typeface="Arial" panose="020B0604020202020204" pitchFamily="34" charset="0"/>
                <a:cs typeface="Arial" panose="020B0604020202020204" pitchFamily="34" charset="0"/>
              </a:rPr>
              <a:t>cuando la fuerza aplicada coincide en dirección y sentido con el desplazamiento del cuerpo. </a:t>
            </a:r>
          </a:p>
        </p:txBody>
      </p:sp>
      <p:sp>
        <p:nvSpPr>
          <p:cNvPr id="4" name="Marcador de contenido 3"/>
          <p:cNvSpPr>
            <a:spLocks noGrp="1"/>
          </p:cNvSpPr>
          <p:nvPr>
            <p:ph sz="half" idx="2"/>
          </p:nvPr>
        </p:nvSpPr>
        <p:spPr>
          <a:xfrm>
            <a:off x="6267612" y="746975"/>
            <a:ext cx="4754880" cy="5333785"/>
          </a:xfrm>
        </p:spPr>
        <p:txBody>
          <a:bodyPr>
            <a:normAutofit/>
          </a:bodyPr>
          <a:lstStyle/>
          <a:p>
            <a:pPr marL="45720" indent="0" algn="just">
              <a:buNone/>
            </a:pPr>
            <a:r>
              <a:rPr lang="es-CO" dirty="0" smtClean="0"/>
              <a:t>EJEMPLO: </a:t>
            </a:r>
            <a:r>
              <a:rPr lang="es-CO" dirty="0" smtClean="0">
                <a:solidFill>
                  <a:schemeClr val="tx1"/>
                </a:solidFill>
              </a:rPr>
              <a:t>Calcula </a:t>
            </a:r>
            <a:r>
              <a:rPr lang="es-CO" dirty="0">
                <a:solidFill>
                  <a:schemeClr val="tx1"/>
                </a:solidFill>
              </a:rPr>
              <a:t>el trabajo realizado por una persona para desplazar una heladera una distancia de 2 m,  aplicando una fuerza de 50 N.  </a:t>
            </a:r>
          </a:p>
          <a:p>
            <a:pPr marL="45720" indent="0">
              <a:buNone/>
            </a:pPr>
            <a:r>
              <a:rPr lang="es-CO" dirty="0" smtClean="0"/>
              <a:t>DATOS:</a:t>
            </a:r>
          </a:p>
          <a:p>
            <a:r>
              <a:rPr lang="es-CO" dirty="0" smtClean="0">
                <a:solidFill>
                  <a:schemeClr val="tx1"/>
                </a:solidFill>
              </a:rPr>
              <a:t>d </a:t>
            </a:r>
            <a:r>
              <a:rPr lang="es-CO" dirty="0">
                <a:solidFill>
                  <a:schemeClr val="tx1"/>
                </a:solidFill>
              </a:rPr>
              <a:t>= 2 </a:t>
            </a:r>
            <a:r>
              <a:rPr lang="es-CO" dirty="0" smtClean="0">
                <a:solidFill>
                  <a:schemeClr val="tx1"/>
                </a:solidFill>
              </a:rPr>
              <a:t>m</a:t>
            </a:r>
            <a:endParaRPr lang="es-CO" dirty="0">
              <a:solidFill>
                <a:schemeClr val="tx1"/>
              </a:solidFill>
            </a:endParaRPr>
          </a:p>
          <a:p>
            <a:r>
              <a:rPr lang="es-CO" dirty="0">
                <a:solidFill>
                  <a:schemeClr val="tx1"/>
                </a:solidFill>
              </a:rPr>
              <a:t>F = 50 </a:t>
            </a:r>
            <a:r>
              <a:rPr lang="es-CO" dirty="0" smtClean="0">
                <a:solidFill>
                  <a:schemeClr val="tx1"/>
                </a:solidFill>
              </a:rPr>
              <a:t>N</a:t>
            </a:r>
            <a:endParaRPr lang="es-CO" dirty="0">
              <a:solidFill>
                <a:schemeClr val="tx1"/>
              </a:solidFill>
            </a:endParaRPr>
          </a:p>
          <a:p>
            <a:r>
              <a:rPr lang="es-CO" dirty="0">
                <a:solidFill>
                  <a:schemeClr val="tx1"/>
                </a:solidFill>
              </a:rPr>
              <a:t>W = </a:t>
            </a:r>
            <a:r>
              <a:rPr lang="es-CO" dirty="0" smtClean="0">
                <a:solidFill>
                  <a:schemeClr val="tx1"/>
                </a:solidFill>
              </a:rPr>
              <a:t>?</a:t>
            </a:r>
            <a:endParaRPr lang="es-CO" dirty="0">
              <a:solidFill>
                <a:schemeClr val="tx1"/>
              </a:solidFill>
            </a:endParaRPr>
          </a:p>
          <a:p>
            <a:pPr marL="45720" indent="0">
              <a:buNone/>
            </a:pPr>
            <a:r>
              <a:rPr lang="es-CO" dirty="0" smtClean="0"/>
              <a:t>SOLUCIÓN:</a:t>
            </a:r>
          </a:p>
          <a:p>
            <a:pPr marL="45720" indent="0">
              <a:buNone/>
            </a:pPr>
            <a:r>
              <a:rPr lang="es-CO" dirty="0" smtClean="0">
                <a:solidFill>
                  <a:schemeClr val="tx1"/>
                </a:solidFill>
              </a:rPr>
              <a:t>W  </a:t>
            </a:r>
            <a:r>
              <a:rPr lang="es-CO" dirty="0">
                <a:solidFill>
                  <a:schemeClr val="tx1"/>
                </a:solidFill>
              </a:rPr>
              <a:t>=  F . </a:t>
            </a:r>
            <a:r>
              <a:rPr lang="es-CO" dirty="0" smtClean="0">
                <a:solidFill>
                  <a:schemeClr val="tx1"/>
                </a:solidFill>
              </a:rPr>
              <a:t>d</a:t>
            </a:r>
            <a:endParaRPr lang="es-CO" dirty="0">
              <a:solidFill>
                <a:schemeClr val="tx1"/>
              </a:solidFill>
            </a:endParaRPr>
          </a:p>
          <a:p>
            <a:pPr marL="45720" indent="0">
              <a:buNone/>
            </a:pPr>
            <a:r>
              <a:rPr lang="es-CO" dirty="0" smtClean="0">
                <a:solidFill>
                  <a:schemeClr val="tx1"/>
                </a:solidFill>
              </a:rPr>
              <a:t>W </a:t>
            </a:r>
            <a:r>
              <a:rPr lang="es-CO" dirty="0">
                <a:solidFill>
                  <a:schemeClr val="tx1"/>
                </a:solidFill>
              </a:rPr>
              <a:t>= 50 N . 2 </a:t>
            </a:r>
            <a:r>
              <a:rPr lang="es-CO" dirty="0" smtClean="0">
                <a:solidFill>
                  <a:schemeClr val="tx1"/>
                </a:solidFill>
              </a:rPr>
              <a:t>m</a:t>
            </a:r>
            <a:endParaRPr lang="es-CO" dirty="0">
              <a:solidFill>
                <a:schemeClr val="tx1"/>
              </a:solidFill>
            </a:endParaRPr>
          </a:p>
          <a:p>
            <a:pPr marL="45720" indent="0">
              <a:buNone/>
            </a:pPr>
            <a:r>
              <a:rPr lang="es-CO" dirty="0" smtClean="0">
                <a:solidFill>
                  <a:schemeClr val="tx1"/>
                </a:solidFill>
              </a:rPr>
              <a:t>W </a:t>
            </a:r>
            <a:r>
              <a:rPr lang="es-CO" dirty="0">
                <a:solidFill>
                  <a:schemeClr val="tx1"/>
                </a:solidFill>
              </a:rPr>
              <a:t>= 100 </a:t>
            </a:r>
            <a:r>
              <a:rPr lang="es-CO" dirty="0" smtClean="0">
                <a:solidFill>
                  <a:schemeClr val="tx1"/>
                </a:solidFill>
              </a:rPr>
              <a:t>J</a:t>
            </a:r>
            <a:endParaRPr lang="es-CO" dirty="0">
              <a:solidFill>
                <a:schemeClr val="tx1"/>
              </a:solidFill>
            </a:endParaRPr>
          </a:p>
        </p:txBody>
      </p:sp>
      <p:pic>
        <p:nvPicPr>
          <p:cNvPr id="5" name="Imagen 4"/>
          <p:cNvPicPr>
            <a:picLocks noChangeAspect="1"/>
          </p:cNvPicPr>
          <p:nvPr/>
        </p:nvPicPr>
        <p:blipFill rotWithShape="1">
          <a:blip r:embed="rId2"/>
          <a:srcRect l="43487" t="29310" r="23450" b="38562"/>
          <a:stretch/>
        </p:blipFill>
        <p:spPr>
          <a:xfrm>
            <a:off x="1028378" y="3760632"/>
            <a:ext cx="4031088" cy="2202288"/>
          </a:xfrm>
          <a:prstGeom prst="rect">
            <a:avLst/>
          </a:prstGeom>
        </p:spPr>
      </p:pic>
    </p:spTree>
    <p:extLst>
      <p:ext uri="{BB962C8B-B14F-4D97-AF65-F5344CB8AC3E}">
        <p14:creationId xmlns:p14="http://schemas.microsoft.com/office/powerpoint/2010/main" val="319289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541" y="339143"/>
            <a:ext cx="9875520" cy="1356360"/>
          </a:xfrm>
        </p:spPr>
        <p:txBody>
          <a:bodyPr/>
          <a:lstStyle/>
          <a:p>
            <a:r>
              <a:rPr lang="es-CO" dirty="0" smtClean="0"/>
              <a:t>TRABAJO NEGATIVO</a:t>
            </a:r>
            <a:endParaRPr lang="es-CO" dirty="0"/>
          </a:p>
        </p:txBody>
      </p:sp>
      <p:sp>
        <p:nvSpPr>
          <p:cNvPr id="3" name="Marcador de contenido 2"/>
          <p:cNvSpPr>
            <a:spLocks noGrp="1"/>
          </p:cNvSpPr>
          <p:nvPr>
            <p:ph sz="half" idx="1"/>
          </p:nvPr>
        </p:nvSpPr>
        <p:spPr>
          <a:xfrm>
            <a:off x="1143000" y="1571223"/>
            <a:ext cx="4754880" cy="4509536"/>
          </a:xfrm>
        </p:spPr>
        <p:txBody>
          <a:bodyPr>
            <a:normAutofit fontScale="70000" lnSpcReduction="20000"/>
          </a:bodyPr>
          <a:lstStyle/>
          <a:p>
            <a:pPr algn="just"/>
            <a:r>
              <a:rPr lang="es-CO" dirty="0">
                <a:solidFill>
                  <a:schemeClr val="tx1"/>
                </a:solidFill>
                <a:latin typeface="Arial" panose="020B0604020202020204" pitchFamily="34" charset="0"/>
                <a:cs typeface="Arial" panose="020B0604020202020204" pitchFamily="34" charset="0"/>
              </a:rPr>
              <a:t>Cuando la fuerza aplicada al cuerpo actúa en forma contraria al movimiento del mismo se considera que se realiza un </a:t>
            </a:r>
            <a:r>
              <a:rPr lang="es-CO" dirty="0" smtClean="0">
                <a:solidFill>
                  <a:schemeClr val="tx1"/>
                </a:solidFill>
                <a:latin typeface="Arial" panose="020B0604020202020204" pitchFamily="34" charset="0"/>
                <a:cs typeface="Arial" panose="020B0604020202020204" pitchFamily="34" charset="0"/>
              </a:rPr>
              <a:t>trabajo </a:t>
            </a:r>
            <a:r>
              <a:rPr lang="es-CO" dirty="0">
                <a:solidFill>
                  <a:schemeClr val="tx1"/>
                </a:solidFill>
                <a:latin typeface="Arial" panose="020B0604020202020204" pitchFamily="34" charset="0"/>
                <a:cs typeface="Arial" panose="020B0604020202020204" pitchFamily="34" charset="0"/>
              </a:rPr>
              <a:t>negativo.</a:t>
            </a:r>
          </a:p>
        </p:txBody>
      </p:sp>
      <p:sp>
        <p:nvSpPr>
          <p:cNvPr id="4" name="Marcador de contenido 3"/>
          <p:cNvSpPr>
            <a:spLocks noGrp="1"/>
          </p:cNvSpPr>
          <p:nvPr>
            <p:ph sz="half" idx="2"/>
          </p:nvPr>
        </p:nvSpPr>
        <p:spPr>
          <a:xfrm>
            <a:off x="6267612" y="1236372"/>
            <a:ext cx="5619588" cy="4844388"/>
          </a:xfrm>
        </p:spPr>
        <p:txBody>
          <a:bodyPr>
            <a:normAutofit fontScale="70000" lnSpcReduction="20000"/>
          </a:bodyPr>
          <a:lstStyle/>
          <a:p>
            <a:pPr marL="45720" indent="0" algn="just">
              <a:buNone/>
            </a:pPr>
            <a:r>
              <a:rPr lang="es-CO" b="1" dirty="0" smtClean="0"/>
              <a:t>EJEMPLO: </a:t>
            </a:r>
            <a:r>
              <a:rPr lang="es-CO" dirty="0" smtClean="0">
                <a:solidFill>
                  <a:schemeClr val="tx1"/>
                </a:solidFill>
              </a:rPr>
              <a:t>Calcula </a:t>
            </a:r>
            <a:r>
              <a:rPr lang="es-CO" dirty="0">
                <a:solidFill>
                  <a:schemeClr val="tx1"/>
                </a:solidFill>
              </a:rPr>
              <a:t>el trabajo realizado por una persona para tratar de detener un auto que cae por una pendiente una distancia de 2 m,  aplicando una fuerza de 50 N.  </a:t>
            </a:r>
          </a:p>
          <a:p>
            <a:pPr marL="45720" indent="0">
              <a:buNone/>
            </a:pPr>
            <a:r>
              <a:rPr lang="es-CO" b="1" dirty="0" smtClean="0"/>
              <a:t>DATOS:</a:t>
            </a:r>
          </a:p>
          <a:p>
            <a:r>
              <a:rPr lang="es-CO" dirty="0" smtClean="0">
                <a:solidFill>
                  <a:schemeClr val="tx1"/>
                </a:solidFill>
              </a:rPr>
              <a:t>d </a:t>
            </a:r>
            <a:r>
              <a:rPr lang="es-CO" dirty="0">
                <a:solidFill>
                  <a:schemeClr val="tx1"/>
                </a:solidFill>
              </a:rPr>
              <a:t>= 2 m.</a:t>
            </a:r>
          </a:p>
          <a:p>
            <a:r>
              <a:rPr lang="es-CO" dirty="0">
                <a:solidFill>
                  <a:schemeClr val="tx1"/>
                </a:solidFill>
              </a:rPr>
              <a:t>F = 50 N</a:t>
            </a:r>
            <a:r>
              <a:rPr lang="es-CO" dirty="0" smtClean="0">
                <a:solidFill>
                  <a:schemeClr val="tx1"/>
                </a:solidFill>
              </a:rPr>
              <a:t>.</a:t>
            </a:r>
            <a:endParaRPr lang="es-CO" dirty="0">
              <a:solidFill>
                <a:schemeClr val="tx1"/>
              </a:solidFill>
            </a:endParaRPr>
          </a:p>
          <a:p>
            <a:r>
              <a:rPr lang="es-CO" dirty="0">
                <a:solidFill>
                  <a:schemeClr val="tx1"/>
                </a:solidFill>
              </a:rPr>
              <a:t>W = ?.</a:t>
            </a:r>
          </a:p>
          <a:p>
            <a:pPr marL="45720" indent="0">
              <a:buNone/>
            </a:pPr>
            <a:r>
              <a:rPr lang="es-CO" dirty="0" smtClean="0"/>
              <a:t>SOLUCIÓN:</a:t>
            </a:r>
          </a:p>
          <a:p>
            <a:pPr marL="45720" indent="0">
              <a:buNone/>
            </a:pPr>
            <a:r>
              <a:rPr lang="es-CO" dirty="0" smtClean="0">
                <a:solidFill>
                  <a:schemeClr val="tx1"/>
                </a:solidFill>
              </a:rPr>
              <a:t>W </a:t>
            </a:r>
            <a:r>
              <a:rPr lang="es-CO" dirty="0">
                <a:solidFill>
                  <a:schemeClr val="tx1"/>
                </a:solidFill>
              </a:rPr>
              <a:t> =  F . d.</a:t>
            </a:r>
          </a:p>
          <a:p>
            <a:pPr marL="45720" indent="0">
              <a:buNone/>
            </a:pPr>
            <a:r>
              <a:rPr lang="es-CO" dirty="0" smtClean="0">
                <a:solidFill>
                  <a:schemeClr val="tx1"/>
                </a:solidFill>
              </a:rPr>
              <a:t>W </a:t>
            </a:r>
            <a:r>
              <a:rPr lang="es-CO" dirty="0">
                <a:solidFill>
                  <a:schemeClr val="tx1"/>
                </a:solidFill>
              </a:rPr>
              <a:t>= 50 N . 2 m. </a:t>
            </a:r>
          </a:p>
          <a:p>
            <a:pPr marL="45720" indent="0">
              <a:buNone/>
            </a:pPr>
            <a:r>
              <a:rPr lang="es-CO" dirty="0" smtClean="0">
                <a:solidFill>
                  <a:schemeClr val="tx1"/>
                </a:solidFill>
              </a:rPr>
              <a:t>W </a:t>
            </a:r>
            <a:r>
              <a:rPr lang="es-CO" dirty="0">
                <a:solidFill>
                  <a:schemeClr val="tx1"/>
                </a:solidFill>
              </a:rPr>
              <a:t>= 100 J.</a:t>
            </a:r>
          </a:p>
          <a:p>
            <a:pPr marL="45720" indent="0" algn="just">
              <a:buNone/>
            </a:pPr>
            <a:r>
              <a:rPr lang="es-CO" dirty="0" smtClean="0"/>
              <a:t>NOTA: </a:t>
            </a:r>
            <a:r>
              <a:rPr lang="es-CO" dirty="0" smtClean="0">
                <a:solidFill>
                  <a:schemeClr val="tx1"/>
                </a:solidFill>
              </a:rPr>
              <a:t>Pero hay que tener en </a:t>
            </a:r>
            <a:r>
              <a:rPr lang="es-CO" dirty="0">
                <a:solidFill>
                  <a:schemeClr val="tx1"/>
                </a:solidFill>
              </a:rPr>
              <a:t>cuenta que la fuerza aplicada al cuerpo actúa en forma contraria a su </a:t>
            </a:r>
            <a:r>
              <a:rPr lang="es-CO" dirty="0" smtClean="0">
                <a:solidFill>
                  <a:schemeClr val="tx1"/>
                </a:solidFill>
              </a:rPr>
              <a:t>movimiento, por </a:t>
            </a:r>
            <a:r>
              <a:rPr lang="es-CO" dirty="0">
                <a:solidFill>
                  <a:schemeClr val="tx1"/>
                </a:solidFill>
              </a:rPr>
              <a:t>lo tanto se realiza un </a:t>
            </a:r>
            <a:r>
              <a:rPr lang="es-CO" dirty="0" smtClean="0">
                <a:solidFill>
                  <a:schemeClr val="tx1"/>
                </a:solidFill>
              </a:rPr>
              <a:t>trabajo </a:t>
            </a:r>
            <a:r>
              <a:rPr lang="es-CO" dirty="0">
                <a:solidFill>
                  <a:schemeClr val="tx1"/>
                </a:solidFill>
              </a:rPr>
              <a:t>negativo:</a:t>
            </a:r>
          </a:p>
          <a:p>
            <a:r>
              <a:rPr lang="es-CO" b="1" dirty="0"/>
              <a:t>W = </a:t>
            </a:r>
            <a:r>
              <a:rPr lang="es-CO" dirty="0">
                <a:solidFill>
                  <a:schemeClr val="tx1"/>
                </a:solidFill>
              </a:rPr>
              <a:t>- 100 J</a:t>
            </a:r>
          </a:p>
          <a:p>
            <a:r>
              <a:rPr lang="es-CO" dirty="0">
                <a:solidFill>
                  <a:schemeClr val="tx1"/>
                </a:solidFill>
              </a:rPr>
              <a:t>La persona realizó un trabajo mecánico de -100 J para tratar de detener al auto.</a:t>
            </a:r>
          </a:p>
          <a:p>
            <a:endParaRPr lang="es-CO" dirty="0"/>
          </a:p>
        </p:txBody>
      </p:sp>
      <p:pic>
        <p:nvPicPr>
          <p:cNvPr id="6" name="Imagen 5"/>
          <p:cNvPicPr>
            <a:picLocks noChangeAspect="1"/>
          </p:cNvPicPr>
          <p:nvPr/>
        </p:nvPicPr>
        <p:blipFill rotWithShape="1">
          <a:blip r:embed="rId2"/>
          <a:srcRect l="40864" t="48860" r="23190" b="20753"/>
          <a:stretch/>
        </p:blipFill>
        <p:spPr>
          <a:xfrm>
            <a:off x="1143000" y="3219718"/>
            <a:ext cx="4498126" cy="2137893"/>
          </a:xfrm>
          <a:prstGeom prst="rect">
            <a:avLst/>
          </a:prstGeom>
        </p:spPr>
      </p:pic>
    </p:spTree>
    <p:extLst>
      <p:ext uri="{BB962C8B-B14F-4D97-AF65-F5344CB8AC3E}">
        <p14:creationId xmlns:p14="http://schemas.microsoft.com/office/powerpoint/2010/main" val="273785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TRABAJO NULO</a:t>
            </a:r>
            <a:br>
              <a:rPr lang="es-CO" dirty="0" smtClean="0"/>
            </a:br>
            <a:endParaRPr lang="es-CO" dirty="0"/>
          </a:p>
        </p:txBody>
      </p:sp>
      <p:sp>
        <p:nvSpPr>
          <p:cNvPr id="3" name="Marcador de contenido 2"/>
          <p:cNvSpPr>
            <a:spLocks noGrp="1"/>
          </p:cNvSpPr>
          <p:nvPr>
            <p:ph sz="half" idx="1"/>
          </p:nvPr>
        </p:nvSpPr>
        <p:spPr>
          <a:xfrm>
            <a:off x="563451" y="1648496"/>
            <a:ext cx="5090374" cy="4535294"/>
          </a:xfrm>
        </p:spPr>
        <p:txBody>
          <a:bodyPr>
            <a:normAutofit lnSpcReduction="10000"/>
          </a:bodyPr>
          <a:lstStyle/>
          <a:p>
            <a:pPr algn="just"/>
            <a:r>
              <a:rPr lang="es-CO" dirty="0">
                <a:solidFill>
                  <a:schemeClr val="tx1"/>
                </a:solidFill>
              </a:rPr>
              <a:t>No se realiza trabajo mecánico cuando la dirección de la fuerza aplicada es perpendicular a la dirección en que ocurre el movimiento del cuerpo.</a:t>
            </a:r>
            <a:endParaRPr lang="es-CO" dirty="0">
              <a:solidFill>
                <a:schemeClr val="tx1"/>
              </a:solidFill>
            </a:endParaRPr>
          </a:p>
        </p:txBody>
      </p:sp>
      <p:sp>
        <p:nvSpPr>
          <p:cNvPr id="4" name="Marcador de contenido 3"/>
          <p:cNvSpPr>
            <a:spLocks noGrp="1"/>
          </p:cNvSpPr>
          <p:nvPr>
            <p:ph sz="half" idx="2"/>
          </p:nvPr>
        </p:nvSpPr>
        <p:spPr>
          <a:xfrm>
            <a:off x="6267612" y="734096"/>
            <a:ext cx="4754880" cy="5346664"/>
          </a:xfrm>
        </p:spPr>
        <p:txBody>
          <a:bodyPr>
            <a:normAutofit lnSpcReduction="10000"/>
          </a:bodyPr>
          <a:lstStyle/>
          <a:p>
            <a:pPr algn="just"/>
            <a:r>
              <a:rPr lang="es-CO" dirty="0"/>
              <a:t>EJEMPLO</a:t>
            </a:r>
            <a:r>
              <a:rPr lang="es-CO" dirty="0" smtClean="0"/>
              <a:t>: </a:t>
            </a:r>
            <a:r>
              <a:rPr lang="es-CO" dirty="0" smtClean="0">
                <a:solidFill>
                  <a:schemeClr val="tx1"/>
                </a:solidFill>
              </a:rPr>
              <a:t>Cuando </a:t>
            </a:r>
            <a:r>
              <a:rPr lang="es-CO" dirty="0">
                <a:solidFill>
                  <a:schemeClr val="tx1"/>
                </a:solidFill>
              </a:rPr>
              <a:t>aplicas fuerza de 150 N a una pared y esta no se desplaza. Calcula que cantidad de trabajo mecánico realizaste</a:t>
            </a:r>
            <a:r>
              <a:rPr lang="es-CO" dirty="0" smtClean="0">
                <a:solidFill>
                  <a:schemeClr val="tx1"/>
                </a:solidFill>
              </a:rPr>
              <a:t>.</a:t>
            </a:r>
            <a:endParaRPr lang="es-CO" dirty="0">
              <a:solidFill>
                <a:schemeClr val="tx1"/>
              </a:solidFill>
            </a:endParaRPr>
          </a:p>
          <a:p>
            <a:pPr marL="45720" indent="0">
              <a:buNone/>
            </a:pPr>
            <a:r>
              <a:rPr lang="es-CO" dirty="0" smtClean="0"/>
              <a:t>DATOS:</a:t>
            </a:r>
          </a:p>
          <a:p>
            <a:pPr>
              <a:buFont typeface="Arial" panose="020B0604020202020204" pitchFamily="34" charset="0"/>
              <a:buChar char="•"/>
            </a:pPr>
            <a:r>
              <a:rPr lang="es-CO" dirty="0" smtClean="0">
                <a:solidFill>
                  <a:schemeClr val="tx1"/>
                </a:solidFill>
              </a:rPr>
              <a:t>d </a:t>
            </a:r>
            <a:r>
              <a:rPr lang="es-CO" dirty="0">
                <a:solidFill>
                  <a:schemeClr val="tx1"/>
                </a:solidFill>
              </a:rPr>
              <a:t>= 0 m</a:t>
            </a:r>
            <a:r>
              <a:rPr lang="es-CO" dirty="0" smtClean="0">
                <a:solidFill>
                  <a:schemeClr val="tx1"/>
                </a:solidFill>
              </a:rPr>
              <a:t>.</a:t>
            </a:r>
            <a:endParaRPr lang="es-CO" dirty="0">
              <a:solidFill>
                <a:schemeClr val="tx1"/>
              </a:solidFill>
            </a:endParaRPr>
          </a:p>
          <a:p>
            <a:r>
              <a:rPr lang="es-CO" dirty="0">
                <a:solidFill>
                  <a:schemeClr val="tx1"/>
                </a:solidFill>
              </a:rPr>
              <a:t>F = 150 N</a:t>
            </a:r>
            <a:r>
              <a:rPr lang="es-CO" dirty="0" smtClean="0">
                <a:solidFill>
                  <a:schemeClr val="tx1"/>
                </a:solidFill>
              </a:rPr>
              <a:t>.</a:t>
            </a:r>
            <a:endParaRPr lang="es-CO" dirty="0">
              <a:solidFill>
                <a:schemeClr val="tx1"/>
              </a:solidFill>
            </a:endParaRPr>
          </a:p>
          <a:p>
            <a:r>
              <a:rPr lang="es-CO" dirty="0">
                <a:solidFill>
                  <a:schemeClr val="tx1"/>
                </a:solidFill>
              </a:rPr>
              <a:t>W = </a:t>
            </a:r>
            <a:r>
              <a:rPr lang="es-CO" dirty="0" smtClean="0">
                <a:solidFill>
                  <a:schemeClr val="tx1"/>
                </a:solidFill>
              </a:rPr>
              <a:t>?.</a:t>
            </a:r>
            <a:endParaRPr lang="es-CO" dirty="0">
              <a:solidFill>
                <a:schemeClr val="tx1"/>
              </a:solidFill>
            </a:endParaRPr>
          </a:p>
          <a:p>
            <a:pPr marL="45720" indent="0">
              <a:buNone/>
            </a:pPr>
            <a:r>
              <a:rPr lang="es-CO" dirty="0" smtClean="0"/>
              <a:t>SOLUCIÓN:</a:t>
            </a:r>
          </a:p>
          <a:p>
            <a:r>
              <a:rPr lang="es-CO" dirty="0" smtClean="0">
                <a:solidFill>
                  <a:schemeClr val="tx1"/>
                </a:solidFill>
              </a:rPr>
              <a:t>W  </a:t>
            </a:r>
            <a:r>
              <a:rPr lang="es-CO" dirty="0">
                <a:solidFill>
                  <a:schemeClr val="tx1"/>
                </a:solidFill>
              </a:rPr>
              <a:t>=  F . d</a:t>
            </a:r>
            <a:r>
              <a:rPr lang="es-CO" dirty="0" smtClean="0">
                <a:solidFill>
                  <a:schemeClr val="tx1"/>
                </a:solidFill>
              </a:rPr>
              <a:t>.</a:t>
            </a:r>
            <a:endParaRPr lang="es-CO" dirty="0">
              <a:solidFill>
                <a:schemeClr val="tx1"/>
              </a:solidFill>
            </a:endParaRPr>
          </a:p>
          <a:p>
            <a:r>
              <a:rPr lang="es-CO" dirty="0" smtClean="0">
                <a:solidFill>
                  <a:schemeClr val="tx1"/>
                </a:solidFill>
              </a:rPr>
              <a:t>W </a:t>
            </a:r>
            <a:r>
              <a:rPr lang="es-CO" dirty="0">
                <a:solidFill>
                  <a:schemeClr val="tx1"/>
                </a:solidFill>
              </a:rPr>
              <a:t>= 150 N . 0 m. </a:t>
            </a:r>
          </a:p>
          <a:p>
            <a:r>
              <a:rPr lang="es-CO" dirty="0" smtClean="0">
                <a:solidFill>
                  <a:schemeClr val="tx1"/>
                </a:solidFill>
              </a:rPr>
              <a:t>W </a:t>
            </a:r>
            <a:r>
              <a:rPr lang="es-CO" dirty="0">
                <a:solidFill>
                  <a:schemeClr val="tx1"/>
                </a:solidFill>
              </a:rPr>
              <a:t>= 0 J</a:t>
            </a:r>
            <a:r>
              <a:rPr lang="es-CO" dirty="0" smtClean="0">
                <a:solidFill>
                  <a:schemeClr val="tx1"/>
                </a:solidFill>
              </a:rPr>
              <a:t>.</a:t>
            </a:r>
            <a:endParaRPr lang="es-CO" dirty="0">
              <a:solidFill>
                <a:schemeClr val="tx1"/>
              </a:solidFill>
            </a:endParaRPr>
          </a:p>
          <a:p>
            <a:pPr marL="45720" indent="0">
              <a:buNone/>
            </a:pPr>
            <a:r>
              <a:rPr lang="es-CO" dirty="0">
                <a:solidFill>
                  <a:schemeClr val="tx1"/>
                </a:solidFill>
              </a:rPr>
              <a:t>El trabajo </a:t>
            </a:r>
            <a:r>
              <a:rPr lang="es-CO" dirty="0" smtClean="0">
                <a:solidFill>
                  <a:schemeClr val="tx1"/>
                </a:solidFill>
              </a:rPr>
              <a:t>que </a:t>
            </a:r>
            <a:r>
              <a:rPr lang="es-CO" dirty="0">
                <a:solidFill>
                  <a:schemeClr val="tx1"/>
                </a:solidFill>
              </a:rPr>
              <a:t>realizas es de 0 J.</a:t>
            </a:r>
          </a:p>
          <a:p>
            <a:endParaRPr lang="es-CO" dirty="0"/>
          </a:p>
        </p:txBody>
      </p:sp>
      <p:pic>
        <p:nvPicPr>
          <p:cNvPr id="5" name="Imagen 4"/>
          <p:cNvPicPr>
            <a:picLocks noChangeAspect="1"/>
          </p:cNvPicPr>
          <p:nvPr/>
        </p:nvPicPr>
        <p:blipFill rotWithShape="1">
          <a:blip r:embed="rId2"/>
          <a:srcRect l="43732" t="44128" r="37888" b="26561"/>
          <a:stretch/>
        </p:blipFill>
        <p:spPr>
          <a:xfrm>
            <a:off x="1249251" y="3118619"/>
            <a:ext cx="3418844" cy="3065171"/>
          </a:xfrm>
          <a:prstGeom prst="rect">
            <a:avLst/>
          </a:prstGeom>
        </p:spPr>
      </p:pic>
    </p:spTree>
    <p:extLst>
      <p:ext uri="{BB962C8B-B14F-4D97-AF65-F5344CB8AC3E}">
        <p14:creationId xmlns:p14="http://schemas.microsoft.com/office/powerpoint/2010/main" val="63244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242" y="326265"/>
            <a:ext cx="9875520" cy="1356360"/>
          </a:xfrm>
        </p:spPr>
        <p:txBody>
          <a:bodyPr/>
          <a:lstStyle/>
          <a:p>
            <a:r>
              <a:rPr lang="es-CO" dirty="0" smtClean="0"/>
              <a:t>CONCLUSIÓN</a:t>
            </a:r>
            <a:endParaRPr lang="es-CO" dirty="0"/>
          </a:p>
        </p:txBody>
      </p:sp>
      <p:pic>
        <p:nvPicPr>
          <p:cNvPr id="4" name="Marcador de contenido 3"/>
          <p:cNvPicPr>
            <a:picLocks noGrp="1" noChangeAspect="1"/>
          </p:cNvPicPr>
          <p:nvPr>
            <p:ph idx="1"/>
          </p:nvPr>
        </p:nvPicPr>
        <p:blipFill rotWithShape="1">
          <a:blip r:embed="rId2"/>
          <a:srcRect l="1942" t="16375" r="55387" b="38342"/>
          <a:stretch/>
        </p:blipFill>
        <p:spPr>
          <a:xfrm>
            <a:off x="1869067" y="1682625"/>
            <a:ext cx="7081749" cy="4225243"/>
          </a:xfrm>
          <a:prstGeom prst="rect">
            <a:avLst/>
          </a:prstGeom>
        </p:spPr>
      </p:pic>
    </p:spTree>
    <p:extLst>
      <p:ext uri="{BB962C8B-B14F-4D97-AF65-F5344CB8AC3E}">
        <p14:creationId xmlns:p14="http://schemas.microsoft.com/office/powerpoint/2010/main" val="1031224716"/>
      </p:ext>
    </p:extLst>
  </p:cSld>
  <p:clrMapOvr>
    <a:masterClrMapping/>
  </p:clrMapOvr>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39</TotalTime>
  <Words>291</Words>
  <Application>Microsoft Office PowerPoint</Application>
  <PresentationFormat>Panorámica</PresentationFormat>
  <Paragraphs>50</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Arial</vt:lpstr>
      <vt:lpstr>Corbel</vt:lpstr>
      <vt:lpstr>Base</vt:lpstr>
      <vt:lpstr>TRABAJO</vt:lpstr>
      <vt:lpstr>Presentación de PowerPoint</vt:lpstr>
      <vt:lpstr>Presentación de PowerPoint</vt:lpstr>
      <vt:lpstr>Presentación de PowerPoint</vt:lpstr>
      <vt:lpstr>TRABAJO POSITIVO</vt:lpstr>
      <vt:lpstr>TRABAJO NEGATIVO</vt:lpstr>
      <vt:lpstr>TRABAJO NULO </vt:lpstr>
      <vt:lpstr>CONCLUSIÓN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dc:title>
  <dc:creator>FAMILIA</dc:creator>
  <cp:lastModifiedBy>FAMILIA</cp:lastModifiedBy>
  <cp:revision>5</cp:revision>
  <dcterms:created xsi:type="dcterms:W3CDTF">2018-11-23T19:50:18Z</dcterms:created>
  <dcterms:modified xsi:type="dcterms:W3CDTF">2018-11-23T20:29:25Z</dcterms:modified>
</cp:coreProperties>
</file>