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82" r:id="rId2"/>
    <p:sldId id="287" r:id="rId3"/>
    <p:sldId id="283" r:id="rId4"/>
    <p:sldId id="256" r:id="rId5"/>
    <p:sldId id="284" r:id="rId6"/>
    <p:sldId id="257" r:id="rId7"/>
    <p:sldId id="285" r:id="rId8"/>
    <p:sldId id="28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4" r:id="rId21"/>
    <p:sldId id="275" r:id="rId22"/>
    <p:sldId id="276" r:id="rId23"/>
    <p:sldId id="278" r:id="rId24"/>
    <p:sldId id="279" r:id="rId25"/>
  </p:sldIdLst>
  <p:sldSz cx="9144000" cy="6858000" type="letter"/>
  <p:notesSz cx="7102475" cy="93884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s-CO"/>
              <a:t>Flga. Liliana Quintana Villa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FF99434-90B3-4E6D-9ADB-2E175F54699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7701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s-ES"/>
              <a:t>Flga. Liliana Quintana Villa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F9DE0C-9654-4B40-AB12-A64D579DA6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3615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Flga. Liliana Quintana Villa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DE0C-9654-4B40-AB12-A64D579DA695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03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Flga. Liliana Quintana Villa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DE0C-9654-4B40-AB12-A64D579DA69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39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Flga. Liliana Quintana Villa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9DE0C-9654-4B40-AB12-A64D579DA695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58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746B-38F7-445A-997D-270B86182907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5422C-826E-492B-B545-F2EB1619B9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69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61FC-1F10-41AC-B71C-8AD8560A21D9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4D41-2FA2-4CD3-9E0D-7B3DEEF777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70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216A-F3A3-4648-934B-E42F671F68F9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2CC9-F477-42B6-BCE2-887CE22A59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09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81920-D0AD-4FA0-96C5-275E2CF75709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4149-F7D6-4F92-8309-50818F3AA2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8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B5B9-F7AD-4EA7-808C-08D66471C4E9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B25C-6ABE-4386-A886-503F96152F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19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8188-DF0B-4172-A80E-C2A91E6E34C1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6B2C-AB7C-44A2-845D-78D85F366F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0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B681-3569-454E-B330-D0CD51F37EA4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9F5E-C224-4833-9CFF-E846CADB07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70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5682-7244-48C5-BD09-595F5D828F35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FFA5-D4D4-4B7D-8B91-39D67118CA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41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F020-D351-445B-89B8-56AEC0020D64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D593-FA3D-4CB8-AB40-3424FE6D72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15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373B-7B20-4A62-A8CD-4C7E7380C0A5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8CF2-337C-4021-B8F4-F514AC1182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76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939B-0B00-4339-9AF5-81BD70A857E4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E9BDE-78CC-435B-8BF4-CFA114DAE1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65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6EA2FA-A6E0-4801-A476-BFAAD72985C3}" type="datetime1">
              <a:rPr lang="es-ES" smtClean="0"/>
              <a:pPr>
                <a:defRPr/>
              </a:pPr>
              <a:t>13/08/2018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96AE09-EECC-4407-88A5-391D5593F0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8" r:id="rId4"/>
    <p:sldLayoutId id="2147483724" r:id="rId5"/>
    <p:sldLayoutId id="2147483719" r:id="rId6"/>
    <p:sldLayoutId id="2147483725" r:id="rId7"/>
    <p:sldLayoutId id="2147483726" r:id="rId8"/>
    <p:sldLayoutId id="2147483727" r:id="rId9"/>
    <p:sldLayoutId id="2147483720" r:id="rId10"/>
    <p:sldLayoutId id="214748372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Documento_de_Microsoft_Word1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458200" cy="1222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s-ES" b="1" dirty="0" err="1"/>
              <a:t>Fonoaudiologa</a:t>
            </a:r>
            <a:r>
              <a:rPr lang="es-ES" b="1" dirty="0"/>
              <a:t> Liliana Quintana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>Universidad del Rosario</a:t>
            </a:r>
            <a:br>
              <a:rPr lang="es-ES" sz="2000" b="1" dirty="0"/>
            </a:br>
            <a:r>
              <a:rPr lang="es-ES" sz="2000" b="1" dirty="0"/>
              <a:t>Magíster en Educación - Universidad Externado de Colombia</a:t>
            </a:r>
            <a:br>
              <a:rPr lang="es-ES" sz="2000" b="1" dirty="0"/>
            </a:br>
            <a:r>
              <a:rPr lang="es-ES" sz="2000" b="1" dirty="0"/>
              <a:t>Especialista en audiología – Corporación Universitaria iberoamericana</a:t>
            </a:r>
            <a:br>
              <a:rPr lang="es-ES" sz="2000" b="1" dirty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/>
            </a:r>
            <a:br>
              <a:rPr lang="es-ES" sz="2000" b="1" dirty="0"/>
            </a:b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2315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5400" dirty="0"/>
              <a:t>LENGUAJE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643063"/>
            <a:ext cx="8686800" cy="4875212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b="1" u="sng" dirty="0"/>
              <a:t>FONETICO FONOLOGICO</a:t>
            </a:r>
            <a:endParaRPr lang="es-E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Pronunciación de cada uno de los fonemas del lenguaje según su punto y modo articulatorio. (final del proceso 5 años)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b="1" u="sng" dirty="0"/>
              <a:t>SINTACTICO</a:t>
            </a:r>
            <a:endParaRPr lang="es-E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Estructuración de frases y elementos de la oración. Concordancia de género, número y uso de tiempos verbales.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b="1" u="sng" dirty="0"/>
              <a:t>PRAGMATICO</a:t>
            </a:r>
            <a:r>
              <a:rPr lang="es-ES" u="sng" dirty="0"/>
              <a:t> </a:t>
            </a:r>
            <a:endParaRPr lang="es-E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Uso del lenguaje; formulación de preguntas, responder a preguntas, respeto de turnos, iniciar y/o finalizar un intercambio comunicativo y mantenimiento del tópico.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b="1" u="sng" dirty="0"/>
              <a:t>SEMANTICO</a:t>
            </a:r>
            <a:endParaRPr lang="es-E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Comprensión del lenguaje, significados.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500174"/>
            <a:ext cx="3838572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000" dirty="0"/>
              <a:t>1. </a:t>
            </a:r>
            <a:r>
              <a:rPr lang="es-ES" sz="2000" dirty="0" err="1"/>
              <a:t>Prelingüístico</a:t>
            </a:r>
            <a:r>
              <a:rPr lang="es-ES" sz="2000" dirty="0"/>
              <a:t>/Primera etapa de comunicación.</a:t>
            </a:r>
            <a:br>
              <a:rPr lang="es-ES" sz="2000" dirty="0"/>
            </a:br>
            <a:r>
              <a:rPr lang="es-ES" sz="2000" dirty="0"/>
              <a:t>( 0 – 18 Meses)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57158" y="2714620"/>
            <a:ext cx="4071966" cy="8382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2. Primer nivel lingüístico / segunda etapa de comunicación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(18 Meses – 5 años)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8596" y="4000504"/>
            <a:ext cx="3838572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3. Segundo nivel lingüístico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3559" y="4446600"/>
            <a:ext cx="4339931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Tercera etapa de comunicación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(5 años – 12 años)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857884" y="1447792"/>
            <a:ext cx="32671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 Semántico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876900" y="2714620"/>
            <a:ext cx="32671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 SINTÁCTICO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876900" y="3929066"/>
            <a:ext cx="32671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 FONETICO - FONOLOGICO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876900" y="5143512"/>
            <a:ext cx="32671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 PRAGMÁTICO</a:t>
            </a:r>
          </a:p>
        </p:txBody>
      </p:sp>
      <p:sp>
        <p:nvSpPr>
          <p:cNvPr id="13" name="12 Abrir llave"/>
          <p:cNvSpPr/>
          <p:nvPr/>
        </p:nvSpPr>
        <p:spPr>
          <a:xfrm>
            <a:off x="5357813" y="1500188"/>
            <a:ext cx="474662" cy="45720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5" name="14 Conector angular"/>
          <p:cNvCxnSpPr/>
          <p:nvPr/>
        </p:nvCxnSpPr>
        <p:spPr>
          <a:xfrm rot="16200000" flipH="1">
            <a:off x="3536157" y="1893091"/>
            <a:ext cx="1285874" cy="1214439"/>
          </a:xfrm>
          <a:prstGeom prst="bentConnector3">
            <a:avLst>
              <a:gd name="adj1" fmla="val -90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/>
          <p:nvPr/>
        </p:nvCxnSpPr>
        <p:spPr>
          <a:xfrm>
            <a:off x="4286250" y="3143250"/>
            <a:ext cx="1000125" cy="64293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endCxn id="13" idx="1"/>
          </p:cNvCxnSpPr>
          <p:nvPr/>
        </p:nvCxnSpPr>
        <p:spPr>
          <a:xfrm flipV="1">
            <a:off x="3857625" y="3786188"/>
            <a:ext cx="1500188" cy="642937"/>
          </a:xfrm>
          <a:prstGeom prst="bentConnector3">
            <a:avLst>
              <a:gd name="adj1" fmla="val 6200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 txBox="1">
            <a:spLocks/>
          </p:cNvSpPr>
          <p:nvPr/>
        </p:nvSpPr>
        <p:spPr>
          <a:xfrm>
            <a:off x="357158" y="285728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Etapas para el desarrollo del lenguaje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76672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/>
              <a:t>ETAPA PRELINGUISTICA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NACIMIENTO A 18 MESES SEGUN ESTIMULACION</a:t>
            </a:r>
            <a:br>
              <a:rPr lang="es-ES" sz="2800" dirty="0"/>
            </a:br>
            <a:r>
              <a:rPr lang="es-ES" sz="2800" dirty="0"/>
              <a:t>(etapa </a:t>
            </a:r>
            <a:r>
              <a:rPr lang="es-ES" sz="2800" dirty="0" err="1"/>
              <a:t>sensoriomotora</a:t>
            </a:r>
            <a:r>
              <a:rPr lang="es-ES" sz="2800" dirty="0"/>
              <a:t> 0 – 2 años)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57200" y="2000250"/>
            <a:ext cx="8363272" cy="4143375"/>
          </a:xfrm>
        </p:spPr>
        <p:txBody>
          <a:bodyPr/>
          <a:lstStyle/>
          <a:p>
            <a:pPr eaLnBrk="1" hangingPunct="1"/>
            <a:r>
              <a:rPr lang="es-ES" dirty="0"/>
              <a:t>Se adapta a situaciones.</a:t>
            </a:r>
          </a:p>
          <a:p>
            <a:pPr eaLnBrk="1" hangingPunct="1"/>
            <a:r>
              <a:rPr lang="es-ES" dirty="0"/>
              <a:t>Conoce el mundo.</a:t>
            </a:r>
          </a:p>
          <a:p>
            <a:pPr eaLnBrk="1" hangingPunct="1"/>
            <a:r>
              <a:rPr lang="es-ES" dirty="0"/>
              <a:t>Actúa frente al mundo.</a:t>
            </a:r>
          </a:p>
          <a:p>
            <a:pPr eaLnBrk="1" hangingPunct="1"/>
            <a:r>
              <a:rPr lang="es-ES" dirty="0"/>
              <a:t>Se comunica con el medio sin lenguaje como tal, satisface necesidades.</a:t>
            </a:r>
          </a:p>
          <a:p>
            <a:pPr marL="0" indent="0" algn="ctr" eaLnBrk="1" hangingPunct="1">
              <a:buNone/>
            </a:pPr>
            <a:r>
              <a:rPr lang="es-ES" dirty="0"/>
              <a:t>COMPRENDE MUCHO MÁS DE LO QUE EXPRESA</a:t>
            </a:r>
          </a:p>
          <a:p>
            <a:pPr eaLnBrk="1" hangingPunct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1923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/>
              <a:t>PRIMER NIVEL LINGUISTICO O SEGUNDA ETAPA DE COMUNICACION. </a:t>
            </a:r>
            <a:br>
              <a:rPr lang="es-ES" dirty="0"/>
            </a:br>
            <a:r>
              <a:rPr lang="es-ES" dirty="0"/>
              <a:t>18 MESES - HASTA 5 </a:t>
            </a:r>
            <a:r>
              <a:rPr lang="es-ES" dirty="0" err="1"/>
              <a:t>AñOS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(</a:t>
            </a:r>
            <a:r>
              <a:rPr lang="es-ES" dirty="0" err="1"/>
              <a:t>preconceptual</a:t>
            </a:r>
            <a:r>
              <a:rPr lang="es-ES" dirty="0"/>
              <a:t> 2 – 4 años y parte de intuitivo 4 a 5 años)</a:t>
            </a:r>
            <a:br>
              <a:rPr lang="es-ES" dirty="0"/>
            </a:br>
            <a:endParaRPr lang="es-ES" dirty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285750" y="3286125"/>
            <a:ext cx="8686800" cy="1643063"/>
          </a:xfrm>
        </p:spPr>
        <p:txBody>
          <a:bodyPr/>
          <a:lstStyle/>
          <a:p>
            <a:pPr eaLnBrk="1" hangingPunct="1"/>
            <a:r>
              <a:rPr lang="es-ES" sz="3600" dirty="0"/>
              <a:t>Inician los elementos lingüísticos. </a:t>
            </a:r>
          </a:p>
          <a:p>
            <a:pPr eaLnBrk="1" hangingPunct="1"/>
            <a:r>
              <a:rPr lang="es-ES" sz="3600" dirty="0"/>
              <a:t>Aparece el lenguaje.</a:t>
            </a:r>
          </a:p>
          <a:p>
            <a:pPr eaLnBrk="1" hangingPunct="1"/>
            <a:r>
              <a:rPr lang="es-ES" sz="3600" dirty="0"/>
              <a:t>Culmina con la pronunciación del adulto, eliminando dislalias fisiológicas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908720"/>
            <a:ext cx="8686800" cy="182879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" sz="4800" b="1" dirty="0"/>
              <a:t>Segundo Nivel Lingüístico o tercera etapa de comunicación</a:t>
            </a:r>
            <a:r>
              <a:rPr lang="es-ES" sz="4800" dirty="0"/>
              <a:t/>
            </a:r>
            <a:br>
              <a:rPr lang="es-ES" sz="4800" dirty="0"/>
            </a:br>
            <a:r>
              <a:rPr lang="es-ES" sz="4800" b="1" dirty="0"/>
              <a:t>5 a 12 Años</a:t>
            </a:r>
            <a:endParaRPr lang="es-ES" sz="4800" dirty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304800" y="2786063"/>
            <a:ext cx="8686800" cy="3294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dirty="0"/>
          </a:p>
          <a:p>
            <a:pPr marL="182563" indent="-182563" algn="ctr" eaLnBrk="1" hangingPunct="1">
              <a:buClrTx/>
              <a:buNone/>
            </a:pPr>
            <a:r>
              <a:rPr lang="es-ES" dirty="0"/>
              <a:t>(Parte de intuitivo hasta 7 años y operaciones concretas de 7 a 12 años)</a:t>
            </a:r>
          </a:p>
          <a:p>
            <a:pPr marL="625475" indent="-625475" eaLnBrk="1" hangingPunct="1">
              <a:buClrTx/>
            </a:pPr>
            <a:r>
              <a:rPr lang="es-ES" sz="5400" dirty="0"/>
              <a:t>Se usa el lenguaje para adquirir otros códigos.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Imagen" descr="Uno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4"/>
            <a:ext cx="504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36096" y="1772816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</a:t>
            </a:r>
            <a:r>
              <a:rPr lang="es-ES" dirty="0"/>
              <a:t> </a:t>
            </a:r>
          </a:p>
          <a:p>
            <a:endParaRPr lang="es-ES" dirty="0"/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Manipula – explora objetos.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Realiza acciones estructuradas con objetos estructurados.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Realiza acciones estructuradas con objetos </a:t>
            </a:r>
            <a:r>
              <a:rPr lang="es-ES" dirty="0" err="1"/>
              <a:t>inestructurados</a:t>
            </a:r>
            <a:r>
              <a:rPr lang="es-ES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Realiza un juego rico en acciones (juego simbólico)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Imitación inmediata.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470853" y="43660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Sensoriomotor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 – 2 años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73947"/>
              </p:ext>
            </p:extLst>
          </p:nvPr>
        </p:nvGraphicFramePr>
        <p:xfrm>
          <a:off x="683569" y="17527"/>
          <a:ext cx="7103141" cy="676755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24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3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PRIMER NIVEL LINGUISTICO (18 MESES A LOS 5 AÑOS)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(PRECONCEPTUAL 2-4 AÑOS PARTE INTUITIVO 4-5AÑOS)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&lt;Inician los elementos lingüísticos&gt;, Aparece el lenguaje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CONDUCTAS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SI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NO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ASPECTO SEMANTICO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>
                          <a:effectLst/>
                        </a:rPr>
                        <a:t>Desarrollo función semántica (representación de hechos, objetos no presentes con símbolos, signos)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050" dirty="0">
                          <a:effectLst/>
                        </a:rPr>
                        <a:t>Dibujo (1 año ½ primer rayón)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11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Monólogo (6-7 años desaparece. Dirige su acción → lenguaje individual)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Utiliza nombres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Utiliza verbos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Utiliza Adjetivos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Respuestas perceptuales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Respuestas funcionales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Respuestas por categoría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Artículos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Preposiciones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Verbos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Adjetivos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Conjunciones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Sinónimos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Antónimos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Semejanzas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Diferencias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Interpreta hechos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Soluciona a situaciones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Categorías semánticas - definiciones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Relaciones semánticas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Analogías opuestas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Seguimiento de instrucciones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Riqueza de Vocabulario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Identifica y justifica absurdos verbales y visuales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ASPECTO SINTACTICO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Monosílabo intencional (18 meses)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Palabra – frase (2 años)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Pivote → mayor cantidad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25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050" dirty="0">
                          <a:effectLst/>
                        </a:rPr>
                        <a:t>Abierta → menor cantidad</a:t>
                      </a: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357422" y="167019"/>
          <a:ext cx="4572032" cy="673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Documento" r:id="rId4" imgW="5711755" imgH="8412280" progId="Word.Document.12">
                  <p:embed/>
                </p:oleObj>
              </mc:Choice>
              <mc:Fallback>
                <p:oleObj name="Documento" r:id="rId4" imgW="5711755" imgH="84122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167019"/>
                        <a:ext cx="4572032" cy="6734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4546863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</a:t>
            </a:r>
            <a:r>
              <a:rPr lang="es-ES" sz="1600" dirty="0"/>
              <a:t> Enriquece juego simbólico.</a:t>
            </a:r>
          </a:p>
          <a:p>
            <a:endParaRPr lang="es-ES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/>
              <a:t>Clasifica por forma, color, tamaño.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/>
              <a:t>Clasifica por categorías semánticas.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/>
              <a:t>Hace seriaciones de pequeño, mediano y grande.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/>
              <a:t>Maneja relaciones asimétricas alta-bajo, grande-pequeño, gordo-flaco, ancho-angosto.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/>
              <a:t>Maneja cuantificadores mas-menos, todo-nada, ancho- angosto, vacío-lleno.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dirty="0"/>
              <a:t>Imitación diferida</a:t>
            </a:r>
          </a:p>
          <a:p>
            <a:endParaRPr lang="es-ES" sz="1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96388"/>
              </p:ext>
            </p:extLst>
          </p:nvPr>
        </p:nvGraphicFramePr>
        <p:xfrm>
          <a:off x="611558" y="221351"/>
          <a:ext cx="7704857" cy="425350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15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Modo articulatorio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 dirty="0">
                          <a:effectLst/>
                        </a:rPr>
                        <a:t>Fricativo (F)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 dirty="0">
                          <a:effectLst/>
                        </a:rPr>
                        <a:t>Explosivo (p)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 dirty="0">
                          <a:effectLst/>
                        </a:rPr>
                        <a:t>Nasales (</a:t>
                      </a:r>
                      <a:r>
                        <a:rPr lang="es-ES" sz="1100" dirty="0" err="1">
                          <a:effectLst/>
                        </a:rPr>
                        <a:t>m,n</a:t>
                      </a:r>
                      <a:r>
                        <a:rPr lang="es-ES" sz="1100" dirty="0">
                          <a:effectLst/>
                        </a:rPr>
                        <a:t>)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>
                          <a:effectLst/>
                        </a:rPr>
                        <a:t>Sonoridad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 dirty="0">
                          <a:effectLst/>
                        </a:rPr>
                        <a:t>Sordo (p)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 dirty="0">
                          <a:effectLst/>
                        </a:rPr>
                        <a:t>Sonoro (</a:t>
                      </a:r>
                      <a:r>
                        <a:rPr lang="es-ES" sz="1100" dirty="0" err="1">
                          <a:effectLst/>
                        </a:rPr>
                        <a:t>l,m</a:t>
                      </a:r>
                      <a:r>
                        <a:rPr lang="es-ES" sz="1100" dirty="0">
                          <a:effectLst/>
                        </a:rPr>
                        <a:t>, vocales)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 dirty="0">
                          <a:effectLst/>
                        </a:rPr>
                        <a:t>Directas (la)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 dirty="0">
                          <a:effectLst/>
                        </a:rPr>
                        <a:t>Inversa (al)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>
                          <a:effectLst/>
                        </a:rPr>
                        <a:t>Bisílabas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>
                          <a:effectLst/>
                        </a:rPr>
                        <a:t>Trisílabas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>
                          <a:effectLst/>
                        </a:rPr>
                        <a:t>Trabadas o sinfones (tla, bra)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>
                          <a:effectLst/>
                        </a:rPr>
                        <a:t>Polisílabas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>
                          <a:effectLst/>
                        </a:rPr>
                        <a:t>Maneja entonaciones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>
                          <a:effectLst/>
                        </a:rPr>
                        <a:t>Maneja admiraciones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 dirty="0">
                          <a:effectLst/>
                        </a:rPr>
                        <a:t>Maneja preguntas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>
                          <a:effectLst/>
                        </a:rPr>
                        <a:t>Haba inteligible ( sin dislalias, 5 años, repertorio de todos los fonemas)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ASPECTO PRAGMATICO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>
                          <a:effectLst/>
                        </a:rPr>
                        <a:t>Función interpersonal (interacción con otros)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100" dirty="0">
                          <a:effectLst/>
                        </a:rPr>
                        <a:t>Función </a:t>
                      </a:r>
                      <a:r>
                        <a:rPr lang="es-ES" sz="1100" dirty="0" err="1">
                          <a:effectLst/>
                        </a:rPr>
                        <a:t>masética</a:t>
                      </a:r>
                      <a:r>
                        <a:rPr lang="es-ES" sz="1100" dirty="0">
                          <a:effectLst/>
                        </a:rPr>
                        <a:t> (adquirir mas conocimientos)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39070"/>
              </p:ext>
            </p:extLst>
          </p:nvPr>
        </p:nvGraphicFramePr>
        <p:xfrm>
          <a:off x="285720" y="500042"/>
          <a:ext cx="5572164" cy="550071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45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6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SEGUNDO NIVEL LINGUISTICO O TERCERA ETAPA DE CONOCIMIENTO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(PARTE DE LA ETAPA INTUITIVA 5-7 AÑOS Y PARTE DE OPERACIONES CONCRETAS 7 A 12 AÑOS)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&lt;</a:t>
                      </a:r>
                      <a:r>
                        <a:rPr lang="es-ES" sz="800" dirty="0" err="1">
                          <a:effectLst/>
                        </a:rPr>
                        <a:t>Lecto</a:t>
                      </a:r>
                      <a:r>
                        <a:rPr lang="es-ES" sz="800" dirty="0">
                          <a:effectLst/>
                        </a:rPr>
                        <a:t>-escritura&gt;, (5 a 12 años)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CONDUCTAS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SI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NO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ASPECTO SEMANTICO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Vocabulario más abstracto / Vocabulario pedagógico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>
                          <a:effectLst/>
                        </a:rPr>
                        <a:t>Mayor complejidad en sinónimos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Mayor complejidad en </a:t>
                      </a:r>
                      <a:r>
                        <a:rPr lang="es-ES" sz="800" dirty="0" err="1">
                          <a:effectLst/>
                        </a:rPr>
                        <a:t>antonimos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Mayor complejidad de absurdos verbales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>
                          <a:effectLst/>
                        </a:rPr>
                        <a:t>Mayor complejidad de absurdos visuales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>
                          <a:effectLst/>
                        </a:rPr>
                        <a:t>Mayor complejidad en solución de situaciones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Mayor complejidad en interpretación de hechos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>
                          <a:effectLst/>
                        </a:rPr>
                        <a:t>Mayor complejidad de adverbios de tiempo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>
                          <a:effectLst/>
                        </a:rPr>
                        <a:t>Mayor complejidad de adverbios de lugar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Semejanzas y diferencias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Categorías semánticas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Relaciones semánticas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Definiciones 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Riqueza de vocabulario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Seguimiento de instrucciones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ASPECTO FONETICO FONOLOGICO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>
                          <a:effectLst/>
                        </a:rPr>
                        <a:t>No tener error en punto articulatorio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>
                          <a:effectLst/>
                        </a:rPr>
                        <a:t>No tener error en modo articulatorio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ASPECTO SINTACTICO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Maneja frases coordinadas de mayor complejidad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Maneja frases subordinadas de mayor complejidad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>
                          <a:effectLst/>
                        </a:rPr>
                        <a:t>Maneja Verbos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Maneja tiempos verbales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Maneja genero 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>
                          <a:effectLst/>
                        </a:rPr>
                        <a:t>Maneja número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ASPECTO PRAGMATICO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Establece conversación fluida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60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800" dirty="0">
                          <a:effectLst/>
                        </a:rPr>
                        <a:t>Pide aclaraciones (por qué)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42" marR="40342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973970" y="1571612"/>
            <a:ext cx="2955748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</a:t>
            </a:r>
            <a:r>
              <a:rPr lang="es-ES" dirty="0"/>
              <a:t> </a:t>
            </a:r>
          </a:p>
          <a:p>
            <a:endParaRPr lang="es-ES" dirty="0"/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Hace </a:t>
            </a:r>
            <a:r>
              <a:rPr lang="es-ES" dirty="0" err="1"/>
              <a:t>Macroclase</a:t>
            </a:r>
            <a:endParaRPr lang="es-ES" dirty="0"/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Subclase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dirty="0"/>
              <a:t>Relación todo parte.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s-ES" dirty="0"/>
              <a:t>Seriación ascendente y descendente de 7 elementos con y sin inclusión.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s-ES" dirty="0"/>
              <a:t>Conservación de peso, masa y volumen. </a:t>
            </a:r>
          </a:p>
          <a:p>
            <a:pPr marL="285750" lvl="0" indent="-285750"/>
            <a:endParaRPr lang="es-ES" dirty="0">
              <a:latin typeface="Calibri"/>
              <a:ea typeface="Calibri"/>
              <a:cs typeface="Times New Roman"/>
            </a:endParaRPr>
          </a:p>
          <a:p>
            <a:pPr marL="285750" indent="-285750"/>
            <a:r>
              <a:rPr lang="es-ES" sz="1600" b="1" i="1" dirty="0"/>
              <a:t>NOTA: </a:t>
            </a:r>
            <a:r>
              <a:rPr lang="es-ES" dirty="0"/>
              <a:t>Con material concreto, sin material concreto</a:t>
            </a:r>
            <a:endParaRPr lang="es-ES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PILARES DEL APRENDIZAJE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/>
          </p:nvPr>
        </p:nvGraphicFramePr>
        <p:xfrm>
          <a:off x="755576" y="1182762"/>
          <a:ext cx="7751788" cy="552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o" r:id="rId3" imgW="7105858" imgH="6019342" progId="Word.Document.12">
                  <p:embed/>
                </p:oleObj>
              </mc:Choice>
              <mc:Fallback>
                <p:oleObj name="Documento" r:id="rId3" imgW="7105858" imgH="6019342" progId="Word.Document.12">
                  <p:embed/>
                  <p:pic>
                    <p:nvPicPr>
                      <p:cNvPr id="6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82762"/>
                        <a:ext cx="7751788" cy="5522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5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61908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b="1" dirty="0"/>
              <a:t>II. APRENDIZAJES </a:t>
            </a:r>
            <a:r>
              <a:rPr lang="es-ES" b="1" dirty="0" err="1"/>
              <a:t>pedagogicos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5720" y="1285860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6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LECTO-ESCRITURA</a:t>
            </a:r>
            <a:endParaRPr lang="es-ES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14325" y="2214554"/>
            <a:ext cx="8472517" cy="413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Es el dibujo del lenguaje en todos sus aspectos, semántico, sintáctico, pragmático y fonético fonológico, manifestado en la lectura automática y comprensiva, así como en la escritura automática y comprensiva. 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Factor que determina la importancia de iniciar el proceso </a:t>
            </a:r>
            <a:r>
              <a:rPr lang="es-ES" sz="28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lectoescrito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en el niño únicamente cuando se tiene un nivel lingüístico funcional y acorde a la edad cronológica.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285750" y="142875"/>
            <a:ext cx="8686800" cy="1714500"/>
          </a:xfrm>
        </p:spPr>
        <p:txBody>
          <a:bodyPr/>
          <a:lstStyle/>
          <a:p>
            <a:pPr algn="just" eaLnBrk="1" hangingPunct="1"/>
            <a:r>
              <a:rPr lang="es-ES" sz="1800" b="1" dirty="0"/>
              <a:t>ESCRITURA COMPRENSIVA: </a:t>
            </a:r>
          </a:p>
          <a:p>
            <a:pPr marL="531813" indent="-176213" algn="just" eaLnBrk="1" hangingPunct="1">
              <a:buClrTx/>
              <a:buSzPct val="90000"/>
              <a:buFont typeface="Wingdings" pitchFamily="2" charset="2"/>
              <a:buChar char="ü"/>
            </a:pPr>
            <a:r>
              <a:rPr lang="es-ES" sz="1600" dirty="0"/>
              <a:t>Se observa mediante la elaboración de un texto a partir de un titulo, una lamina, la narración de un hecho vivido o imaginado. </a:t>
            </a:r>
          </a:p>
          <a:p>
            <a:pPr marL="531813" indent="-176213" algn="just" eaLnBrk="1" hangingPunct="1">
              <a:buClrTx/>
              <a:buSzPct val="90000"/>
              <a:buFont typeface="Wingdings" pitchFamily="2" charset="2"/>
              <a:buChar char="ü"/>
            </a:pPr>
            <a:r>
              <a:rPr lang="es-ES" sz="1600" dirty="0"/>
              <a:t>Determina si hay un adecuado contenido, adecuada estructuración sintáctica, coherencia, cohesión, incorporación de personajes, sentimientos, uso de tiempos y espacios.</a:t>
            </a:r>
          </a:p>
          <a:p>
            <a:pPr marL="531813" indent="-176213" algn="just" eaLnBrk="1" hangingPunct="1">
              <a:buClrTx/>
              <a:buSzPct val="90000"/>
              <a:buFont typeface="Wingdings" pitchFamily="2" charset="2"/>
              <a:buChar char="ü"/>
            </a:pPr>
            <a:r>
              <a:rPr lang="es-ES" sz="1600" dirty="0"/>
              <a:t>Depende del nivel semántico, sintáctico y fonético fonológico del lenguaje desarrollado. </a:t>
            </a:r>
          </a:p>
          <a:p>
            <a:pPr marL="355600" indent="0" algn="just" eaLnBrk="1" hangingPunct="1">
              <a:buClrTx/>
              <a:buSzPct val="90000"/>
              <a:buNone/>
            </a:pPr>
            <a:endParaRPr lang="es-ES" sz="1600" dirty="0"/>
          </a:p>
          <a:p>
            <a:pPr marL="355600" indent="0" algn="just" eaLnBrk="1" hangingPunct="1">
              <a:buClrTx/>
              <a:buSzPct val="90000"/>
              <a:buNone/>
            </a:pPr>
            <a:r>
              <a:rPr lang="es-ES" sz="1800" dirty="0"/>
              <a:t>Errores específicos.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1403648" y="2453430"/>
            <a:ext cx="6409663" cy="4143922"/>
            <a:chOff x="1403648" y="2204865"/>
            <a:chExt cx="6409663" cy="4143922"/>
          </a:xfrm>
        </p:grpSpPr>
        <p:pic>
          <p:nvPicPr>
            <p:cNvPr id="24579" name="3 Imagen" descr="Uno006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259"/>
            <a:stretch/>
          </p:blipFill>
          <p:spPr bwMode="auto">
            <a:xfrm>
              <a:off x="1403648" y="2204865"/>
              <a:ext cx="6409663" cy="318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3 Imagen" descr="Uno006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27"/>
            <a:stretch/>
          </p:blipFill>
          <p:spPr bwMode="auto">
            <a:xfrm>
              <a:off x="1403648" y="5373216"/>
              <a:ext cx="6409663" cy="97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7 Conector recto"/>
          <p:cNvCxnSpPr/>
          <p:nvPr/>
        </p:nvCxnSpPr>
        <p:spPr>
          <a:xfrm>
            <a:off x="1428728" y="5427676"/>
            <a:ext cx="63579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428728" y="5643578"/>
            <a:ext cx="63579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428728" y="5856304"/>
            <a:ext cx="63579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428728" y="6072206"/>
            <a:ext cx="63579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28728" y="6356370"/>
            <a:ext cx="63579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1285875"/>
          </a:xfrm>
        </p:spPr>
        <p:txBody>
          <a:bodyPr/>
          <a:lstStyle/>
          <a:p>
            <a:pPr eaLnBrk="1" hangingPunct="1">
              <a:buClrTx/>
              <a:buSzPct val="90000"/>
            </a:pPr>
            <a:r>
              <a:rPr lang="es-ES" sz="2000" b="1" dirty="0"/>
              <a:t>ESCRITURA AUTOMATICA; </a:t>
            </a:r>
          </a:p>
          <a:p>
            <a:pPr marL="722313" indent="-366713" eaLnBrk="1" hangingPunct="1">
              <a:buClrTx/>
              <a:buFont typeface="Wingdings" pitchFamily="2" charset="2"/>
              <a:buChar char="q"/>
            </a:pPr>
            <a:r>
              <a:rPr lang="es-ES" sz="2000" dirty="0"/>
              <a:t>Se observa mediante la copia y el dictado.</a:t>
            </a:r>
          </a:p>
          <a:p>
            <a:pPr marL="722313" indent="-366713" eaLnBrk="1" hangingPunct="1">
              <a:buClrTx/>
              <a:buFont typeface="Wingdings" pitchFamily="2" charset="2"/>
              <a:buChar char="q"/>
            </a:pPr>
            <a:r>
              <a:rPr lang="es-ES" sz="2000" dirty="0"/>
              <a:t>Esta depende del desarrollo </a:t>
            </a:r>
            <a:r>
              <a:rPr lang="es-ES" sz="2000" dirty="0" err="1"/>
              <a:t>práxico</a:t>
            </a:r>
            <a:r>
              <a:rPr lang="es-ES" sz="2000" dirty="0"/>
              <a:t> fino y </a:t>
            </a:r>
            <a:r>
              <a:rPr lang="es-ES" sz="2000" dirty="0" err="1"/>
              <a:t>gnosico</a:t>
            </a:r>
            <a:r>
              <a:rPr lang="es-ES" sz="2000" dirty="0"/>
              <a:t> a nivel </a:t>
            </a:r>
            <a:r>
              <a:rPr lang="es-ES" sz="2000" dirty="0" err="1"/>
              <a:t>visoespacial</a:t>
            </a:r>
            <a:r>
              <a:rPr lang="es-ES" sz="2000" dirty="0"/>
              <a:t>, </a:t>
            </a:r>
            <a:r>
              <a:rPr lang="es-ES" sz="2000" dirty="0" err="1"/>
              <a:t>temporoauditivo</a:t>
            </a:r>
            <a:r>
              <a:rPr lang="es-ES" sz="2000" dirty="0"/>
              <a:t>, </a:t>
            </a:r>
            <a:r>
              <a:rPr lang="es-ES" sz="2000" dirty="0" err="1"/>
              <a:t>temporoespacial</a:t>
            </a:r>
            <a:r>
              <a:rPr lang="es-ES" sz="2000" dirty="0"/>
              <a:t> y fonético fonológico del lenguaje.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dirty="0"/>
              <a:t>	Errores específicos que pueden manifestarse: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1693211" y="2214554"/>
            <a:ext cx="5021929" cy="4526814"/>
            <a:chOff x="1693211" y="1848098"/>
            <a:chExt cx="5615093" cy="4893270"/>
          </a:xfrm>
        </p:grpSpPr>
        <p:pic>
          <p:nvPicPr>
            <p:cNvPr id="25604" name="6 Imagen" descr="Uno00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211" y="1848098"/>
              <a:ext cx="5615093" cy="4893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4 Conector recto"/>
            <p:cNvCxnSpPr/>
            <p:nvPr/>
          </p:nvCxnSpPr>
          <p:spPr>
            <a:xfrm>
              <a:off x="1714480" y="5141924"/>
              <a:ext cx="550072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1714480" y="5427676"/>
              <a:ext cx="550072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1714480" y="5643578"/>
              <a:ext cx="550072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1714480" y="5927742"/>
              <a:ext cx="550072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1714480" y="6215082"/>
              <a:ext cx="550072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1714480" y="6429396"/>
              <a:ext cx="550072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285750" y="142875"/>
            <a:ext cx="8686800" cy="1285875"/>
          </a:xfrm>
        </p:spPr>
        <p:txBody>
          <a:bodyPr/>
          <a:lstStyle/>
          <a:p>
            <a:pPr algn="just" eaLnBrk="1" hangingPunct="1"/>
            <a:r>
              <a:rPr lang="es-ES" sz="1800" b="1" dirty="0"/>
              <a:t>LECTURA COMRENSIVA: </a:t>
            </a:r>
            <a:endParaRPr lang="es-ES" sz="1800" dirty="0"/>
          </a:p>
          <a:p>
            <a:pPr algn="just" eaLnBrk="1" hangingPunct="1">
              <a:buClrTx/>
              <a:buSzPct val="90000"/>
              <a:buFont typeface="Wingdings" pitchFamily="2" charset="2"/>
              <a:buChar char="ü"/>
            </a:pPr>
            <a:r>
              <a:rPr lang="es-ES" sz="1800" dirty="0"/>
              <a:t>Se observa mediante seguimiento de instrucciones escritas y mediante la lectura de un texto leído inicialmente en voz alta y luego en voz baja.  </a:t>
            </a:r>
          </a:p>
          <a:p>
            <a:pPr algn="just" eaLnBrk="1" hangingPunct="1">
              <a:buClrTx/>
              <a:buSzPct val="90000"/>
              <a:buFont typeface="Wingdings" pitchFamily="2" charset="2"/>
              <a:buChar char="ü"/>
            </a:pPr>
            <a:r>
              <a:rPr lang="es-ES" sz="1800" dirty="0"/>
              <a:t>Esta directamente relacionada con el aspecto semántico y fonético fonológico del lenguaje.</a:t>
            </a:r>
          </a:p>
          <a:p>
            <a:pPr algn="just" eaLnBrk="1" hangingPunct="1">
              <a:buClrTx/>
              <a:buSzPct val="90000"/>
              <a:buFont typeface="Wingdings" pitchFamily="2" charset="2"/>
              <a:buChar char="ü"/>
            </a:pPr>
            <a:r>
              <a:rPr lang="es-ES" sz="1800" dirty="0"/>
              <a:t>Depende además del nivel automático que se posee, ya que las fallas automáticas pueden distorsionar el significado.</a:t>
            </a:r>
            <a:endParaRPr lang="es-ES" sz="1600" dirty="0"/>
          </a:p>
          <a:p>
            <a:pPr algn="just" eaLnBrk="1" hangingPunct="1">
              <a:buClrTx/>
              <a:buSzPct val="90000"/>
              <a:buFont typeface="Wingdings" pitchFamily="2" charset="2"/>
              <a:buChar char="ü"/>
            </a:pPr>
            <a:r>
              <a:rPr lang="es-ES" sz="1800" dirty="0"/>
              <a:t>Depende de </a:t>
            </a:r>
            <a:r>
              <a:rPr lang="es-ES" sz="1800" dirty="0" err="1"/>
              <a:t>Gnósias</a:t>
            </a:r>
            <a:r>
              <a:rPr lang="es-ES" sz="1800" dirty="0"/>
              <a:t>.</a:t>
            </a:r>
          </a:p>
          <a:p>
            <a:pPr marL="0" indent="0" algn="just" eaLnBrk="1" hangingPunct="1">
              <a:buClrTx/>
              <a:buSzPct val="90000"/>
              <a:buNone/>
            </a:pPr>
            <a:endParaRPr lang="es-ES" sz="1800" dirty="0"/>
          </a:p>
          <a:p>
            <a:pPr marL="0" indent="0" algn="just" eaLnBrk="1" hangingPunct="1">
              <a:buClrTx/>
              <a:buSzPct val="90000"/>
              <a:buNone/>
            </a:pPr>
            <a:endParaRPr lang="es-ES" sz="18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998"/>
              </p:ext>
            </p:extLst>
          </p:nvPr>
        </p:nvGraphicFramePr>
        <p:xfrm>
          <a:off x="1428728" y="2928934"/>
          <a:ext cx="6552728" cy="3679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171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Pareamento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dibujo palabra</a:t>
                      </a:r>
                      <a:r>
                        <a:rPr lang="es-ES" sz="2400" dirty="0">
                          <a:latin typeface="Comic Sans MS" pitchFamily="66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63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400" dirty="0">
                          <a:latin typeface="Comic Sans MS" pitchFamily="66" charset="0"/>
                        </a:rPr>
                        <a:t>Seguimiento</a:t>
                      </a:r>
                      <a:r>
                        <a:rPr lang="es-ES" sz="2400" baseline="0" dirty="0">
                          <a:latin typeface="Comic Sans MS" pitchFamily="66" charset="0"/>
                        </a:rPr>
                        <a:t> de instrucciones (1,2,3….. Acciones sin información </a:t>
                      </a:r>
                      <a:r>
                        <a:rPr lang="es-ES" sz="2400" baseline="0" dirty="0" err="1">
                          <a:latin typeface="Comic Sans MS" pitchFamily="66" charset="0"/>
                        </a:rPr>
                        <a:t>visoespacial</a:t>
                      </a:r>
                      <a:r>
                        <a:rPr lang="es-ES" sz="2400" baseline="0" dirty="0">
                          <a:latin typeface="Comic Sans MS" pitchFamily="66" charset="0"/>
                        </a:rPr>
                        <a:t> y con información </a:t>
                      </a:r>
                      <a:r>
                        <a:rPr lang="es-ES" sz="2400" baseline="0" dirty="0" err="1">
                          <a:latin typeface="Comic Sans MS" pitchFamily="66" charset="0"/>
                        </a:rPr>
                        <a:t>visoespacial</a:t>
                      </a:r>
                      <a:r>
                        <a:rPr lang="es-ES" sz="2400" baseline="0" dirty="0"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endParaRPr lang="es-ES" sz="2400" baseline="0" dirty="0">
                        <a:latin typeface="Comic Sans MS" pitchFamily="66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2400" dirty="0">
                          <a:latin typeface="Comic Sans MS" pitchFamily="66" charset="0"/>
                        </a:rPr>
                        <a:t>Manejo de títulos, ideas principales, ideas secundarias, secuencia, detalles e inferencias y nivel critico intertextual. (Va aumentando complejidad del texto)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285750" y="142875"/>
            <a:ext cx="8686800" cy="1214438"/>
          </a:xfrm>
        </p:spPr>
        <p:txBody>
          <a:bodyPr/>
          <a:lstStyle/>
          <a:p>
            <a:pPr algn="just" eaLnBrk="1" hangingPunct="1">
              <a:buClrTx/>
            </a:pPr>
            <a:r>
              <a:rPr lang="es-ES" sz="1800" b="1" dirty="0"/>
              <a:t>LECTURA AUTOMATICA: </a:t>
            </a:r>
          </a:p>
          <a:p>
            <a:pPr marL="625475" indent="-269875" algn="just" eaLnBrk="1" hangingPunct="1">
              <a:buClrTx/>
              <a:buSzPct val="90000"/>
              <a:buFont typeface="Wingdings" pitchFamily="2" charset="2"/>
              <a:buChar char="ü"/>
            </a:pPr>
            <a:r>
              <a:rPr lang="es-ES" sz="1800" dirty="0"/>
              <a:t>Se observa mediante la lectura de un texto en voz alta y luego en voz baja. </a:t>
            </a:r>
          </a:p>
          <a:p>
            <a:pPr marL="625475" indent="-269875" algn="just" eaLnBrk="1" hangingPunct="1">
              <a:buClrTx/>
              <a:buSzPct val="90000"/>
              <a:buFont typeface="Wingdings" pitchFamily="2" charset="2"/>
              <a:buChar char="ü"/>
            </a:pPr>
            <a:r>
              <a:rPr lang="es-ES" sz="1800" dirty="0"/>
              <a:t>Tiene varios niveles y pueden manifestarse en ella algunos errores específicos. </a:t>
            </a:r>
          </a:p>
          <a:p>
            <a:pPr marL="625475" indent="-269875" algn="just" eaLnBrk="1" hangingPunct="1">
              <a:buClrTx/>
              <a:buSzPct val="90000"/>
              <a:buFont typeface="Wingdings" pitchFamily="2" charset="2"/>
              <a:buChar char="ü"/>
            </a:pPr>
            <a:r>
              <a:rPr lang="es-ES" sz="1800" dirty="0"/>
              <a:t>Cuando hay dificultades en la pronunciación (Dislalias) y fallas a nivel de la </a:t>
            </a:r>
            <a:r>
              <a:rPr lang="es-ES" sz="1800" dirty="0" err="1"/>
              <a:t>gnosia</a:t>
            </a:r>
            <a:r>
              <a:rPr lang="es-ES" sz="1800" dirty="0"/>
              <a:t> viso espacial y/o </a:t>
            </a:r>
            <a:r>
              <a:rPr lang="es-ES" sz="1800" dirty="0" err="1"/>
              <a:t>temporoauditiva</a:t>
            </a:r>
            <a:r>
              <a:rPr lang="es-ES" sz="1800" dirty="0"/>
              <a:t>, pueden presentarse los siguientes errores;</a:t>
            </a:r>
            <a:endParaRPr lang="es-ES" sz="16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57188" y="4786313"/>
            <a:ext cx="8686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SzPct val="70000"/>
              <a:buFont typeface="Wingdings 2" pitchFamily="18" charset="2"/>
              <a:buChar char=""/>
              <a:defRPr/>
            </a:pPr>
            <a:r>
              <a:rPr lang="es-ES" b="1" dirty="0">
                <a:solidFill>
                  <a:schemeClr val="tx2"/>
                </a:solidFill>
                <a:latin typeface="+mn-lt"/>
              </a:rPr>
              <a:t>El proceso normal de adquisición de la lectura automática es el siguiente;</a:t>
            </a:r>
            <a:endParaRPr lang="es-ES" sz="16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48001"/>
              </p:ext>
            </p:extLst>
          </p:nvPr>
        </p:nvGraphicFramePr>
        <p:xfrm>
          <a:off x="2627785" y="1772819"/>
          <a:ext cx="3450118" cy="3061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Omisiones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Inversiones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Sustituciones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Repeticiones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Alargamientos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Pausas inadecuadas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Fallas de puntuación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Movimiento cefálico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Guía digital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Contaminaciones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Adiciones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Transposiciones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40634"/>
              </p:ext>
            </p:extLst>
          </p:nvPr>
        </p:nvGraphicFramePr>
        <p:xfrm>
          <a:off x="2627784" y="5207042"/>
          <a:ext cx="3456384" cy="1390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Grafemático / Deletreado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Silabeado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Silabeado con reintegro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Lectura lentificada con alargamiento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Lectura fluida disprosódica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Lectura fluida prosódica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4463"/>
            <a:ext cx="8686800" cy="838200"/>
          </a:xfrm>
        </p:spPr>
        <p:txBody>
          <a:bodyPr/>
          <a:lstStyle/>
          <a:p>
            <a:r>
              <a:rPr lang="es-ES" dirty="0" err="1"/>
              <a:t>bibliografia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9774" y="764704"/>
            <a:ext cx="8686800" cy="4811365"/>
          </a:xfrm>
        </p:spPr>
        <p:txBody>
          <a:bodyPr/>
          <a:lstStyle/>
          <a:p>
            <a:r>
              <a:rPr lang="es-ES" sz="1200" dirty="0">
                <a:solidFill>
                  <a:schemeClr val="tx1"/>
                </a:solidFill>
              </a:rPr>
              <a:t>Juan E. </a:t>
            </a:r>
            <a:r>
              <a:rPr lang="es-ES" sz="1200" dirty="0" err="1">
                <a:solidFill>
                  <a:schemeClr val="tx1"/>
                </a:solidFill>
              </a:rPr>
              <a:t>Azcoaga</a:t>
            </a:r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Jean Piaget</a:t>
            </a:r>
          </a:p>
          <a:p>
            <a:r>
              <a:rPr lang="es-ES" sz="1200" dirty="0" err="1">
                <a:solidFill>
                  <a:schemeClr val="tx1"/>
                </a:solidFill>
              </a:rPr>
              <a:t>Owens</a:t>
            </a:r>
            <a:r>
              <a:rPr lang="es-ES" sz="1200" dirty="0">
                <a:solidFill>
                  <a:schemeClr val="tx1"/>
                </a:solidFill>
              </a:rPr>
              <a:t>, Jr. Robert E.</a:t>
            </a:r>
          </a:p>
          <a:p>
            <a:r>
              <a:rPr lang="es-ES" sz="1200" dirty="0" err="1">
                <a:solidFill>
                  <a:schemeClr val="tx1"/>
                </a:solidFill>
              </a:rPr>
              <a:t>Alliende</a:t>
            </a:r>
            <a:r>
              <a:rPr lang="es-ES" sz="1200" dirty="0">
                <a:solidFill>
                  <a:schemeClr val="tx1"/>
                </a:solidFill>
              </a:rPr>
              <a:t>, Felipe. C(L,E)</a:t>
            </a:r>
          </a:p>
          <a:p>
            <a:r>
              <a:rPr lang="es-ES" sz="1200" dirty="0" err="1">
                <a:solidFill>
                  <a:schemeClr val="tx1"/>
                </a:solidFill>
              </a:rPr>
              <a:t>Condemarin</a:t>
            </a:r>
            <a:r>
              <a:rPr lang="es-ES" sz="1200" dirty="0">
                <a:solidFill>
                  <a:schemeClr val="tx1"/>
                </a:solidFill>
              </a:rPr>
              <a:t>, Mabel. (Madurez Escolar (L.E.))</a:t>
            </a:r>
          </a:p>
          <a:p>
            <a:r>
              <a:rPr lang="es-ES" sz="1200" dirty="0" err="1">
                <a:solidFill>
                  <a:schemeClr val="tx1"/>
                </a:solidFill>
              </a:rPr>
              <a:t>Holliday</a:t>
            </a:r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Salas Silva, Raúl Ernesto. Estilos de aprendizaje a la luz de la Neurociencia</a:t>
            </a:r>
          </a:p>
          <a:p>
            <a:r>
              <a:rPr lang="es-ES" sz="1200" dirty="0">
                <a:solidFill>
                  <a:schemeClr val="tx1"/>
                </a:solidFill>
              </a:rPr>
              <a:t>Montenegro Aldana, Ignacio Abdón. Aprendizaje y desarrollo de las competencias.</a:t>
            </a:r>
          </a:p>
          <a:p>
            <a:r>
              <a:rPr lang="es-ES" sz="1200" dirty="0">
                <a:solidFill>
                  <a:schemeClr val="tx1"/>
                </a:solidFill>
              </a:rPr>
              <a:t>Rodríguez Garrido, esteban. Larios de Rodríguez, Berenice. Teorías del Aprendizaje. Del Conductismo a la Teoría de los Campos Conceptuales.</a:t>
            </a:r>
          </a:p>
          <a:p>
            <a:r>
              <a:rPr lang="es-ES" sz="1200" dirty="0">
                <a:solidFill>
                  <a:schemeClr val="tx1"/>
                </a:solidFill>
              </a:rPr>
              <a:t>Test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ITPA Illinois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Manual PLON Prueba de Lenguaje Oral)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Niveles de lenguaje de </a:t>
            </a:r>
            <a:r>
              <a:rPr lang="es-ES" sz="1200" dirty="0" err="1">
                <a:solidFill>
                  <a:schemeClr val="tx1"/>
                </a:solidFill>
              </a:rPr>
              <a:t>Terman</a:t>
            </a:r>
            <a:r>
              <a:rPr lang="es-ES" sz="1200" dirty="0">
                <a:solidFill>
                  <a:schemeClr val="tx1"/>
                </a:solidFill>
              </a:rPr>
              <a:t> y </a:t>
            </a:r>
            <a:r>
              <a:rPr lang="es-ES" sz="1200" dirty="0" err="1">
                <a:solidFill>
                  <a:schemeClr val="tx1"/>
                </a:solidFill>
              </a:rPr>
              <a:t>Merryl</a:t>
            </a:r>
            <a:endParaRPr lang="es-ES" sz="1200" dirty="0">
              <a:solidFill>
                <a:schemeClr val="tx1"/>
              </a:solidFill>
            </a:endParaRP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BEVTA (Exploración verbal para pruebas de aprendizaje)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ELCE (Exploración de lenguaje comprensivo y expresivo)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Manual de evaluación y desarrollo de las funciones básicas para el aprendizaje escolar. </a:t>
            </a:r>
            <a:r>
              <a:rPr lang="es-ES" sz="1200" dirty="0" err="1">
                <a:solidFill>
                  <a:schemeClr val="tx1"/>
                </a:solidFill>
              </a:rPr>
              <a:t>Milycic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Neva</a:t>
            </a:r>
            <a:r>
              <a:rPr lang="es-ES" sz="1200" dirty="0">
                <a:solidFill>
                  <a:schemeClr val="tx1"/>
                </a:solidFill>
              </a:rPr>
              <a:t>.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PROLEC (Batería de evaluación de los procesos lectores de los niños en educación primaria)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Análisis facilito – de </a:t>
            </a:r>
            <a:r>
              <a:rPr lang="es-ES" sz="1200" dirty="0" err="1">
                <a:solidFill>
                  <a:schemeClr val="tx1"/>
                </a:solidFill>
              </a:rPr>
              <a:t>precurrentes</a:t>
            </a:r>
            <a:r>
              <a:rPr lang="es-ES" sz="1200" dirty="0">
                <a:solidFill>
                  <a:schemeClr val="tx1"/>
                </a:solidFill>
              </a:rPr>
              <a:t> instrumentales para la adquisición de la </a:t>
            </a:r>
            <a:r>
              <a:rPr lang="es-ES" sz="1200" dirty="0" err="1">
                <a:solidFill>
                  <a:schemeClr val="tx1"/>
                </a:solidFill>
              </a:rPr>
              <a:t>lecto</a:t>
            </a:r>
            <a:r>
              <a:rPr lang="es-ES" sz="1200" dirty="0">
                <a:solidFill>
                  <a:schemeClr val="tx1"/>
                </a:solidFill>
              </a:rPr>
              <a:t>-escritura.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PROESC </a:t>
            </a:r>
            <a:r>
              <a:rPr lang="es-ES" sz="1200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s-ES" sz="1200" dirty="0">
                <a:solidFill>
                  <a:schemeClr val="tx1"/>
                </a:solidFill>
              </a:rPr>
              <a:t> Evaluación de la escritura.</a:t>
            </a:r>
          </a:p>
          <a:p>
            <a:pPr marL="623888" lvl="0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THM  </a:t>
            </a:r>
            <a:r>
              <a:rPr lang="es-ES" sz="1200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s-ES" sz="1200" dirty="0">
                <a:solidFill>
                  <a:schemeClr val="tx1"/>
                </a:solidFill>
              </a:rPr>
              <a:t> Test de habilidades metalingüísticas.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Ficha de razonamiento lógico.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T.A.V.I. </a:t>
            </a:r>
            <a:r>
              <a:rPr lang="es-ES" sz="1200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s-ES" sz="1200" dirty="0">
                <a:solidFill>
                  <a:schemeClr val="tx1"/>
                </a:solidFill>
              </a:rPr>
              <a:t> Test de asimilación verbal inmediata de conocimiento.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Batería de </a:t>
            </a:r>
            <a:r>
              <a:rPr lang="es-ES" sz="1200" dirty="0" err="1">
                <a:solidFill>
                  <a:schemeClr val="tx1"/>
                </a:solidFill>
              </a:rPr>
              <a:t>Feldman</a:t>
            </a:r>
            <a:r>
              <a:rPr lang="es-ES" sz="1200" dirty="0">
                <a:solidFill>
                  <a:schemeClr val="tx1"/>
                </a:solidFill>
              </a:rPr>
              <a:t>, Jacobo. (Test de Pensamiento)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Ficha de conciencia metalingüística. </a:t>
            </a:r>
          </a:p>
          <a:p>
            <a:pPr marL="623888" indent="-263525">
              <a:buClrTx/>
              <a:buSzPct val="90000"/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</a:rPr>
              <a:t>Bosch, Laura. Evaluación fonológica del habla infantil.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2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310426"/>
            <a:ext cx="8286750" cy="5904656"/>
          </a:xfrm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NEUROFISIOLOGICO</a:t>
            </a:r>
            <a:endParaRPr lang="es-ES" sz="43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s-ES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s-ES" sz="4900" b="1" dirty="0">
                <a:solidFill>
                  <a:schemeClr val="accent2">
                    <a:lumMod val="75000"/>
                  </a:schemeClr>
                </a:solidFill>
              </a:rPr>
              <a:t>PILARES DEL APRENDIZAJE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s-ES" sz="49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900" b="1" dirty="0">
                <a:solidFill>
                  <a:schemeClr val="tx1"/>
                </a:solidFill>
              </a:rPr>
              <a:t>APRENDIZAJE </a:t>
            </a:r>
            <a:r>
              <a:rPr lang="es-ES" sz="4900" b="1" dirty="0">
                <a:solidFill>
                  <a:schemeClr val="tx1"/>
                </a:solidFill>
                <a:sym typeface="Symbol"/>
              </a:rPr>
              <a:t> Es el proceso que determina un cambio en la conducta y es de carácter adaptativo.</a:t>
            </a:r>
            <a:endParaRPr lang="es-ES" sz="49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43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s-ES" sz="4300" dirty="0">
                <a:solidFill>
                  <a:schemeClr val="tx2">
                    <a:lumMod val="75000"/>
                  </a:schemeClr>
                </a:solidFill>
              </a:rPr>
              <a:t>Aprendizaje Fisiológico → Según edad cronológica, Requiere de contacto familiar y social.</a:t>
            </a:r>
          </a:p>
          <a:p>
            <a:pPr marL="571500" indent="-571500" eaLnBrk="1" fontAlgn="auto" hangingPunct="1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s-ES" sz="4300" dirty="0">
                <a:solidFill>
                  <a:schemeClr val="tx2">
                    <a:lumMod val="75000"/>
                  </a:schemeClr>
                </a:solidFill>
              </a:rPr>
              <a:t>Aprendizaje Pedagógico → No depende edad cronológica, Requiere de un sistema estructurado, no se da de manera espontánea.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4300" dirty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s-ES" sz="4300" dirty="0" err="1">
                <a:solidFill>
                  <a:schemeClr val="tx1"/>
                </a:solidFill>
              </a:rPr>
              <a:t>Precurrentes</a:t>
            </a:r>
            <a:r>
              <a:rPr lang="es-ES" sz="4300" dirty="0">
                <a:solidFill>
                  <a:schemeClr val="tx1"/>
                </a:solidFill>
              </a:rPr>
              <a:t> pertinentes para la adquisición de aprendizajes fisiológicos y pedagógicos. LA MAYOR PARTE DE LAS DIFICULTADES ESCOLARES Y DE LOS PROBLEMAS DE APRENDIZAJE SE ORIGINAN DEPENDIENDO DE LAS BASES EN EL PREESCOLAR.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20750"/>
            <a:ext cx="8640959" cy="64087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APRENDIZAJES FISIOLOGICOS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FUNCIONES CEREBRALES SUPERIORES: </a:t>
            </a:r>
          </a:p>
          <a:p>
            <a:pPr marL="452438" indent="-365125" algn="just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ü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Son actividades fisiológicas del sistema nervioso central que posibilitan la adquisición de aprendizajes.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 LENGUAJE: </a:t>
            </a:r>
          </a:p>
          <a:p>
            <a:pPr marL="452438" indent="-182563" algn="just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ü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la base y el sustento, prerrequisito de la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lecto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-escritura. </a:t>
            </a:r>
          </a:p>
          <a:p>
            <a:pPr marL="452438" indent="-182563" algn="just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ü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divide para su estudio en tres etapas o niveles, en cada uno de los cuales se especifica la evolución del aspecto semántico, sintáctico, pragmático y fonético fonológico. </a:t>
            </a:r>
          </a:p>
          <a:p>
            <a:pPr marL="452438" indent="-182563" algn="just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ü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lo concreto a lo abstracto.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 PENSAMIENTO: </a:t>
            </a:r>
          </a:p>
          <a:p>
            <a:pPr marL="452438" indent="-182563" algn="just" eaLnBrk="1" fontAlgn="auto" hangingPunct="1"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enriquece paralelamente con el lenguaje y es la base de los aprendizajes matemáticos y la lógica. </a:t>
            </a:r>
          </a:p>
          <a:p>
            <a:pPr marL="452438" indent="-182563" algn="just" eaLnBrk="1" fontAlgn="auto" hangingPunct="1"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Preparación para el manejo de cuantificadores, relaciones asimétricas, clasificaciones por forma, color, tamaño, por categorías semánticas,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macroclase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subclase, seriaciones ascendentes, descendentes, con o sin inclusión, relación todo parte y conservaciones de peso, masa y volumen.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 GNOSIAS: </a:t>
            </a:r>
          </a:p>
          <a:p>
            <a:pPr marL="452438" indent="-182563" algn="just" eaLnBrk="1" fontAlgn="auto" hangingPunct="1"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la posibilidad de reconocer e integrar estímulos mediante los canales sensoriales. </a:t>
            </a:r>
          </a:p>
          <a:p>
            <a:pPr marL="452438" indent="-182563" algn="just" eaLnBrk="1" fontAlgn="auto" hangingPunct="1"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Son determinantes en los aprendizajes; </a:t>
            </a:r>
          </a:p>
          <a:p>
            <a:pPr marL="722313" indent="-269875" algn="just" eaLnBrk="1" fontAlgn="auto" hangingPunct="1"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gnosias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viso espacial (reconocimiento de formas, tamaños, ángulos y orientación espacial), </a:t>
            </a:r>
          </a:p>
          <a:p>
            <a:pPr marL="722313" indent="-269875" algn="just" eaLnBrk="1" fontAlgn="auto" hangingPunct="1"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defRPr/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Temporoespacial</a:t>
            </a:r>
            <a:r>
              <a:rPr lang="es-ES" sz="1400">
                <a:solidFill>
                  <a:schemeClr val="tx1">
                    <a:lumMod val="95000"/>
                    <a:lumOff val="5000"/>
                  </a:schemeClr>
                </a:solidFill>
              </a:rPr>
              <a:t> (antes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después, días, meses, fecha, arriba, abajo, dentro, fuera, adelante, atrás, derecha, izquierda). </a:t>
            </a:r>
          </a:p>
          <a:p>
            <a:pPr marL="722313" indent="-269875" algn="just" eaLnBrk="1" fontAlgn="auto" hangingPunct="1"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defRPr/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Temporoauditiva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(respeto de ritmos análisis y síntesis auditivo).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PRAXIAS: </a:t>
            </a:r>
          </a:p>
          <a:p>
            <a:pPr marL="452438" indent="-182563" algn="just" eaLnBrk="1" fontAlgn="auto" hangingPunct="1"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Son movimientos aprendidos, coordinados y voluntarios ejecutados para lograr un objetivo. </a:t>
            </a:r>
          </a:p>
          <a:p>
            <a:pPr marL="452438" indent="-182563" algn="just" eaLnBrk="1" fontAlgn="auto" hangingPunct="1">
              <a:spcAft>
                <a:spcPts val="0"/>
              </a:spcAft>
              <a:buClrTx/>
              <a:buSzPct val="90000"/>
              <a:buFont typeface="Wingdings" pitchFamily="2" charset="2"/>
              <a:buChar char="ü"/>
              <a:defRPr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Evolucionan y maduran desde movimientos gruesos  a finos.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428625"/>
            <a:ext cx="8686800" cy="6072188"/>
          </a:xfrm>
        </p:spPr>
        <p:txBody>
          <a:bodyPr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DISPOSITIVOS BASICOS PARA EL APRENDIZAJE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b="1" dirty="0"/>
              <a:t>•  </a:t>
            </a:r>
            <a:r>
              <a:rPr lang="es-ES" sz="3800" b="1" dirty="0"/>
              <a:t>ATENCION:</a:t>
            </a:r>
            <a:r>
              <a:rPr lang="es-ES" b="1" dirty="0"/>
              <a:t> </a:t>
            </a:r>
          </a:p>
          <a:p>
            <a:pPr marL="722313" indent="-366713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es-ES" dirty="0"/>
              <a:t>Es la posibilidad de focalizar la conciencia en un estimulo determinado. </a:t>
            </a:r>
          </a:p>
          <a:p>
            <a:pPr marL="722313" indent="-366713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es-ES" dirty="0"/>
              <a:t>Se divide en atención tónica y </a:t>
            </a:r>
            <a:r>
              <a:rPr lang="es-ES" dirty="0" err="1"/>
              <a:t>fasica</a:t>
            </a:r>
            <a:r>
              <a:rPr lang="es-E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b="1" dirty="0"/>
              <a:t>•  </a:t>
            </a:r>
            <a:r>
              <a:rPr lang="es-ES" sz="3800" b="1" dirty="0"/>
              <a:t>MEMORIA:</a:t>
            </a:r>
            <a:r>
              <a:rPr lang="es-ES" b="1" dirty="0"/>
              <a:t> </a:t>
            </a:r>
          </a:p>
          <a:p>
            <a:pPr marL="722313" indent="-366713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es-ES" dirty="0"/>
              <a:t>Es la posibilidad de retener, almacenar y evocar información. </a:t>
            </a:r>
          </a:p>
          <a:p>
            <a:pPr marL="722313" indent="-366713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es-ES" dirty="0"/>
              <a:t>Se divide en episódica y semántica (a largo plazo); y en sensorial y operativa (a corto plazo).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b="1" dirty="0"/>
              <a:t>•  </a:t>
            </a:r>
            <a:r>
              <a:rPr lang="es-ES" sz="3800" b="1" dirty="0"/>
              <a:t>HABITUACION: </a:t>
            </a:r>
          </a:p>
          <a:p>
            <a:pPr marL="722313" indent="-366713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es-ES" dirty="0"/>
              <a:t>Posibilita el uso de la atención de manera funcional, permitiendo el cambio de actividad en el momento pertinente de acuerdo a la necesidad.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b="1" dirty="0"/>
              <a:t>•  </a:t>
            </a:r>
            <a:r>
              <a:rPr lang="es-ES" sz="3800" b="1" dirty="0"/>
              <a:t>SENSOPERCEPCION: </a:t>
            </a:r>
          </a:p>
          <a:p>
            <a:pPr marL="722313" indent="-366713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es-ES" dirty="0"/>
              <a:t>Percepción de los estímulos mediante los sentidos.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b="1" dirty="0"/>
              <a:t>•  </a:t>
            </a:r>
            <a:r>
              <a:rPr lang="es-ES" sz="3800" b="1" dirty="0"/>
              <a:t>MOTIVACION: </a:t>
            </a:r>
          </a:p>
          <a:p>
            <a:pPr marL="722313" indent="-366713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es-ES" dirty="0"/>
              <a:t>Es interna y externa.</a:t>
            </a:r>
          </a:p>
          <a:p>
            <a:pPr marL="722313" indent="-366713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lang="es-ES" dirty="0"/>
              <a:t>Esta directamente relacionada con el equilibrio afectivo emocional.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/>
              <a:t>EQUILIBRIO AFECTIVO EMOCIONAL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2313" indent="-635000" algn="just">
              <a:buClrTx/>
              <a:buFont typeface="Wingdings" pitchFamily="2" charset="2"/>
              <a:buChar char="v"/>
            </a:pPr>
            <a:r>
              <a:rPr lang="es-ES" sz="4000" dirty="0"/>
              <a:t>Es dado por la dinámica familiar </a:t>
            </a:r>
          </a:p>
          <a:p>
            <a:pPr marL="722313" indent="-635000" algn="just">
              <a:buClrTx/>
              <a:buFont typeface="Wingdings" pitchFamily="2" charset="2"/>
              <a:buChar char="v"/>
            </a:pPr>
            <a:r>
              <a:rPr lang="es-ES" sz="4000" dirty="0"/>
              <a:t>Aspectos sociales. raciales, culturales, lingüísticos, pedagógicos, políticos, ambientales y económicos.</a:t>
            </a:r>
          </a:p>
          <a:p>
            <a:pPr marL="722313" indent="-635000" algn="just">
              <a:buClrTx/>
              <a:buFont typeface="Wingdings" pitchFamily="2" charset="2"/>
              <a:buChar char="v"/>
            </a:pPr>
            <a:r>
              <a:rPr lang="es-ES" sz="4000" dirty="0"/>
              <a:t>Autoestima, autoimagen.</a:t>
            </a:r>
          </a:p>
          <a:p>
            <a:pPr marL="0" indent="0">
              <a:buNone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346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/>
              <a:t>ACTIVIDAD NERVIOSA SUPERIOR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855366"/>
            <a:ext cx="8686800" cy="4525962"/>
          </a:xfrm>
        </p:spPr>
        <p:txBody>
          <a:bodyPr/>
          <a:lstStyle/>
          <a:p>
            <a:pPr marL="722313" indent="-722313" algn="ctr">
              <a:buClrTx/>
              <a:buFont typeface="Wingdings" pitchFamily="2" charset="2"/>
              <a:buChar char="v"/>
            </a:pPr>
            <a:r>
              <a:rPr lang="es-ES" sz="4000" dirty="0"/>
              <a:t>Dada en el SNC por el equilibrio entre excitación e inhibición, partiendo de un potencial de acción.</a:t>
            </a:r>
          </a:p>
          <a:p>
            <a:pPr marL="722313" indent="-722313" algn="ctr">
              <a:buClrTx/>
              <a:buFont typeface="Wingdings" pitchFamily="2" charset="2"/>
              <a:buChar char="v"/>
            </a:pPr>
            <a:r>
              <a:rPr lang="es-ES" sz="4000" dirty="0"/>
              <a:t>Actividad e integridad </a:t>
            </a:r>
            <a:r>
              <a:rPr lang="es-ES" sz="4000" dirty="0" err="1"/>
              <a:t>anatomofisiológica</a:t>
            </a:r>
            <a:r>
              <a:rPr lang="es-ES" sz="4000" dirty="0"/>
              <a:t> del SNC</a:t>
            </a:r>
          </a:p>
          <a:p>
            <a:pPr marL="0" indent="0" algn="ctr">
              <a:buNone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5179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5400" b="1" dirty="0"/>
              <a:t>LENGUAJE</a:t>
            </a:r>
            <a:r>
              <a:rPr lang="es-ES" sz="5400" dirty="0"/>
              <a:t/>
            </a:r>
            <a:br>
              <a:rPr lang="es-ES" sz="5400" dirty="0"/>
            </a:br>
            <a:endParaRPr lang="es-ES" sz="5400" dirty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314325" y="1831975"/>
            <a:ext cx="86868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z="3600"/>
              <a:t>Es una FCS que permite manejar un código de signos y símbolos con 2</a:t>
            </a:r>
            <a:r>
              <a:rPr lang="es-ES" sz="3600" i="1"/>
              <a:t> </a:t>
            </a:r>
            <a:r>
              <a:rPr lang="es-ES" sz="3600"/>
              <a:t>funciones.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600"/>
              <a:t>• Social → Comunicación.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600"/>
              <a:t>• Individual → Resolución de Problemas.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600"/>
              <a:t>Se da de manera gradual.</a:t>
            </a:r>
          </a:p>
          <a:p>
            <a:pPr eaLnBrk="1" hangingPunct="1">
              <a:buFont typeface="Wingdings 2" pitchFamily="18" charset="2"/>
              <a:buNone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673</TotalTime>
  <Words>1923</Words>
  <Application>Microsoft Office PowerPoint</Application>
  <PresentationFormat>Carta (216 x 279 mm)</PresentationFormat>
  <Paragraphs>451</Paragraphs>
  <Slides>24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Comic Sans MS</vt:lpstr>
      <vt:lpstr>Franklin Gothic Book</vt:lpstr>
      <vt:lpstr>Franklin Gothic Medium</vt:lpstr>
      <vt:lpstr>Symbol</vt:lpstr>
      <vt:lpstr>Times New Roman</vt:lpstr>
      <vt:lpstr>Wingdings</vt:lpstr>
      <vt:lpstr>Wingdings 2</vt:lpstr>
      <vt:lpstr>Viajes</vt:lpstr>
      <vt:lpstr>Documento</vt:lpstr>
      <vt:lpstr>Fonoaudiologa Liliana Quintana Universidad del Rosario Magíster en Educación - Universidad Externado de Colombia Especialista en audiología – Corporación Universitaria iberoamericana   </vt:lpstr>
      <vt:lpstr>PILARES DEL APRENDIZAJE</vt:lpstr>
      <vt:lpstr>bibliografia</vt:lpstr>
      <vt:lpstr>Presentación de PowerPoint</vt:lpstr>
      <vt:lpstr>Presentación de PowerPoint</vt:lpstr>
      <vt:lpstr>Presentación de PowerPoint</vt:lpstr>
      <vt:lpstr>EQUILIBRIO AFECTIVO EMOCIONAL</vt:lpstr>
      <vt:lpstr>ACTIVIDAD NERVIOSA SUPERIOR</vt:lpstr>
      <vt:lpstr>LENGUAJE </vt:lpstr>
      <vt:lpstr>LENGUAJE</vt:lpstr>
      <vt:lpstr>1. Prelingüístico/Primera etapa de comunicación. ( 0 – 18 Meses)</vt:lpstr>
      <vt:lpstr>ETAPA PRELINGUISTICA NACIMIENTO A 18 MESES SEGUN ESTIMULACION (etapa sensoriomotora 0 – 2 años)</vt:lpstr>
      <vt:lpstr>PRIMER NIVEL LINGUISTICO O SEGUNDA ETAPA DE COMUNICACION.  18 MESES - HASTA 5 AñOS. (preconceptual 2 – 4 años y parte de intuitivo 4 a 5 años) </vt:lpstr>
      <vt:lpstr>Segundo Nivel Lingüístico o tercera etapa de comunicación 5 a 12 Años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II. APRENDIZAJES pedagogicos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proyecciones</cp:lastModifiedBy>
  <cp:revision>90</cp:revision>
  <cp:lastPrinted>2018-07-21T01:00:21Z</cp:lastPrinted>
  <dcterms:created xsi:type="dcterms:W3CDTF">2008-03-28T01:10:13Z</dcterms:created>
  <dcterms:modified xsi:type="dcterms:W3CDTF">2018-08-13T17:13:56Z</dcterms:modified>
</cp:coreProperties>
</file>