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27F96-93E8-42DF-A119-73A3666E1C0B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57D38-B926-4BC2-AAE9-62969788CD7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347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0D6EA0E6-64D4-4EEC-9E55-BB34E4F7BA36}" type="slidenum">
              <a:rPr lang="en-GB" sz="1200">
                <a:solidFill>
                  <a:srgbClr val="000000"/>
                </a:solidFill>
              </a:rPr>
              <a:pPr eaLnBrk="1" hangingPunct="1"/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16388" name="Rectangle 2"/>
          <p:cNvSpPr>
            <a:spLocks noChangeArrowheads="1"/>
          </p:cNvSpPr>
          <p:nvPr>
            <p:ph type="body"/>
          </p:nvPr>
        </p:nvSpPr>
        <p:spPr>
          <a:xfrm>
            <a:off x="915757" y="4317827"/>
            <a:ext cx="5029617" cy="41603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943A9E60-606C-482A-BCB4-9BC27FB414FD}" type="slidenum">
              <a:rPr lang="en-GB" sz="1200">
                <a:solidFill>
                  <a:srgbClr val="000000"/>
                </a:solidFill>
              </a:rPr>
              <a:pPr eaLnBrk="1" hangingPunct="1"/>
              <a:t>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17412" name="Rectangle 2"/>
          <p:cNvSpPr>
            <a:spLocks noChangeArrowheads="1"/>
          </p:cNvSpPr>
          <p:nvPr>
            <p:ph type="body"/>
          </p:nvPr>
        </p:nvSpPr>
        <p:spPr>
          <a:xfrm>
            <a:off x="915757" y="4317827"/>
            <a:ext cx="5029617" cy="42476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69AA22ED-1F94-4416-AF03-3F6ECB1DE8B6}" type="slidenum">
              <a:rPr lang="en-GB" sz="1200">
                <a:solidFill>
                  <a:srgbClr val="000000"/>
                </a:solidFill>
              </a:rPr>
              <a:pPr eaLnBrk="1" hangingPunct="1"/>
              <a:t>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18436" name="Rectangle 2"/>
          <p:cNvSpPr>
            <a:spLocks noChangeArrowheads="1"/>
          </p:cNvSpPr>
          <p:nvPr>
            <p:ph type="body"/>
          </p:nvPr>
        </p:nvSpPr>
        <p:spPr>
          <a:xfrm>
            <a:off x="915757" y="4317827"/>
            <a:ext cx="5029617" cy="42476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949A35CD-092B-49B5-8423-39F6B426A4D7}" type="slidenum">
              <a:rPr lang="en-GB" sz="1200">
                <a:solidFill>
                  <a:srgbClr val="000000"/>
                </a:solidFill>
              </a:rPr>
              <a:pPr eaLnBrk="1" hangingPunct="1"/>
              <a:t>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19460" name="Rectangle 2"/>
          <p:cNvSpPr>
            <a:spLocks noChangeArrowheads="1"/>
          </p:cNvSpPr>
          <p:nvPr>
            <p:ph type="body"/>
          </p:nvPr>
        </p:nvSpPr>
        <p:spPr>
          <a:xfrm>
            <a:off x="915757" y="4317827"/>
            <a:ext cx="5029617" cy="42476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DEB733C4-585C-43C6-BFBE-B646471B1B5A}" type="slidenum">
              <a:rPr lang="en-GB" sz="1200">
                <a:solidFill>
                  <a:srgbClr val="000000"/>
                </a:solidFill>
              </a:rPr>
              <a:pPr eaLnBrk="1" hangingPunct="1"/>
              <a:t>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20484" name="Rectangle 2"/>
          <p:cNvSpPr>
            <a:spLocks noChangeArrowheads="1"/>
          </p:cNvSpPr>
          <p:nvPr>
            <p:ph type="body"/>
          </p:nvPr>
        </p:nvSpPr>
        <p:spPr>
          <a:xfrm>
            <a:off x="915757" y="4317827"/>
            <a:ext cx="5029617" cy="42476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2E858B60-2E91-42F7-A056-2D99A754F582}" type="slidenum">
              <a:rPr lang="en-GB" sz="1200">
                <a:solidFill>
                  <a:srgbClr val="000000"/>
                </a:solidFill>
              </a:rPr>
              <a:pPr eaLnBrk="1" hangingPunct="1"/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21508" name="Rectangle 2"/>
          <p:cNvSpPr>
            <a:spLocks noChangeArrowheads="1"/>
          </p:cNvSpPr>
          <p:nvPr>
            <p:ph type="body"/>
          </p:nvPr>
        </p:nvSpPr>
        <p:spPr>
          <a:xfrm>
            <a:off x="915757" y="4317827"/>
            <a:ext cx="5029617" cy="42476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473863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23657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373450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23244" indent="-224897" defTabSz="441985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12173" algn="l"/>
                <a:tab pos="1424346" algn="l"/>
                <a:tab pos="2136518" algn="l"/>
                <a:tab pos="2848691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CBE225E4-BB7C-435E-A56C-619D28E60DFE}" type="slidenum">
              <a:rPr lang="en-GB" sz="1200">
                <a:solidFill>
                  <a:srgbClr val="000000"/>
                </a:solidFill>
              </a:rPr>
              <a:pPr eaLnBrk="1" hangingPunct="1"/>
              <a:t>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014377" y="681435"/>
            <a:ext cx="4841770" cy="34102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59" tIns="44979" rIns="89959" bIns="44979" anchor="ctr"/>
          <a:lstStyle/>
          <a:p>
            <a:endParaRPr lang="es-PE"/>
          </a:p>
        </p:txBody>
      </p:sp>
      <p:sp>
        <p:nvSpPr>
          <p:cNvPr id="22532" name="Rectangle 2"/>
          <p:cNvSpPr>
            <a:spLocks noChangeArrowheads="1"/>
          </p:cNvSpPr>
          <p:nvPr>
            <p:ph type="body"/>
          </p:nvPr>
        </p:nvSpPr>
        <p:spPr>
          <a:xfrm>
            <a:off x="915757" y="4317827"/>
            <a:ext cx="5029617" cy="42476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P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725" y="26988"/>
            <a:ext cx="6856413" cy="11779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18921-EAE8-4829-B645-3229D6A60135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26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6D04E4-DC1C-4EBE-94F9-D4C3D31BDAB8}" type="datetimeFigureOut">
              <a:rPr lang="es-PE" smtClean="0"/>
              <a:t>15/06/2019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F002B6C-8AAE-40CB-8F6B-C7C078F643EB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115616" y="1124744"/>
            <a:ext cx="6867525" cy="1312862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2" charset="0"/>
              </a:rPr>
              <a:t/>
            </a:r>
            <a:br>
              <a:rPr lang="en-GB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2" charset="0"/>
              </a:rPr>
            </a:br>
            <a:r>
              <a:rPr lang="en-GB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2" charset="0"/>
              </a:rPr>
              <a:t>DERECHO </a:t>
            </a:r>
            <a:r>
              <a:rPr lang="en-GB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2" charset="0"/>
              </a:rPr>
              <a:t>NOTARIAL Y REGISTRAL</a:t>
            </a:r>
            <a:br>
              <a:rPr lang="en-GB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2" charset="0"/>
              </a:rPr>
            </a:br>
            <a:endParaRPr lang="en-GB" sz="3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2" charset="0"/>
            </a:endParaRPr>
          </a:p>
        </p:txBody>
      </p:sp>
      <p:sp>
        <p:nvSpPr>
          <p:cNvPr id="3074" name="2 Marcador de número de diapositiva"/>
          <p:cNvSpPr>
            <a:spLocks noGrp="1"/>
          </p:cNvSpPr>
          <p:nvPr>
            <p:ph type="sldNum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EA633500-E755-4F29-A7F5-7508333F802E}" type="slidenum">
              <a:rPr lang="en-GB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362200" y="4495800"/>
            <a:ext cx="6781800" cy="1708150"/>
          </a:xfrm>
        </p:spPr>
        <p:txBody>
          <a:bodyPr lIns="92160" tIns="46080" rIns="92160" bIns="46080">
            <a:normAutofit/>
          </a:bodyPr>
          <a:lstStyle/>
          <a:p>
            <a:pPr marL="0" indent="0" algn="ctr"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smtClean="0"/>
              <a:t>TEORIA DEL DERECHO </a:t>
            </a:r>
            <a:r>
              <a:rPr lang="en-GB" b="1" dirty="0" smtClean="0"/>
              <a:t>NOTARIAL</a:t>
            </a:r>
            <a:endParaRPr lang="en-GB" b="1" dirty="0" smtClean="0"/>
          </a:p>
          <a:p>
            <a:pPr marL="0" indent="0" algn="ctr" eaLnBrk="1" hangingPunct="1">
              <a:lnSpc>
                <a:spcPct val="100000"/>
              </a:lnSpc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 smtClean="0"/>
              <a:t>CONCEPTO Y FINES</a:t>
            </a:r>
            <a:endParaRPr lang="en-GB" b="1" dirty="0" smtClean="0"/>
          </a:p>
        </p:txBody>
      </p:sp>
      <p:sp>
        <p:nvSpPr>
          <p:cNvPr id="7" name="3 Marcador de pie de página"/>
          <p:cNvSpPr>
            <a:spLocks noGrp="1"/>
          </p:cNvSpPr>
          <p:nvPr>
            <p:ph type="ftr" idx="11"/>
          </p:nvPr>
        </p:nvSpPr>
        <p:spPr>
          <a:xfrm>
            <a:off x="3124200" y="616144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</a:t>
            </a:r>
            <a:r>
              <a:rPr lang="en-GB" sz="1400" dirty="0" err="1" smtClean="0">
                <a:solidFill>
                  <a:srgbClr val="000000"/>
                </a:solidFill>
              </a:rPr>
              <a:t>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0395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117725" y="25400"/>
            <a:ext cx="6867525" cy="1189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Concepto de D. Notarial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1828800" y="1927225"/>
            <a:ext cx="6775450" cy="4151313"/>
          </a:xfrm>
        </p:spPr>
        <p:txBody>
          <a:bodyPr>
            <a:normAutofit/>
          </a:bodyPr>
          <a:lstStyle/>
          <a:p>
            <a:pPr marL="331788" indent="-331788" eaLnBrk="1" hangingPunct="1">
              <a:lnSpc>
                <a:spcPct val="10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 LA UINL</a:t>
            </a:r>
            <a:r>
              <a:rPr lang="en-GB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 </a:t>
            </a:r>
          </a:p>
          <a:p>
            <a:pPr marL="331788" indent="-331788" eaLnBrk="1" hangingPunct="1">
              <a:lnSpc>
                <a:spcPct val="10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Es:  «El  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conjunto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de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disposiciones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legislativas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reglamentarias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usos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decisiones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jurisprudenciales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y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doctrinas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rigen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la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función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notarial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y   el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instrumento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notarial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».</a:t>
            </a:r>
            <a:r>
              <a:rPr lang="en-GB" dirty="0" smtClean="0">
                <a:latin typeface="Tahoma" pitchFamily="32" charset="0"/>
              </a:rPr>
              <a:t> </a:t>
            </a:r>
          </a:p>
          <a:p>
            <a:pPr marL="331788" indent="-331788" eaLnBrk="1" hangingPunct="1">
              <a:lnSpc>
                <a:spcPct val="100000"/>
              </a:lnSpc>
              <a:buClrTx/>
              <a:buSz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en-GB" b="1" dirty="0" smtClean="0">
              <a:latin typeface="Tahoma" pitchFamily="32" charset="0"/>
            </a:endParaRPr>
          </a:p>
          <a:p>
            <a:pPr marL="331788" indent="-331788" eaLnBrk="1" hangingPunct="1">
              <a:lnSpc>
                <a:spcPct val="10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b="1" dirty="0" smtClean="0">
                <a:latin typeface="Tahoma" pitchFamily="32" charset="0"/>
              </a:rPr>
              <a:t>Para Luis M. </a:t>
            </a:r>
            <a:r>
              <a:rPr lang="en-GB" b="1" dirty="0" err="1" smtClean="0">
                <a:latin typeface="Tahoma" pitchFamily="32" charset="0"/>
              </a:rPr>
              <a:t>Boffi</a:t>
            </a:r>
            <a:r>
              <a:rPr lang="en-GB" b="1" dirty="0" smtClean="0">
                <a:latin typeface="Tahoma" pitchFamily="32" charset="0"/>
              </a:rPr>
              <a:t> </a:t>
            </a:r>
            <a:r>
              <a:rPr lang="en-GB" b="1" dirty="0" err="1" smtClean="0">
                <a:latin typeface="Tahoma" pitchFamily="32" charset="0"/>
              </a:rPr>
              <a:t>Boggero</a:t>
            </a:r>
            <a:r>
              <a:rPr lang="en-GB" b="1" dirty="0" smtClean="0">
                <a:latin typeface="Tahoma" pitchFamily="32" charset="0"/>
              </a:rPr>
              <a:t>.</a:t>
            </a:r>
          </a:p>
          <a:p>
            <a:pPr marL="331788" indent="-331788" eaLnBrk="1" hangingPunct="1">
              <a:lnSpc>
                <a:spcPct val="10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dirty="0" smtClean="0">
                <a:latin typeface="Tahoma" pitchFamily="32" charset="0"/>
              </a:rPr>
              <a:t>Es: «El </a:t>
            </a:r>
            <a:r>
              <a:rPr lang="en-GB" dirty="0" err="1" smtClean="0">
                <a:latin typeface="Tahoma" pitchFamily="32" charset="0"/>
              </a:rPr>
              <a:t>ordenamiento</a:t>
            </a:r>
            <a:r>
              <a:rPr lang="en-GB" dirty="0" smtClean="0">
                <a:latin typeface="Tahoma" pitchFamily="32" charset="0"/>
              </a:rPr>
              <a:t> </a:t>
            </a:r>
            <a:r>
              <a:rPr lang="en-GB" dirty="0" err="1" smtClean="0">
                <a:latin typeface="Tahoma" pitchFamily="32" charset="0"/>
              </a:rPr>
              <a:t>jurídico</a:t>
            </a:r>
            <a:r>
              <a:rPr lang="en-GB" dirty="0" smtClean="0">
                <a:latin typeface="Tahoma" pitchFamily="32" charset="0"/>
              </a:rPr>
              <a:t> de la </a:t>
            </a:r>
            <a:r>
              <a:rPr lang="en-GB" dirty="0" err="1" smtClean="0">
                <a:latin typeface="Tahoma" pitchFamily="32" charset="0"/>
              </a:rPr>
              <a:t>función</a:t>
            </a:r>
            <a:r>
              <a:rPr lang="en-GB" dirty="0" smtClean="0">
                <a:latin typeface="Tahoma" pitchFamily="32" charset="0"/>
              </a:rPr>
              <a:t> </a:t>
            </a:r>
            <a:r>
              <a:rPr lang="en-GB" dirty="0" err="1" smtClean="0">
                <a:latin typeface="Tahoma" pitchFamily="32" charset="0"/>
              </a:rPr>
              <a:t>notarial</a:t>
            </a:r>
            <a:r>
              <a:rPr lang="en-GB" dirty="0" smtClean="0">
                <a:latin typeface="Tahoma" pitchFamily="32" charset="0"/>
              </a:rPr>
              <a:t>». </a:t>
            </a:r>
          </a:p>
        </p:txBody>
      </p:sp>
      <p:sp>
        <p:nvSpPr>
          <p:cNvPr id="409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F222CC6D-397D-4A92-8CBE-9D5688F18FE2}" type="slidenum">
              <a:rPr lang="en-GB" sz="1400" smtClean="0">
                <a:solidFill>
                  <a:srgbClr val="000000"/>
                </a:solidFill>
              </a:rPr>
              <a:pPr eaLnBrk="1" hangingPunct="1"/>
              <a:t>2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idx="11"/>
          </p:nvPr>
        </p:nvSpPr>
        <p:spPr>
          <a:xfrm>
            <a:off x="3124200" y="616144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</a:t>
            </a:r>
            <a:r>
              <a:rPr lang="en-GB" sz="1400" dirty="0" err="1" smtClean="0">
                <a:solidFill>
                  <a:srgbClr val="000000"/>
                </a:solidFill>
              </a:rPr>
              <a:t>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32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117725" y="25400"/>
            <a:ext cx="6867525" cy="1189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Concepto de D. Notarial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1691680" y="1268760"/>
            <a:ext cx="6775450" cy="4151313"/>
          </a:xfrm>
        </p:spPr>
        <p:txBody>
          <a:bodyPr>
            <a:normAutofit/>
          </a:bodyPr>
          <a:lstStyle/>
          <a:p>
            <a:pPr marL="331788" indent="-331788" eaLnBrk="1" hangingPunct="1">
              <a:lnSpc>
                <a:spcPct val="9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 Jiménez </a:t>
            </a:r>
            <a:r>
              <a:rPr lang="en-GB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Arnau</a:t>
            </a:r>
            <a:r>
              <a:rPr lang="en-GB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 </a:t>
            </a:r>
          </a:p>
          <a:p>
            <a:pPr marL="331788" indent="-331788" eaLnBrk="1" hangingPunct="1">
              <a:lnSpc>
                <a:spcPct val="9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 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Notarial,  «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el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conjunto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de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doctrinas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o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normas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jurídicas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regulan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función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del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(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escribano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)  y la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teoría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formal del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instrumento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».</a:t>
            </a:r>
          </a:p>
          <a:p>
            <a:pPr marL="331788" indent="-331788" eaLnBrk="1" hangingPunct="1">
              <a:lnSpc>
                <a:spcPct val="90000"/>
              </a:lnSpc>
              <a:buClrTx/>
              <a:buSz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en-GB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  <a:p>
            <a:pPr marL="331788" indent="-331788" eaLnBrk="1" hangingPunct="1">
              <a:lnSpc>
                <a:spcPct val="9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 </a:t>
            </a:r>
            <a:r>
              <a:rPr lang="en-GB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Núñez</a:t>
            </a:r>
            <a:r>
              <a:rPr lang="en-GB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Lagos.</a:t>
            </a:r>
          </a:p>
          <a:p>
            <a:pPr marL="331788" indent="-331788" eaLnBrk="1" hangingPunct="1">
              <a:lnSpc>
                <a:spcPct val="90000"/>
              </a:lnSpc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 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Notarial  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: «El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estudia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formas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en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participa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el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tanto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como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el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procedimiento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éste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utiliza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llegar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a </a:t>
            </a:r>
            <a:r>
              <a:rPr lang="en-GB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ellas</a:t>
            </a: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».</a:t>
            </a:r>
          </a:p>
        </p:txBody>
      </p:sp>
      <p:sp>
        <p:nvSpPr>
          <p:cNvPr id="5123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D3C1D4C7-EFDB-4E43-8F90-AE7B0C7550D0}" type="slidenum">
              <a:rPr lang="en-GB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idx="11"/>
          </p:nvPr>
        </p:nvSpPr>
        <p:spPr>
          <a:xfrm>
            <a:off x="3124200" y="616144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</a:t>
            </a:r>
            <a:r>
              <a:rPr lang="en-GB" sz="1400" dirty="0" err="1" smtClean="0">
                <a:solidFill>
                  <a:srgbClr val="000000"/>
                </a:solidFill>
              </a:rPr>
              <a:t>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4311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117725" y="25400"/>
            <a:ext cx="6867525" cy="1189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Caracteres del D. Notarial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1692275" y="1628775"/>
            <a:ext cx="6775450" cy="4151313"/>
          </a:xfrm>
        </p:spPr>
        <p:txBody>
          <a:bodyPr/>
          <a:lstStyle/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1. </a:t>
            </a:r>
            <a:r>
              <a:rPr lang="en-GB" sz="22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 una rama del D. Público</a:t>
            </a: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.- El Notario ejerce su función en representación y por delegación del Estado.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2. </a:t>
            </a:r>
            <a:r>
              <a:rPr lang="en-GB" sz="22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 un D. Adjetivo</a:t>
            </a: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.- Establece procedimientos y requisitos para otorgar el Instrum. Público Not., garantizando su autenticidad.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3. </a:t>
            </a:r>
            <a:r>
              <a:rPr lang="en-GB" sz="22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 un D. Formal</a:t>
            </a: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.- Orienta el sentido de las Formas de los actos jurídicos, contratos y sus contenidos.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4. </a:t>
            </a:r>
            <a:r>
              <a:rPr lang="en-GB" sz="2200" u="sng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 un D. Instrumental</a:t>
            </a:r>
            <a:r>
              <a:rPr lang="en-GB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.- Porque el Notario trabaja con instrumentos (Documentos escritos).</a:t>
            </a:r>
          </a:p>
        </p:txBody>
      </p:sp>
      <p:sp>
        <p:nvSpPr>
          <p:cNvPr id="614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5536D8AC-8D35-4760-98BA-2E3437B32B94}" type="slidenum">
              <a:rPr lang="en-GB" sz="14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idx="11"/>
          </p:nvPr>
        </p:nvSpPr>
        <p:spPr>
          <a:xfrm>
            <a:off x="3124200" y="616144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</a:t>
            </a:r>
            <a:r>
              <a:rPr lang="en-GB" sz="1400" dirty="0" err="1" smtClean="0">
                <a:solidFill>
                  <a:srgbClr val="000000"/>
                </a:solidFill>
              </a:rPr>
              <a:t>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044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117725" y="-93663"/>
            <a:ext cx="6867525" cy="1311276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Contenido del D. Notarial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1835150" y="1412875"/>
            <a:ext cx="6775450" cy="5748338"/>
          </a:xfrm>
        </p:spPr>
        <p:txBody>
          <a:bodyPr/>
          <a:lstStyle/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Contenido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específico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D. Notarial,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: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1. 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y la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función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Notarial.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2. Los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instrumentos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notariales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organización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y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vigilancia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Notariado</a:t>
            </a:r>
            <a:endParaRPr lang="en-GB" sz="22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Doctrinalmente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el D. Notarial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tiene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un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contenido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formal y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otro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fondo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: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a) 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Contenido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Formal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: Se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refiere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al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formalismo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rigurosa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aplicación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normas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facción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b) 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Contenido</a:t>
            </a:r>
            <a:r>
              <a:rPr lang="en-GB" sz="2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200" u="sng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Fondo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: Se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refiere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a la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Naturaleza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Acto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Jurídico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en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se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basa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instrumento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en-GB" sz="22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endParaRPr lang="en-GB" sz="22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</p:txBody>
      </p:sp>
      <p:sp>
        <p:nvSpPr>
          <p:cNvPr id="7171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3F55B5B7-AF88-4359-902E-88C22BEC78DA}" type="slidenum">
              <a:rPr lang="en-GB" sz="140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idx="11"/>
          </p:nvPr>
        </p:nvSpPr>
        <p:spPr>
          <a:xfrm>
            <a:off x="4788024" y="6093296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</a:t>
            </a:r>
            <a:r>
              <a:rPr lang="en-GB" sz="1400" dirty="0" err="1" smtClean="0">
                <a:solidFill>
                  <a:srgbClr val="000000"/>
                </a:solidFill>
              </a:rPr>
              <a:t>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85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117725" y="-31750"/>
            <a:ext cx="6867525" cy="12509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Fines del D. </a:t>
            </a:r>
            <a:r>
              <a:rPr lang="en-GB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Notarial</a:t>
            </a:r>
            <a:r>
              <a:rPr lang="en-GB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.</a:t>
            </a:r>
            <a:endParaRPr lang="en-GB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835150" y="1196975"/>
            <a:ext cx="6775450" cy="5613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525"/>
              </a:spcBef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1.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Garantizar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procedimientos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solemnes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debida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observancia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525"/>
              </a:spcBef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2.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Asegurar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los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personas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se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otorgan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o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constituyen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notarialmente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en forma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pacífica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libre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conciente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y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voluntaria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previniendo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el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litigio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525"/>
              </a:spcBef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3.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Sistematizar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los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procedimientos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empleados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cumplir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con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formalidades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ley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525"/>
              </a:spcBef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4.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Generar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doctrina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fundamente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actuación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Notarial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recogiendo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usos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y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practicas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notariales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525"/>
              </a:spcBef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5.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Promover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la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debida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aplicación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mediante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el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empleo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formas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en los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instrumentos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notariales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525"/>
              </a:spcBef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6.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Instruir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a los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trabajadores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notarias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abogados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1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usuarios</a:t>
            </a:r>
            <a:r>
              <a:rPr lang="en-GB" sz="21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eaLnBrk="1" hangingPunct="1">
              <a:lnSpc>
                <a:spcPct val="100000"/>
              </a:lnSpc>
              <a:spcBef>
                <a:spcPts val="525"/>
              </a:spcBef>
              <a:buFont typeface="Times New Roman" pitchFamily="16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21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</p:txBody>
      </p:sp>
      <p:sp>
        <p:nvSpPr>
          <p:cNvPr id="8195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938778F5-030F-4246-90DB-4D018DF2AB41}" type="slidenum">
              <a:rPr lang="en-GB" sz="140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idx="11"/>
          </p:nvPr>
        </p:nvSpPr>
        <p:spPr>
          <a:xfrm>
            <a:off x="4788024" y="6093296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</a:t>
            </a:r>
            <a:r>
              <a:rPr lang="en-GB" sz="1400" dirty="0" err="1" smtClean="0">
                <a:solidFill>
                  <a:srgbClr val="000000"/>
                </a:solidFill>
              </a:rPr>
              <a:t>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5540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117725" y="-31750"/>
            <a:ext cx="6867525" cy="12509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Ubicación del D. Notarial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1835150" y="1412875"/>
            <a:ext cx="6775450" cy="5468938"/>
          </a:xfrm>
        </p:spPr>
        <p:txBody>
          <a:bodyPr/>
          <a:lstStyle/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Font typeface="Times New Roman" pitchFamily="16" charset="0"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en-GB" sz="22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 D. Notarial se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ubica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dentro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constituyéndose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en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una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rama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D.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,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pues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el Estado a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través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D. Notarial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tutela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el 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orden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delegando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en 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al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facultad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dar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Por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otro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lado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normas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Derecho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Notarial son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normas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de  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orden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que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regulan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 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las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formalidades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 los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actos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y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contratos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para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darles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autenticidad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y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publicidad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>
                <a:srgbClr val="99CCFF"/>
              </a:buClr>
              <a:buSzPct val="85000"/>
              <a:buFont typeface="Wingdings" charset="2"/>
              <a:buChar char="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El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Notario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ejerce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una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función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pública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en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representación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del Estado. Sus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actos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son de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cumplimiento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 </a:t>
            </a:r>
            <a:r>
              <a:rPr lang="en-GB" sz="22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obligatorio</a:t>
            </a:r>
            <a:r>
              <a:rPr lang="en-GB" sz="2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2" charset="0"/>
              </a:rPr>
              <a:t>.</a:t>
            </a: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en-GB" sz="22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  <a:p>
            <a:pPr marL="331788" indent="-331788" eaLnBrk="1" hangingPunct="1">
              <a:lnSpc>
                <a:spcPct val="10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  <a:defRPr/>
            </a:pPr>
            <a:endParaRPr lang="en-GB" sz="22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2" charset="0"/>
            </a:endParaRPr>
          </a:p>
        </p:txBody>
      </p:sp>
      <p:sp>
        <p:nvSpPr>
          <p:cNvPr id="921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fld id="{C102790F-639E-4F0B-B81F-66EE26B83F73}" type="slidenum">
              <a:rPr lang="en-GB" sz="140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idx="11"/>
          </p:nvPr>
        </p:nvSpPr>
        <p:spPr>
          <a:xfrm>
            <a:off x="3124200" y="6161442"/>
            <a:ext cx="2895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49263" eaLnBrk="0" fontAlgn="base" hangingPunct="0">
              <a:lnSpc>
                <a:spcPct val="7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1" hangingPunct="1"/>
            <a:r>
              <a:rPr lang="en-GB" sz="1400" dirty="0" smtClean="0">
                <a:solidFill>
                  <a:srgbClr val="000000"/>
                </a:solidFill>
              </a:rPr>
              <a:t>Jose Santos Ojeda </a:t>
            </a:r>
            <a:r>
              <a:rPr lang="en-GB" sz="1400" dirty="0" err="1" smtClean="0">
                <a:solidFill>
                  <a:srgbClr val="000000"/>
                </a:solidFill>
              </a:rPr>
              <a:t>Meztas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94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 additive="repl">
                                        <p:cTn id="7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</TotalTime>
  <Words>578</Words>
  <Application>Microsoft Office PowerPoint</Application>
  <PresentationFormat>Presentación en pantalla (4:3)</PresentationFormat>
  <Paragraphs>62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Austin</vt:lpstr>
      <vt:lpstr> DERECHO NOTARIAL Y REGISTRAL </vt:lpstr>
      <vt:lpstr>Concepto de D. Notarial</vt:lpstr>
      <vt:lpstr>Concepto de D. Notarial</vt:lpstr>
      <vt:lpstr>Caracteres del D. Notarial</vt:lpstr>
      <vt:lpstr>Contenido del D. Notarial</vt:lpstr>
      <vt:lpstr>Fines del D. Notarial.</vt:lpstr>
      <vt:lpstr>Ubicación del D. Notarial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MAESTRÍA EN DERECHO NOTARIAL Y REGISTRAL </dc:title>
  <dc:creator>Luffi</dc:creator>
  <cp:lastModifiedBy>Luffi</cp:lastModifiedBy>
  <cp:revision>3</cp:revision>
  <dcterms:created xsi:type="dcterms:W3CDTF">2019-06-16T01:40:15Z</dcterms:created>
  <dcterms:modified xsi:type="dcterms:W3CDTF">2019-06-16T01:49:02Z</dcterms:modified>
</cp:coreProperties>
</file>