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0871C-A362-49CB-B173-BFE8A04070FE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14DF8-22D0-42E5-9B55-58A430A104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0946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95F93AD2-D60C-4266-843F-F4E69559DA7C}" type="slidenum">
              <a:rPr lang="en-GB" sz="1200">
                <a:solidFill>
                  <a:srgbClr val="000000"/>
                </a:solidFill>
              </a:rPr>
              <a:pPr eaLnBrk="1" hangingPunct="1"/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72708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AB4CFF8A-4A26-43B2-AB4E-A96EF5069B4A}" type="slidenum">
              <a:rPr lang="en-GB" sz="1200">
                <a:solidFill>
                  <a:srgbClr val="000000"/>
                </a:solidFill>
              </a:rPr>
              <a:pPr eaLnBrk="1" hangingPunct="1"/>
              <a:t>10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81924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22175E33-A701-41D9-8D8A-15733A7A5864}" type="slidenum">
              <a:rPr lang="en-GB" sz="1200">
                <a:solidFill>
                  <a:srgbClr val="000000"/>
                </a:solidFill>
              </a:rPr>
              <a:pPr eaLnBrk="1" hangingPunct="1"/>
              <a:t>11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82948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7044F031-EAFA-4040-B304-47621FA4A60A}" type="slidenum">
              <a:rPr lang="en-GB" sz="1200">
                <a:solidFill>
                  <a:srgbClr val="000000"/>
                </a:solidFill>
              </a:rPr>
              <a:pPr eaLnBrk="1" hangingPunct="1"/>
              <a:t>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73732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1003DABF-70F9-4A36-AE91-37D37BE4F073}" type="slidenum">
              <a:rPr lang="en-GB" sz="1200">
                <a:solidFill>
                  <a:srgbClr val="000000"/>
                </a:solidFill>
              </a:rPr>
              <a:pPr eaLnBrk="1" hangingPunct="1"/>
              <a:t>3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74756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AE09F8B2-A1BB-4416-A070-B296E96BA0F5}" type="slidenum">
              <a:rPr lang="en-GB" sz="1200">
                <a:solidFill>
                  <a:srgbClr val="000000"/>
                </a:solidFill>
              </a:rPr>
              <a:pPr eaLnBrk="1" hangingPunct="1"/>
              <a:t>4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75780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496381EC-290B-4DD8-8462-C5E624F3ADF8}" type="slidenum">
              <a:rPr lang="en-GB" sz="1200">
                <a:solidFill>
                  <a:srgbClr val="000000"/>
                </a:solidFill>
              </a:rPr>
              <a:pPr eaLnBrk="1" hangingPunct="1"/>
              <a:t>5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76804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4E94C26A-CDBA-49B0-9300-5FEC61A81750}" type="slidenum">
              <a:rPr lang="en-GB" sz="1200">
                <a:solidFill>
                  <a:srgbClr val="000000"/>
                </a:solidFill>
              </a:rPr>
              <a:pPr eaLnBrk="1" hangingPunct="1"/>
              <a:t>6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77828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DBA88B44-2E17-44F7-A18F-78B3048CBA7D}" type="slidenum">
              <a:rPr lang="en-GB" sz="1200">
                <a:solidFill>
                  <a:srgbClr val="000000"/>
                </a:solidFill>
              </a:rPr>
              <a:pPr eaLnBrk="1" hangingPunct="1"/>
              <a:t>7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78852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FFEABE96-5A90-46C1-BB77-F902C5F78EBF}" type="slidenum">
              <a:rPr lang="en-GB" sz="1200">
                <a:solidFill>
                  <a:srgbClr val="000000"/>
                </a:solidFill>
              </a:rPr>
              <a:pPr eaLnBrk="1" hangingPunct="1"/>
              <a:t>8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79876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5D044931-2B90-4D1B-B487-41265A96911B}" type="slidenum">
              <a:rPr lang="en-GB" sz="1200">
                <a:solidFill>
                  <a:srgbClr val="000000"/>
                </a:solidFill>
              </a:rPr>
              <a:pPr eaLnBrk="1" hangingPunct="1"/>
              <a:t>9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80900" name="Rectangle 2"/>
          <p:cNvSpPr>
            <a:spLocks noChangeArrowheads="1"/>
          </p:cNvSpPr>
          <p:nvPr>
            <p:ph type="body"/>
          </p:nvPr>
        </p:nvSpPr>
        <p:spPr>
          <a:xfrm>
            <a:off x="915758" y="4317828"/>
            <a:ext cx="5018659" cy="4236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A454AE4-3424-4110-A955-17F5558D078D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9FE611A-2B06-449D-91CF-EE7CA8447DB1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/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SzPct val="45000"/>
              <a:buFont typeface="Wingdings" charset="2"/>
              <a:buChar char="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El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Notario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es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el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encargado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de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elaborar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intelectualmente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el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documento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,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aunque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pueda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delegar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su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facción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técnica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o material en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otra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persona.</a:t>
            </a:r>
          </a:p>
        </p:txBody>
      </p:sp>
      <p:sp>
        <p:nvSpPr>
          <p:cNvPr id="31747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59A27F3A-1537-4863-9032-2FD71494A20C}" type="slidenum">
              <a:rPr lang="en-GB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GB" sz="1400" dirty="0" smtClean="0">
              <a:solidFill>
                <a:srgbClr val="000000"/>
              </a:solidFill>
            </a:endParaRPr>
          </a:p>
        </p:txBody>
      </p:sp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EL NOTARIO</a:t>
            </a:r>
            <a:endParaRPr lang="en-GB" sz="4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6" charset="0"/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4294967295"/>
          </p:nvPr>
        </p:nvSpPr>
        <p:spPr>
          <a:xfrm>
            <a:off x="5580112" y="260648"/>
            <a:ext cx="3352800" cy="27432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r>
              <a:rPr lang="en-GB" sz="1400" dirty="0" smtClean="0">
                <a:solidFill>
                  <a:srgbClr val="000000"/>
                </a:solidFill>
              </a:rPr>
              <a:t>JOSE SANTOS OJEDA MEZTAS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69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6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/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E6E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AUTORIZACIÓN: </a:t>
            </a: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con la firma del notario nace la presunción de verdad del documento por él autorizado, se pone en vigor la fe pública.</a:t>
            </a:r>
          </a:p>
        </p:txBody>
      </p:sp>
      <p:sp>
        <p:nvSpPr>
          <p:cNvPr id="40963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390E40E3-5C8C-4181-B60B-9B1EF156D240}" type="slidenum">
              <a:rPr lang="en-GB" sz="1400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70657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Operaciones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de la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Función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Notarial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6679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70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/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E6E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Lo que se debe procurar es que el Notario no sea un sujeto pasivo de la redacción, sino que este obligado a preocuparse en todo lo que interese a la validez del acto que autoriza. </a:t>
            </a:r>
          </a:p>
        </p:txBody>
      </p:sp>
      <p:sp>
        <p:nvSpPr>
          <p:cNvPr id="41987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02E458D3-A77A-495F-8472-A225604F79DC}" type="slidenum">
              <a:rPr lang="en-GB" sz="1400" smtClean="0">
                <a:solidFill>
                  <a:srgbClr val="000000"/>
                </a:solidFill>
              </a:rPr>
              <a:pPr eaLnBrk="1" hangingPunct="1"/>
              <a:t>11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71681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Operaciones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de la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Función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Notarial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1052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/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Las misión del notario, consiste en moldear relaciones jurídicas de acuerdo a las formas impuestas por la ley. </a:t>
            </a:r>
          </a:p>
        </p:txBody>
      </p:sp>
      <p:sp>
        <p:nvSpPr>
          <p:cNvPr id="32771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F329D967-D979-4A26-B1D3-1840D0F4B1F4}" type="slidenum">
              <a:rPr lang="en-GB" sz="1400" smtClean="0">
                <a:solidFill>
                  <a:srgbClr val="000000"/>
                </a:solidFill>
              </a:rPr>
              <a:pPr eaLnBrk="1" hangingPunct="1"/>
              <a:t>2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NOTARIO</a:t>
            </a:r>
            <a:endParaRPr lang="en-GB" sz="4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865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62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/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SzPct val="45000"/>
              <a:buFont typeface="Wingdings" charset="2"/>
              <a:buChar char="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Una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clasificación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que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efectúa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la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doctrina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, divide a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las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operaciones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formales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o de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ejercicio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en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seis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,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mediante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las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que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el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Notario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conduce los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elementos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del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negocio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, y los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conforma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y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organiza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de forma </a:t>
            </a:r>
            <a:r>
              <a:rPr lang="en-GB" sz="3200" b="1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jurídica</a:t>
            </a:r>
            <a:r>
              <a:rPr lang="en-GB" sz="3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.</a:t>
            </a:r>
          </a:p>
        </p:txBody>
      </p:sp>
      <p:sp>
        <p:nvSpPr>
          <p:cNvPr id="33795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98E6B18B-FD90-4FDD-B3A0-938868801A30}" type="slidenum">
              <a:rPr lang="en-GB" sz="1400" smtClean="0">
                <a:solidFill>
                  <a:srgbClr val="000000"/>
                </a:solidFill>
              </a:rPr>
              <a:pPr eaLnBrk="1" hangingPunct="1"/>
              <a:t>3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EL NOTARIADO.</a:t>
            </a:r>
            <a:endParaRPr lang="en-GB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489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63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>
            <a:normAutofit/>
          </a:bodyPr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FF95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Estas operaciones, son: </a:t>
            </a:r>
          </a:p>
          <a:p>
            <a:pPr marL="320675" indent="-320675" eaLnBrk="1" hangingPunct="1">
              <a:lnSpc>
                <a:spcPct val="86000"/>
              </a:lnSpc>
              <a:buClrTx/>
              <a:buSzTx/>
              <a:buFontTx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LA CALIFICACIÓN,</a:t>
            </a:r>
          </a:p>
          <a:p>
            <a:pPr marL="320675" indent="-320675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LA LEGALIZACIÓN, LALEGITIMACIÓN,</a:t>
            </a:r>
          </a:p>
          <a:p>
            <a:pPr marL="320675" indent="-320675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LA CONFIGURACIÓN,</a:t>
            </a:r>
          </a:p>
          <a:p>
            <a:pPr marL="320675" indent="-320675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LA DOCUMENTACIÓN, y</a:t>
            </a:r>
          </a:p>
          <a:p>
            <a:pPr marL="320675" indent="-320675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LA AUTORIZACIÓN.</a:t>
            </a:r>
          </a:p>
        </p:txBody>
      </p:sp>
      <p:sp>
        <p:nvSpPr>
          <p:cNvPr id="34819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A7D9CA8D-68A9-47E3-B4BD-7DAFC483FF69}" type="slidenum">
              <a:rPr lang="en-GB" sz="1400" smtClean="0">
                <a:solidFill>
                  <a:srgbClr val="000000"/>
                </a:solidFill>
              </a:rPr>
              <a:pPr eaLnBrk="1" hangingPunct="1"/>
              <a:t>4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Operaciones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de la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Función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Notarial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94926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64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/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smtClean="0">
                <a:solidFill>
                  <a:srgbClr val="E6E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LA CALIFICACIÓN: </a:t>
            </a: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en la que se determina el acto a otorgarse.</a:t>
            </a:r>
          </a:p>
        </p:txBody>
      </p:sp>
      <p:sp>
        <p:nvSpPr>
          <p:cNvPr id="35843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477C4F5F-1BA6-4E18-A72F-2CDAB0104E82}" type="slidenum">
              <a:rPr lang="en-GB" sz="1400" smtClean="0">
                <a:solidFill>
                  <a:srgbClr val="000000"/>
                </a:solidFill>
              </a:rPr>
              <a:pPr eaLnBrk="1" hangingPunct="1"/>
              <a:t>5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65537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Operaciones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de la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Función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Notarial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2656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65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/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E6E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LEGALIZACIÓN: </a:t>
            </a: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que consiste en adaptar la voluntad negocial de las partes al Derecho vigente, procurando otorgar validez jurídica al negocio.</a:t>
            </a:r>
          </a:p>
        </p:txBody>
      </p:sp>
      <p:sp>
        <p:nvSpPr>
          <p:cNvPr id="36867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D0598635-185D-4101-A028-7EC9E80C1ED6}" type="slidenum">
              <a:rPr lang="en-GB" sz="1400" smtClean="0">
                <a:solidFill>
                  <a:srgbClr val="000000"/>
                </a:solidFill>
              </a:rPr>
              <a:pPr eaLnBrk="1" hangingPunct="1"/>
              <a:t>6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66561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Operaciones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de la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Función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Notarial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369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6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/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smtClean="0">
                <a:solidFill>
                  <a:srgbClr val="E6E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LEGITIMACIÓN:</a:t>
            </a: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busca demostrar la relación sustancial de fondo, entre sujeto y objeto del negocio (relación de titularidad formal y material).</a:t>
            </a:r>
          </a:p>
        </p:txBody>
      </p:sp>
      <p:sp>
        <p:nvSpPr>
          <p:cNvPr id="37891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6DA037BE-8B59-455F-98DD-85C226519444}" type="slidenum">
              <a:rPr lang="en-GB" sz="1400" smtClean="0">
                <a:solidFill>
                  <a:srgbClr val="000000"/>
                </a:solidFill>
              </a:rPr>
              <a:pPr eaLnBrk="1" hangingPunct="1"/>
              <a:t>7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67585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Operaciones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de la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Función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Notarial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3591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67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/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</a:t>
            </a:r>
            <a:r>
              <a:rPr lang="en-GB" sz="3200" b="1" smtClean="0">
                <a:solidFill>
                  <a:srgbClr val="E6E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CONFIGURACIÓN:</a:t>
            </a: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es la forma que se confiere a la materia inicial aportada por las partes, por medio de estipulaciones que deberán adecuarse al régimen jurídico y a las declaraciones de éstas. Se concreta la materia jurídica.</a:t>
            </a:r>
          </a:p>
        </p:txBody>
      </p:sp>
      <p:sp>
        <p:nvSpPr>
          <p:cNvPr id="38915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EC88C60E-048F-4891-BA06-8AE0C59DBF30}" type="slidenum">
              <a:rPr lang="en-GB" sz="1400" smtClean="0">
                <a:solidFill>
                  <a:srgbClr val="000000"/>
                </a:solidFill>
              </a:rPr>
              <a:pPr eaLnBrk="1" hangingPunct="1"/>
              <a:t>8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Operaciones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de la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Función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Notarial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44833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6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87525"/>
            <a:ext cx="7854950" cy="4511675"/>
          </a:xfrm>
        </p:spPr>
        <p:txBody>
          <a:bodyPr/>
          <a:lstStyle/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Font typeface="Times New Roman" pitchFamily="16" charset="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endParaRPr lang="en-GB" sz="3200" b="1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  <a:p>
            <a:pPr marL="320675" indent="-320675" algn="just" eaLnBrk="1" hangingPunct="1">
              <a:lnSpc>
                <a:spcPct val="86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7463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E6E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DOCUMENTACIÓN:</a:t>
            </a:r>
            <a:r>
              <a:rPr lang="en-GB" sz="32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rPr>
              <a:t> consiste en la materialización de todo el proceso anterior en el documento notarial, como soporte material del negocio. Comprende la lectura del documento a los comparecientes, y su otorgamiento.</a:t>
            </a:r>
          </a:p>
        </p:txBody>
      </p:sp>
      <p:sp>
        <p:nvSpPr>
          <p:cNvPr id="39939" name="5 Marcador de número de diapositiva"/>
          <p:cNvSpPr>
            <a:spLocks noGrp="1"/>
          </p:cNvSpPr>
          <p:nvPr>
            <p:ph type="sldNum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A1B8BE3F-1EBF-4903-BE8D-78F4035ADF64}" type="slidenum">
              <a:rPr lang="en-GB" sz="1400" smtClean="0">
                <a:solidFill>
                  <a:srgbClr val="000000"/>
                </a:solidFill>
              </a:rPr>
              <a:pPr eaLnBrk="1" hangingPunct="1"/>
              <a:t>9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69633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46063"/>
            <a:ext cx="7905750" cy="10652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Operaciones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de la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Función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  <a:r>
              <a:rPr lang="en-GB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Notarial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8601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69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</TotalTime>
  <Words>390</Words>
  <Application>Microsoft Office PowerPoint</Application>
  <PresentationFormat>Presentación en pantalla (4:3)</PresentationFormat>
  <Paragraphs>70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Papel</vt:lpstr>
      <vt:lpstr>EL NOTARIO</vt:lpstr>
      <vt:lpstr>NOTARIO</vt:lpstr>
      <vt:lpstr>EL NOTARIADO.</vt:lpstr>
      <vt:lpstr>Operaciones de la Función Notarial.</vt:lpstr>
      <vt:lpstr>Operaciones de la Función Notarial.</vt:lpstr>
      <vt:lpstr>Operaciones de la Función Notarial.</vt:lpstr>
      <vt:lpstr>Operaciones de la Función Notarial.</vt:lpstr>
      <vt:lpstr>Operaciones de la Función Notarial.</vt:lpstr>
      <vt:lpstr>Operaciones de la Función Notarial.</vt:lpstr>
      <vt:lpstr>Operaciones de la Función Notarial.</vt:lpstr>
      <vt:lpstr>Operaciones de la Función Notarial.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NOTARIO</dc:title>
  <dc:creator>Luffi</dc:creator>
  <cp:lastModifiedBy>Luffi</cp:lastModifiedBy>
  <cp:revision>1</cp:revision>
  <dcterms:created xsi:type="dcterms:W3CDTF">2019-06-16T01:57:23Z</dcterms:created>
  <dcterms:modified xsi:type="dcterms:W3CDTF">2019-06-16T02:01:53Z</dcterms:modified>
</cp:coreProperties>
</file>