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DED68F-2726-4603-9711-2B1B52F13D1F}" type="datetimeFigureOut">
              <a:rPr lang="es-PE" smtClean="0"/>
              <a:t>15/06/2019</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31F054-806F-4550-9E9C-509B6BA7DAD9}" type="slidenum">
              <a:rPr lang="es-PE" smtClean="0"/>
              <a:t>‹Nº›</a:t>
            </a:fld>
            <a:endParaRPr lang="es-PE"/>
          </a:p>
        </p:txBody>
      </p:sp>
    </p:spTree>
    <p:extLst>
      <p:ext uri="{BB962C8B-B14F-4D97-AF65-F5344CB8AC3E}">
        <p14:creationId xmlns:p14="http://schemas.microsoft.com/office/powerpoint/2010/main" val="3067797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45F16C34-ECC2-4056-A75A-739A6BCF5521}" type="slidenum">
              <a:rPr lang="en-GB" sz="1200">
                <a:solidFill>
                  <a:srgbClr val="000000"/>
                </a:solidFill>
              </a:rPr>
              <a:pPr eaLnBrk="1" hangingPunct="1"/>
              <a:t>1</a:t>
            </a:fld>
            <a:endParaRPr lang="en-GB" sz="1200">
              <a:solidFill>
                <a:srgbClr val="000000"/>
              </a:solidFill>
            </a:endParaRPr>
          </a:p>
        </p:txBody>
      </p:sp>
      <p:sp>
        <p:nvSpPr>
          <p:cNvPr id="57347"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57348"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3AABAB49-026E-4BE1-A91F-BB29FD74DDF0}" type="slidenum">
              <a:rPr lang="en-GB" sz="1200">
                <a:solidFill>
                  <a:srgbClr val="000000"/>
                </a:solidFill>
              </a:rPr>
              <a:pPr eaLnBrk="1" hangingPunct="1"/>
              <a:t>10</a:t>
            </a:fld>
            <a:endParaRPr lang="en-GB" sz="1200">
              <a:solidFill>
                <a:srgbClr val="000000"/>
              </a:solidFill>
            </a:endParaRPr>
          </a:p>
        </p:txBody>
      </p:sp>
      <p:sp>
        <p:nvSpPr>
          <p:cNvPr id="66563"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6564"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FB09AC65-0019-416F-8A17-52B852E11A1F}" type="slidenum">
              <a:rPr lang="en-GB" sz="1200">
                <a:solidFill>
                  <a:srgbClr val="000000"/>
                </a:solidFill>
              </a:rPr>
              <a:pPr eaLnBrk="1" hangingPunct="1"/>
              <a:t>11</a:t>
            </a:fld>
            <a:endParaRPr lang="en-GB" sz="1200">
              <a:solidFill>
                <a:srgbClr val="000000"/>
              </a:solidFill>
            </a:endParaRPr>
          </a:p>
        </p:txBody>
      </p:sp>
      <p:sp>
        <p:nvSpPr>
          <p:cNvPr id="67587"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7588"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C463C2B0-C355-40DC-8F80-308295BB18D7}" type="slidenum">
              <a:rPr lang="en-GB" sz="1200">
                <a:solidFill>
                  <a:srgbClr val="000000"/>
                </a:solidFill>
              </a:rPr>
              <a:pPr eaLnBrk="1" hangingPunct="1"/>
              <a:t>12</a:t>
            </a:fld>
            <a:endParaRPr lang="en-GB" sz="1200">
              <a:solidFill>
                <a:srgbClr val="000000"/>
              </a:solidFill>
            </a:endParaRPr>
          </a:p>
        </p:txBody>
      </p:sp>
      <p:sp>
        <p:nvSpPr>
          <p:cNvPr id="68611"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8612"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3E36CE3C-D662-4580-A91E-6CDF0262D980}" type="slidenum">
              <a:rPr lang="en-GB" sz="1200">
                <a:solidFill>
                  <a:srgbClr val="000000"/>
                </a:solidFill>
              </a:rPr>
              <a:pPr eaLnBrk="1" hangingPunct="1"/>
              <a:t>13</a:t>
            </a:fld>
            <a:endParaRPr lang="en-GB" sz="1200">
              <a:solidFill>
                <a:srgbClr val="000000"/>
              </a:solidFill>
            </a:endParaRPr>
          </a:p>
        </p:txBody>
      </p:sp>
      <p:sp>
        <p:nvSpPr>
          <p:cNvPr id="69635"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9636"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90137C95-9032-46D9-8746-AAD3C0A72E6D}" type="slidenum">
              <a:rPr lang="en-GB" sz="1200">
                <a:solidFill>
                  <a:srgbClr val="000000"/>
                </a:solidFill>
              </a:rPr>
              <a:pPr eaLnBrk="1" hangingPunct="1"/>
              <a:t>14</a:t>
            </a:fld>
            <a:endParaRPr lang="en-GB" sz="1200">
              <a:solidFill>
                <a:srgbClr val="000000"/>
              </a:solidFill>
            </a:endParaRPr>
          </a:p>
        </p:txBody>
      </p:sp>
      <p:sp>
        <p:nvSpPr>
          <p:cNvPr id="70659"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70660"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88E40000-3229-4885-A711-A893597FBCD7}" type="slidenum">
              <a:rPr lang="en-GB" sz="1200">
                <a:solidFill>
                  <a:srgbClr val="000000"/>
                </a:solidFill>
              </a:rPr>
              <a:pPr eaLnBrk="1" hangingPunct="1"/>
              <a:t>15</a:t>
            </a:fld>
            <a:endParaRPr lang="en-GB" sz="1200">
              <a:solidFill>
                <a:srgbClr val="000000"/>
              </a:solidFill>
            </a:endParaRPr>
          </a:p>
        </p:txBody>
      </p:sp>
      <p:sp>
        <p:nvSpPr>
          <p:cNvPr id="71683"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71684"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0E971018-82C1-4CFC-B237-6290E7FF64AC}" type="slidenum">
              <a:rPr lang="en-GB" sz="1200">
                <a:solidFill>
                  <a:srgbClr val="000000"/>
                </a:solidFill>
              </a:rPr>
              <a:pPr eaLnBrk="1" hangingPunct="1"/>
              <a:t>2</a:t>
            </a:fld>
            <a:endParaRPr lang="en-GB" sz="1200">
              <a:solidFill>
                <a:srgbClr val="000000"/>
              </a:solidFill>
            </a:endParaRPr>
          </a:p>
        </p:txBody>
      </p:sp>
      <p:sp>
        <p:nvSpPr>
          <p:cNvPr id="58371"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58372"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1D11755A-6891-408F-8DAA-DB3298C1E8B9}" type="slidenum">
              <a:rPr lang="en-GB" sz="1200">
                <a:solidFill>
                  <a:srgbClr val="000000"/>
                </a:solidFill>
              </a:rPr>
              <a:pPr eaLnBrk="1" hangingPunct="1"/>
              <a:t>3</a:t>
            </a:fld>
            <a:endParaRPr lang="en-GB" sz="1200">
              <a:solidFill>
                <a:srgbClr val="000000"/>
              </a:solidFill>
            </a:endParaRPr>
          </a:p>
        </p:txBody>
      </p:sp>
      <p:sp>
        <p:nvSpPr>
          <p:cNvPr id="59395"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59396"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820BAF77-B7DC-4D65-A70A-798C9F4A0CBB}" type="slidenum">
              <a:rPr lang="en-GB" sz="1200">
                <a:solidFill>
                  <a:srgbClr val="000000"/>
                </a:solidFill>
              </a:rPr>
              <a:pPr eaLnBrk="1" hangingPunct="1"/>
              <a:t>4</a:t>
            </a:fld>
            <a:endParaRPr lang="en-GB" sz="1200">
              <a:solidFill>
                <a:srgbClr val="000000"/>
              </a:solidFill>
            </a:endParaRPr>
          </a:p>
        </p:txBody>
      </p:sp>
      <p:sp>
        <p:nvSpPr>
          <p:cNvPr id="60419"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0420"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51DF5B5E-C227-4726-AFE8-EF6CB0811C1A}" type="slidenum">
              <a:rPr lang="en-GB" sz="1200">
                <a:solidFill>
                  <a:srgbClr val="000000"/>
                </a:solidFill>
              </a:rPr>
              <a:pPr eaLnBrk="1" hangingPunct="1"/>
              <a:t>5</a:t>
            </a:fld>
            <a:endParaRPr lang="en-GB" sz="1200">
              <a:solidFill>
                <a:srgbClr val="000000"/>
              </a:solidFill>
            </a:endParaRPr>
          </a:p>
        </p:txBody>
      </p:sp>
      <p:sp>
        <p:nvSpPr>
          <p:cNvPr id="61443"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1444"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8CC2BC3B-BE65-4061-A533-FCE060620BF0}" type="slidenum">
              <a:rPr lang="en-GB" sz="1200">
                <a:solidFill>
                  <a:srgbClr val="000000"/>
                </a:solidFill>
              </a:rPr>
              <a:pPr eaLnBrk="1" hangingPunct="1"/>
              <a:t>6</a:t>
            </a:fld>
            <a:endParaRPr lang="en-GB" sz="1200">
              <a:solidFill>
                <a:srgbClr val="000000"/>
              </a:solidFill>
            </a:endParaRPr>
          </a:p>
        </p:txBody>
      </p:sp>
      <p:sp>
        <p:nvSpPr>
          <p:cNvPr id="62467"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2468"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7F3099C4-9476-4773-89C0-CAB4B139E31A}" type="slidenum">
              <a:rPr lang="en-GB" sz="1200">
                <a:solidFill>
                  <a:srgbClr val="000000"/>
                </a:solidFill>
              </a:rPr>
              <a:pPr eaLnBrk="1" hangingPunct="1"/>
              <a:t>7</a:t>
            </a:fld>
            <a:endParaRPr lang="en-GB" sz="1200">
              <a:solidFill>
                <a:srgbClr val="000000"/>
              </a:solidFill>
            </a:endParaRPr>
          </a:p>
        </p:txBody>
      </p:sp>
      <p:sp>
        <p:nvSpPr>
          <p:cNvPr id="63491"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3492"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6C9FBDC5-8940-4408-A373-B192EF55FE07}" type="slidenum">
              <a:rPr lang="en-GB" sz="1200">
                <a:solidFill>
                  <a:srgbClr val="000000"/>
                </a:solidFill>
              </a:rPr>
              <a:pPr eaLnBrk="1" hangingPunct="1"/>
              <a:t>8</a:t>
            </a:fld>
            <a:endParaRPr lang="en-GB" sz="1200">
              <a:solidFill>
                <a:srgbClr val="000000"/>
              </a:solidFill>
            </a:endParaRPr>
          </a:p>
        </p:txBody>
      </p:sp>
      <p:sp>
        <p:nvSpPr>
          <p:cNvPr id="64515"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4516"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0"/>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1pPr>
            <a:lvl2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2pPr>
            <a:lvl3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3pPr>
            <a:lvl4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4pPr>
            <a:lvl5pPr eaLnBrk="0" hangingPunct="0">
              <a:tabLst>
                <a:tab pos="712173" algn="l"/>
                <a:tab pos="1424346" algn="l"/>
                <a:tab pos="2136518" algn="l"/>
                <a:tab pos="2848691" algn="l"/>
              </a:tabLst>
              <a:defRPr sz="2400">
                <a:solidFill>
                  <a:schemeClr val="bg1"/>
                </a:solidFill>
                <a:latin typeface="Times New Roman" pitchFamily="16" charset="0"/>
                <a:ea typeface="MS Gothic" charset="-128"/>
              </a:defRPr>
            </a:lvl5pPr>
            <a:lvl6pPr marL="2473863"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6pPr>
            <a:lvl7pPr marL="2923657"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7pPr>
            <a:lvl8pPr marL="3373450"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8pPr>
            <a:lvl9pPr marL="3823244" indent="-224897" defTabSz="441985" eaLnBrk="0" fontAlgn="base" hangingPunct="0">
              <a:lnSpc>
                <a:spcPct val="52000"/>
              </a:lnSpc>
              <a:spcBef>
                <a:spcPct val="0"/>
              </a:spcBef>
              <a:spcAft>
                <a:spcPct val="0"/>
              </a:spcAft>
              <a:buClr>
                <a:srgbClr val="000000"/>
              </a:buClr>
              <a:buSzPct val="100000"/>
              <a:buFont typeface="Times New Roman" pitchFamily="16" charset="0"/>
              <a:tabLst>
                <a:tab pos="712173" algn="l"/>
                <a:tab pos="1424346" algn="l"/>
                <a:tab pos="2136518" algn="l"/>
                <a:tab pos="2848691" algn="l"/>
              </a:tabLst>
              <a:defRPr sz="2400">
                <a:solidFill>
                  <a:schemeClr val="bg1"/>
                </a:solidFill>
                <a:latin typeface="Times New Roman" pitchFamily="16" charset="0"/>
                <a:ea typeface="MS Gothic" charset="-128"/>
              </a:defRPr>
            </a:lvl9pPr>
          </a:lstStyle>
          <a:p>
            <a:pPr eaLnBrk="1" hangingPunct="1"/>
            <a:fld id="{A7BA0D1B-7EDE-4909-85FB-86686B9F9E16}" type="slidenum">
              <a:rPr lang="en-GB" sz="1200">
                <a:solidFill>
                  <a:srgbClr val="000000"/>
                </a:solidFill>
              </a:rPr>
              <a:pPr eaLnBrk="1" hangingPunct="1"/>
              <a:t>9</a:t>
            </a:fld>
            <a:endParaRPr lang="en-GB" sz="1200">
              <a:solidFill>
                <a:srgbClr val="000000"/>
              </a:solidFill>
            </a:endParaRPr>
          </a:p>
        </p:txBody>
      </p:sp>
      <p:sp>
        <p:nvSpPr>
          <p:cNvPr id="65539" name="Text Box 1"/>
          <p:cNvSpPr txBox="1">
            <a:spLocks noChangeArrowheads="1"/>
          </p:cNvSpPr>
          <p:nvPr/>
        </p:nvSpPr>
        <p:spPr bwMode="auto">
          <a:xfrm>
            <a:off x="1014377" y="681435"/>
            <a:ext cx="4841770" cy="3410287"/>
          </a:xfrm>
          <a:prstGeom prst="rect">
            <a:avLst/>
          </a:prstGeom>
          <a:solidFill>
            <a:srgbClr val="FFFFFF"/>
          </a:solidFill>
          <a:ln w="9360">
            <a:solidFill>
              <a:srgbClr val="000000"/>
            </a:solidFill>
            <a:miter lim="800000"/>
            <a:headEnd/>
            <a:tailEnd/>
          </a:ln>
        </p:spPr>
        <p:txBody>
          <a:bodyPr wrap="none" lIns="89959" tIns="44979" rIns="89959" bIns="44979" anchor="ctr"/>
          <a:lstStyle/>
          <a:p>
            <a:endParaRPr lang="es-PE"/>
          </a:p>
        </p:txBody>
      </p:sp>
      <p:sp>
        <p:nvSpPr>
          <p:cNvPr id="65540" name="Rectangle 2"/>
          <p:cNvSpPr>
            <a:spLocks noChangeArrowheads="1"/>
          </p:cNvSpPr>
          <p:nvPr>
            <p:ph type="body"/>
          </p:nvPr>
        </p:nvSpPr>
        <p:spPr>
          <a:xfrm>
            <a:off x="915758" y="4317828"/>
            <a:ext cx="5018659" cy="4236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s-P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ECE246AC-A20A-49F1-834B-2B1931BD8B9B}" type="datetimeFigureOut">
              <a:rPr lang="es-PE" smtClean="0"/>
              <a:t>15/06/2019</a:t>
            </a:fld>
            <a:endParaRPr lang="es-PE"/>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A36A22C-B201-4A42-A907-12062212D59D}" type="slidenum">
              <a:rPr lang="es-PE" smtClean="0"/>
              <a:t>‹Nº›</a:t>
            </a:fld>
            <a:endParaRPr lang="es-PE"/>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s-PE"/>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CE246AC-A20A-49F1-834B-2B1931BD8B9B}" type="datetimeFigureOut">
              <a:rPr lang="es-PE" smtClean="0"/>
              <a:t>15/06/2019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A36A22C-B201-4A42-A907-12062212D59D}" type="slidenum">
              <a:rPr lang="es-PE" smtClean="0"/>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E246AC-A20A-49F1-834B-2B1931BD8B9B}" type="datetimeFigureOut">
              <a:rPr lang="es-PE" smtClean="0"/>
              <a:t>15/06/2019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A36A22C-B201-4A42-A907-12062212D59D}" type="slidenum">
              <a:rPr lang="es-PE" smtClean="0"/>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CE246AC-A20A-49F1-834B-2B1931BD8B9B}" type="datetimeFigureOut">
              <a:rPr lang="es-PE" smtClean="0"/>
              <a:t>15/06/2019</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A36A22C-B201-4A42-A907-12062212D59D}" type="slidenum">
              <a:rPr lang="es-PE" smtClean="0"/>
              <a:t>‹Nº›</a:t>
            </a:fld>
            <a:endParaRPr lang="es-PE"/>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 name="Date Placeholder 8"/>
          <p:cNvSpPr>
            <a:spLocks noGrp="1"/>
          </p:cNvSpPr>
          <p:nvPr>
            <p:ph type="dt" sz="half" idx="10"/>
          </p:nvPr>
        </p:nvSpPr>
        <p:spPr/>
        <p:txBody>
          <a:bodyPr/>
          <a:lstStyle>
            <a:lvl1pPr>
              <a:defRPr>
                <a:solidFill>
                  <a:srgbClr val="FFFFFF"/>
                </a:solidFill>
              </a:defRPr>
            </a:lvl1pPr>
          </a:lstStyle>
          <a:p>
            <a:fld id="{ECE246AC-A20A-49F1-834B-2B1931BD8B9B}" type="datetimeFigureOut">
              <a:rPr lang="es-PE" smtClean="0"/>
              <a:t>15/06/2019</a:t>
            </a:fld>
            <a:endParaRPr lang="es-PE"/>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A36A22C-B201-4A42-A907-12062212D59D}" type="slidenum">
              <a:rPr lang="es-PE" smtClean="0"/>
              <a:t>‹Nº›</a:t>
            </a:fld>
            <a:endParaRPr lang="es-PE"/>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s-PE"/>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s-ES" smtClean="0"/>
              <a:t>Haga clic para modificar el estilo de título del patrón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CE246AC-A20A-49F1-834B-2B1931BD8B9B}" type="datetimeFigureOut">
              <a:rPr lang="es-PE" smtClean="0"/>
              <a:t>15/06/2019</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A36A22C-B201-4A42-A907-12062212D59D}" type="slidenum">
              <a:rPr lang="es-PE" smtClean="0"/>
              <a:t>‹Nº›</a:t>
            </a:fld>
            <a:endParaRPr lang="es-PE"/>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CE246AC-A20A-49F1-834B-2B1931BD8B9B}" type="datetimeFigureOut">
              <a:rPr lang="es-PE" smtClean="0"/>
              <a:t>15/06/2019</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5A36A22C-B201-4A42-A907-12062212D59D}" type="slidenum">
              <a:rPr lang="es-PE" smtClean="0"/>
              <a:t>‹Nº›</a:t>
            </a:fld>
            <a:endParaRPr lang="es-PE"/>
          </a:p>
        </p:txBody>
      </p:sp>
      <p:sp>
        <p:nvSpPr>
          <p:cNvPr id="10" name="Title 9"/>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CE246AC-A20A-49F1-834B-2B1931BD8B9B}" type="datetimeFigureOut">
              <a:rPr lang="es-PE" smtClean="0"/>
              <a:t>15/06/2019</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A36A22C-B201-4A42-A907-12062212D59D}" type="slidenum">
              <a:rPr lang="es-PE" smtClean="0"/>
              <a:t>‹Nº›</a:t>
            </a:fld>
            <a:endParaRPr lang="es-PE"/>
          </a:p>
        </p:txBody>
      </p:sp>
      <p:sp>
        <p:nvSpPr>
          <p:cNvPr id="6" name="Title 5"/>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CE246AC-A20A-49F1-834B-2B1931BD8B9B}" type="datetimeFigureOut">
              <a:rPr lang="es-PE" smtClean="0"/>
              <a:t>15/06/2019</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5A36A22C-B201-4A42-A907-12062212D59D}" type="slidenum">
              <a:rPr lang="es-PE" smtClean="0"/>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CE246AC-A20A-49F1-834B-2B1931BD8B9B}" type="datetimeFigureOut">
              <a:rPr lang="es-PE" smtClean="0"/>
              <a:t>15/06/2019</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A36A22C-B201-4A42-A907-12062212D59D}" type="slidenum">
              <a:rPr lang="es-PE" smtClean="0"/>
              <a:t>‹Nº›</a:t>
            </a:fld>
            <a:endParaRPr lang="es-PE"/>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s-ES" smtClean="0"/>
              <a:t>Haga clic para modificar el estilo de título del patrón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CE246AC-A20A-49F1-834B-2B1931BD8B9B}" type="datetimeFigureOut">
              <a:rPr lang="es-PE" smtClean="0"/>
              <a:t>15/06/2019</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A36A22C-B201-4A42-A907-12062212D59D}" type="slidenum">
              <a:rPr lang="es-PE" smtClean="0"/>
              <a:t>‹Nº›</a:t>
            </a:fld>
            <a:endParaRPr lang="es-PE"/>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s-ES" smtClean="0"/>
              <a:t>Haga clic para modificar el estilo de 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CE246AC-A20A-49F1-834B-2B1931BD8B9B}" type="datetimeFigureOut">
              <a:rPr lang="es-PE" smtClean="0"/>
              <a:t>15/06/2019</a:t>
            </a:fld>
            <a:endParaRPr lang="es-PE"/>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s-PE"/>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A36A22C-B201-4A42-A907-12062212D59D}" type="slidenum">
              <a:rPr lang="es-PE" smtClean="0"/>
              <a:t>‹Nº›</a:t>
            </a:fld>
            <a:endParaRPr lang="es-P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dirty="0" smtClean="0">
              <a:solidFill>
                <a:srgbClr val="FFFFFF"/>
              </a:solidFill>
              <a:effectLst>
                <a:outerShdw blurRad="38100" dist="38100" dir="2700000" algn="tl">
                  <a:srgbClr val="000000"/>
                </a:outerShdw>
              </a:effectLst>
              <a:latin typeface="Tahoma" pitchFamily="32" charset="0"/>
            </a:endParaRPr>
          </a:p>
          <a:p>
            <a:pPr marL="320675" indent="-320675" eaLnBrk="1" hangingPunct="1">
              <a:lnSpc>
                <a:spcPct val="86000"/>
              </a:lnSpc>
              <a:buSzPct val="4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dirty="0" smtClean="0">
                <a:solidFill>
                  <a:srgbClr val="FFFFFF"/>
                </a:solidFill>
                <a:effectLst>
                  <a:outerShdw blurRad="38100" dist="38100" dir="2700000" algn="tl">
                    <a:srgbClr val="000000"/>
                  </a:outerShdw>
                </a:effectLst>
                <a:latin typeface="Tahoma" pitchFamily="32" charset="0"/>
              </a:rPr>
              <a:t>Para </a:t>
            </a:r>
            <a:r>
              <a:rPr lang="en-GB" sz="3200" b="1" dirty="0" err="1" smtClean="0">
                <a:solidFill>
                  <a:srgbClr val="FFFFFF"/>
                </a:solidFill>
                <a:effectLst>
                  <a:outerShdw blurRad="38100" dist="38100" dir="2700000" algn="tl">
                    <a:srgbClr val="000000"/>
                  </a:outerShdw>
                </a:effectLst>
                <a:latin typeface="Tahoma" pitchFamily="32" charset="0"/>
              </a:rPr>
              <a:t>Castán</a:t>
            </a:r>
            <a:r>
              <a:rPr lang="en-GB" sz="3200" b="1" dirty="0" smtClean="0">
                <a:solidFill>
                  <a:srgbClr val="FFFFFF"/>
                </a:solidFill>
                <a:effectLst>
                  <a:outerShdw blurRad="38100" dist="38100" dir="2700000" algn="tl">
                    <a:srgbClr val="000000"/>
                  </a:outerShdw>
                </a:effectLst>
                <a:latin typeface="Tahoma" pitchFamily="32" charset="0"/>
              </a:rPr>
              <a:t> </a:t>
            </a:r>
            <a:r>
              <a:rPr lang="en-GB" sz="3200" b="1" dirty="0" err="1" smtClean="0">
                <a:solidFill>
                  <a:srgbClr val="FFFFFF"/>
                </a:solidFill>
                <a:effectLst>
                  <a:outerShdw blurRad="38100" dist="38100" dir="2700000" algn="tl">
                    <a:srgbClr val="000000"/>
                  </a:outerShdw>
                </a:effectLst>
                <a:latin typeface="Tahoma" pitchFamily="32" charset="0"/>
              </a:rPr>
              <a:t>Tobeñas</a:t>
            </a:r>
            <a:r>
              <a:rPr lang="en-GB" sz="3200" b="1" dirty="0" smtClean="0">
                <a:solidFill>
                  <a:srgbClr val="FFFFFF"/>
                </a:solidFill>
                <a:effectLst>
                  <a:outerShdw blurRad="38100" dist="38100" dir="2700000" algn="tl">
                    <a:srgbClr val="000000"/>
                  </a:outerShdw>
                </a:effectLst>
                <a:latin typeface="Tahoma" pitchFamily="32" charset="0"/>
              </a:rPr>
              <a:t>, </a:t>
            </a:r>
            <a:r>
              <a:rPr lang="en-GB" sz="3200" dirty="0" smtClean="0">
                <a:solidFill>
                  <a:srgbClr val="FFFFFF"/>
                </a:solidFill>
                <a:effectLst>
                  <a:outerShdw blurRad="38100" dist="38100" dir="2700000" algn="tl">
                    <a:srgbClr val="000000"/>
                  </a:outerShdw>
                </a:effectLst>
                <a:latin typeface="Tahoma" pitchFamily="32" charset="0"/>
              </a:rPr>
              <a:t>los </a:t>
            </a:r>
            <a:r>
              <a:rPr lang="en-GB" sz="3200" dirty="0" err="1" smtClean="0">
                <a:solidFill>
                  <a:srgbClr val="FFFFFF"/>
                </a:solidFill>
                <a:effectLst>
                  <a:outerShdw blurRad="38100" dist="38100" dir="2700000" algn="tl">
                    <a:srgbClr val="000000"/>
                  </a:outerShdw>
                </a:effectLst>
                <a:latin typeface="Tahoma" pitchFamily="32" charset="0"/>
              </a:rPr>
              <a:t>efectos</a:t>
            </a:r>
            <a:r>
              <a:rPr lang="en-GB" sz="3200" dirty="0" smtClean="0">
                <a:solidFill>
                  <a:srgbClr val="FFFFFF"/>
                </a:solidFill>
                <a:effectLst>
                  <a:outerShdw blurRad="38100" dist="38100" dir="2700000" algn="tl">
                    <a:srgbClr val="000000"/>
                  </a:outerShdw>
                </a:effectLst>
                <a:latin typeface="Tahoma" pitchFamily="32" charset="0"/>
              </a:rPr>
              <a:t> de la </a:t>
            </a:r>
            <a:r>
              <a:rPr lang="en-GB" sz="3200" dirty="0" err="1" smtClean="0">
                <a:solidFill>
                  <a:srgbClr val="FFFFFF"/>
                </a:solidFill>
                <a:effectLst>
                  <a:outerShdw blurRad="38100" dist="38100" dir="2700000" algn="tl">
                    <a:srgbClr val="000000"/>
                  </a:outerShdw>
                </a:effectLst>
                <a:latin typeface="Tahoma" pitchFamily="32" charset="0"/>
              </a:rPr>
              <a:t>función</a:t>
            </a:r>
            <a:r>
              <a:rPr lang="en-GB" sz="3200" dirty="0" smtClean="0">
                <a:solidFill>
                  <a:srgbClr val="FFFFFF"/>
                </a:solidFill>
                <a:effectLst>
                  <a:outerShdw blurRad="38100" dist="38100" dir="2700000" algn="tl">
                    <a:srgbClr val="000000"/>
                  </a:outerShdw>
                </a:effectLst>
                <a:latin typeface="Tahoma" pitchFamily="32" charset="0"/>
              </a:rPr>
              <a:t>, se </a:t>
            </a:r>
            <a:r>
              <a:rPr lang="en-GB" sz="3200" dirty="0" err="1" smtClean="0">
                <a:solidFill>
                  <a:srgbClr val="FFFFFF"/>
                </a:solidFill>
                <a:effectLst>
                  <a:outerShdw blurRad="38100" dist="38100" dir="2700000" algn="tl">
                    <a:srgbClr val="000000"/>
                  </a:outerShdw>
                </a:effectLst>
                <a:latin typeface="Tahoma" pitchFamily="32" charset="0"/>
              </a:rPr>
              <a:t>sintetizan</a:t>
            </a:r>
            <a:r>
              <a:rPr lang="en-GB" sz="3200" dirty="0" smtClean="0">
                <a:solidFill>
                  <a:srgbClr val="FFFFFF"/>
                </a:solidFill>
                <a:effectLst>
                  <a:outerShdw blurRad="38100" dist="38100" dir="2700000" algn="tl">
                    <a:srgbClr val="000000"/>
                  </a:outerShdw>
                </a:effectLst>
                <a:latin typeface="Tahoma" pitchFamily="32" charset="0"/>
              </a:rPr>
              <a:t> y </a:t>
            </a:r>
            <a:r>
              <a:rPr lang="en-GB" sz="3200" dirty="0" err="1" smtClean="0">
                <a:solidFill>
                  <a:srgbClr val="FFFFFF"/>
                </a:solidFill>
                <a:effectLst>
                  <a:outerShdw blurRad="38100" dist="38100" dir="2700000" algn="tl">
                    <a:srgbClr val="000000"/>
                  </a:outerShdw>
                </a:effectLst>
                <a:latin typeface="Tahoma" pitchFamily="32" charset="0"/>
              </a:rPr>
              <a:t>resumen</a:t>
            </a:r>
            <a:r>
              <a:rPr lang="en-GB" sz="3200" dirty="0" smtClean="0">
                <a:solidFill>
                  <a:srgbClr val="FFFFFF"/>
                </a:solidFill>
                <a:effectLst>
                  <a:outerShdw blurRad="38100" dist="38100" dir="2700000" algn="tl">
                    <a:srgbClr val="000000"/>
                  </a:outerShdw>
                </a:effectLst>
                <a:latin typeface="Tahoma" pitchFamily="32" charset="0"/>
              </a:rPr>
              <a:t> en la </a:t>
            </a:r>
            <a:r>
              <a:rPr lang="en-GB" sz="3200" dirty="0" err="1" smtClean="0">
                <a:solidFill>
                  <a:srgbClr val="FFFFFF"/>
                </a:solidFill>
                <a:effectLst>
                  <a:outerShdw blurRad="38100" dist="38100" dir="2700000" algn="tl">
                    <a:srgbClr val="000000"/>
                  </a:outerShdw>
                </a:effectLst>
                <a:latin typeface="Tahoma" pitchFamily="32" charset="0"/>
              </a:rPr>
              <a:t>producción</a:t>
            </a:r>
            <a:r>
              <a:rPr lang="en-GB" sz="3200" dirty="0" smtClean="0">
                <a:solidFill>
                  <a:srgbClr val="FFFFFF"/>
                </a:solidFill>
                <a:effectLst>
                  <a:outerShdw blurRad="38100" dist="38100" dir="2700000" algn="tl">
                    <a:srgbClr val="000000"/>
                  </a:outerShdw>
                </a:effectLst>
                <a:latin typeface="Tahoma" pitchFamily="32" charset="0"/>
              </a:rPr>
              <a:t> del </a:t>
            </a:r>
            <a:r>
              <a:rPr lang="en-GB" sz="3200" dirty="0" err="1" smtClean="0">
                <a:solidFill>
                  <a:srgbClr val="FFFFFF"/>
                </a:solidFill>
                <a:effectLst>
                  <a:outerShdw blurRad="38100" dist="38100" dir="2700000" algn="tl">
                    <a:srgbClr val="000000"/>
                  </a:outerShdw>
                </a:effectLst>
                <a:latin typeface="Tahoma" pitchFamily="32" charset="0"/>
              </a:rPr>
              <a:t>instrumento</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público</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pero</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ésta</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tiene</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eficacia</a:t>
            </a:r>
            <a:r>
              <a:rPr lang="en-GB" sz="3200" dirty="0" smtClean="0">
                <a:solidFill>
                  <a:srgbClr val="FFFFFF"/>
                </a:solidFill>
                <a:effectLst>
                  <a:outerShdw blurRad="38100" dist="38100" dir="2700000" algn="tl">
                    <a:srgbClr val="000000"/>
                  </a:outerShdw>
                </a:effectLst>
                <a:latin typeface="Tahoma" pitchFamily="32" charset="0"/>
              </a:rPr>
              <a:t> y </a:t>
            </a:r>
            <a:r>
              <a:rPr lang="en-GB" sz="3200" smtClean="0">
                <a:solidFill>
                  <a:srgbClr val="FFFFFF"/>
                </a:solidFill>
                <a:effectLst>
                  <a:outerShdw blurRad="38100" dist="38100" dir="2700000" algn="tl">
                    <a:srgbClr val="000000"/>
                  </a:outerShdw>
                </a:effectLst>
                <a:latin typeface="Tahoma" pitchFamily="32" charset="0"/>
              </a:rPr>
              <a:t>efectos</a:t>
            </a:r>
            <a:r>
              <a:rPr lang="en-GB" sz="3200" dirty="0" smtClean="0">
                <a:solidFill>
                  <a:srgbClr val="FFFFFF"/>
                </a:solidFill>
                <a:effectLst>
                  <a:outerShdw blurRad="38100" dist="38100" dir="2700000" algn="tl">
                    <a:srgbClr val="000000"/>
                  </a:outerShdw>
                </a:effectLst>
                <a:latin typeface="Tahoma" pitchFamily="32" charset="0"/>
              </a:rPr>
              <a:t> </a:t>
            </a:r>
            <a:r>
              <a:rPr lang="en-GB" sz="3200" dirty="0" err="1" smtClean="0">
                <a:solidFill>
                  <a:srgbClr val="FFFFFF"/>
                </a:solidFill>
                <a:effectLst>
                  <a:outerShdw blurRad="38100" dist="38100" dir="2700000" algn="tl">
                    <a:srgbClr val="000000"/>
                  </a:outerShdw>
                </a:effectLst>
                <a:latin typeface="Tahoma" pitchFamily="32" charset="0"/>
              </a:rPr>
              <a:t>complejos</a:t>
            </a:r>
            <a:r>
              <a:rPr lang="en-GB" sz="3200" dirty="0" smtClean="0">
                <a:solidFill>
                  <a:srgbClr val="FFFFFF"/>
                </a:solidFill>
                <a:effectLst>
                  <a:outerShdw blurRad="38100" dist="38100" dir="2700000" algn="tl">
                    <a:srgbClr val="000000"/>
                  </a:outerShdw>
                </a:effectLst>
                <a:latin typeface="Tahoma" pitchFamily="32" charset="0"/>
              </a:rPr>
              <a:t>.</a:t>
            </a:r>
          </a:p>
        </p:txBody>
      </p:sp>
      <p:sp>
        <p:nvSpPr>
          <p:cNvPr id="16386"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dirty="0" smtClean="0">
                <a:solidFill>
                  <a:srgbClr val="000000"/>
                </a:solidFill>
              </a:rPr>
              <a:t>POR : </a:t>
            </a:r>
            <a:r>
              <a:rPr lang="en-GB" sz="1400" dirty="0" err="1" smtClean="0">
                <a:solidFill>
                  <a:srgbClr val="000000"/>
                </a:solidFill>
              </a:rPr>
              <a:t>Dr</a:t>
            </a:r>
            <a:r>
              <a:rPr lang="en-GB" sz="1400" dirty="0" err="1" smtClean="0">
                <a:solidFill>
                  <a:srgbClr val="000000"/>
                </a:solidFill>
              </a:rPr>
              <a:t>.</a:t>
            </a:r>
            <a:r>
              <a:rPr lang="en-GB" sz="1400" dirty="0" smtClean="0">
                <a:solidFill>
                  <a:srgbClr val="000000"/>
                </a:solidFill>
              </a:rPr>
              <a:t> Luis Alfredo Cuba </a:t>
            </a:r>
            <a:r>
              <a:rPr lang="en-GB" sz="1400" dirty="0" err="1" smtClean="0">
                <a:solidFill>
                  <a:srgbClr val="000000"/>
                </a:solidFill>
              </a:rPr>
              <a:t>Ovalle</a:t>
            </a:r>
            <a:endParaRPr lang="en-GB" sz="1400" dirty="0" smtClean="0">
              <a:solidFill>
                <a:srgbClr val="000000"/>
              </a:solidFill>
            </a:endParaRPr>
          </a:p>
        </p:txBody>
      </p:sp>
      <p:sp>
        <p:nvSpPr>
          <p:cNvPr id="16387"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FDE04CD3-A0AE-4611-B296-49AE95B657B2}" type="slidenum">
              <a:rPr lang="en-GB" sz="1400" smtClean="0">
                <a:solidFill>
                  <a:srgbClr val="000000"/>
                </a:solidFill>
              </a:rPr>
              <a:pPr eaLnBrk="1" hangingPunct="1"/>
              <a:t>1</a:t>
            </a:fld>
            <a:endParaRPr lang="en-GB" sz="1400" smtClean="0">
              <a:solidFill>
                <a:srgbClr val="000000"/>
              </a:solidFill>
            </a:endParaRPr>
          </a:p>
        </p:txBody>
      </p:sp>
      <p:sp>
        <p:nvSpPr>
          <p:cNvPr id="46081" name="Rectangle 1"/>
          <p:cNvSpPr>
            <a:spLocks noGrp="1" noChangeArrowheads="1"/>
          </p:cNvSpPr>
          <p:nvPr>
            <p:ph type="title"/>
          </p:nvPr>
        </p:nvSpPr>
        <p:spPr>
          <a:xfrm>
            <a:off x="2117725" y="0"/>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FFFF00"/>
                </a:solidFill>
                <a:effectLst>
                  <a:outerShdw blurRad="38100" dist="38100" dir="2700000" algn="tl">
                    <a:srgbClr val="000000"/>
                  </a:outerShdw>
                </a:effectLst>
                <a:latin typeface="Times New Roman" pitchFamily="16" charset="0"/>
              </a:rPr>
              <a:t>Efectos</a:t>
            </a:r>
            <a:r>
              <a:rPr lang="en-GB" sz="4000" b="1" dirty="0" smtClean="0">
                <a:solidFill>
                  <a:srgbClr val="FFFF00"/>
                </a:solidFill>
                <a:effectLst>
                  <a:outerShdw blurRad="38100" dist="38100" dir="2700000" algn="tl">
                    <a:srgbClr val="000000"/>
                  </a:outerShdw>
                </a:effectLst>
                <a:latin typeface="Times New Roman" pitchFamily="16" charset="0"/>
              </a:rPr>
              <a:t> de la </a:t>
            </a:r>
            <a:r>
              <a:rPr lang="en-GB" sz="4000" b="1" dirty="0" err="1" smtClean="0">
                <a:solidFill>
                  <a:srgbClr val="FFFF00"/>
                </a:solidFill>
                <a:effectLst>
                  <a:outerShdw blurRad="38100" dist="38100" dir="2700000" algn="tl">
                    <a:srgbClr val="000000"/>
                  </a:outerShdw>
                </a:effectLst>
                <a:latin typeface="Times New Roman" pitchFamily="16" charset="0"/>
              </a:rPr>
              <a:t>Función</a:t>
            </a:r>
            <a:r>
              <a:rPr lang="en-GB" sz="4000" b="1" dirty="0" smtClean="0">
                <a:solidFill>
                  <a:srgbClr val="FFFF00"/>
                </a:solidFill>
                <a:effectLst>
                  <a:outerShdw blurRad="38100" dist="38100" dir="2700000" algn="tl">
                    <a:srgbClr val="000000"/>
                  </a:outerShdw>
                </a:effectLst>
                <a:latin typeface="Times New Roman" pitchFamily="16" charset="0"/>
              </a:rPr>
              <a:t> </a:t>
            </a:r>
            <a:r>
              <a:rPr lang="en-GB" sz="4000" b="1" dirty="0" err="1" smtClean="0">
                <a:solidFill>
                  <a:srgbClr val="FFFF00"/>
                </a:solidFill>
                <a:effectLst>
                  <a:outerShdw blurRad="38100" dist="38100" dir="2700000" algn="tl">
                    <a:srgbClr val="000000"/>
                  </a:outerShdw>
                </a:effectLst>
                <a:latin typeface="Times New Roman" pitchFamily="16" charset="0"/>
              </a:rPr>
              <a:t>Notarial</a:t>
            </a:r>
            <a:r>
              <a:rPr lang="en-GB" sz="4000" b="1" dirty="0" smtClean="0">
                <a:solidFill>
                  <a:srgbClr val="FFFF00"/>
                </a:solidFill>
                <a:effectLst>
                  <a:outerShdw blurRad="38100" dist="38100" dir="2700000" algn="tl">
                    <a:srgbClr val="000000"/>
                  </a:outerShdw>
                </a:effectLst>
                <a:latin typeface="Times New Roman" pitchFamily="16" charset="0"/>
              </a:rPr>
              <a:t>.</a:t>
            </a:r>
          </a:p>
        </p:txBody>
      </p:sp>
    </p:spTree>
    <p:extLst>
      <p:ext uri="{BB962C8B-B14F-4D97-AF65-F5344CB8AC3E}">
        <p14:creationId xmlns:p14="http://schemas.microsoft.com/office/powerpoint/2010/main" val="332476420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46081"/>
                                        </p:tgtEl>
                                        <p:attrNameLst>
                                          <p:attrName>style.visibility</p:attrName>
                                        </p:attrNameLst>
                                      </p:cBhvr>
                                      <p:to>
                                        <p:strVal val="visible"/>
                                      </p:to>
                                    </p:set>
                                    <p:animEffect transition="in" filter="barn(outHorizontal)">
                                      <p:cBhvr additive="repl">
                                        <p:cTn id="7" dur="500"/>
                                        <p:tgtEl>
                                          <p:spTgt spid="46081"/>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46082">
                                            <p:txEl>
                                              <p:pRg st="0" end="0"/>
                                            </p:txEl>
                                          </p:spTgt>
                                        </p:tgtEl>
                                        <p:attrNameLst>
                                          <p:attrName>style.visibility</p:attrName>
                                        </p:attrNameLst>
                                      </p:cBhvr>
                                      <p:to>
                                        <p:strVal val="visible"/>
                                      </p:to>
                                    </p:set>
                                    <p:anim calcmode="lin" valueType="num">
                                      <p:cBhvr additive="repl">
                                        <p:cTn id="11" dur="500" fill="hold"/>
                                        <p:tgtEl>
                                          <p:spTgt spid="46082">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46082">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idx="1"/>
          </p:nvPr>
        </p:nvSpPr>
        <p:spPr>
          <a:xfrm>
            <a:off x="720725" y="1787525"/>
            <a:ext cx="7854950" cy="4511675"/>
          </a:xfrm>
        </p:spPr>
        <p:txBody>
          <a:bodyPr>
            <a:normAutofit lnSpcReduction="10000"/>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FF8080"/>
                </a:solidFill>
                <a:effectLst>
                  <a:outerShdw blurRad="38100" dist="38100" dir="2700000" algn="tl">
                    <a:srgbClr val="000000"/>
                  </a:outerShdw>
                </a:effectLst>
                <a:latin typeface="Tahoma" pitchFamily="32" charset="0"/>
              </a:rPr>
              <a:t>EFECTOS EJECUTIVOS:</a:t>
            </a:r>
            <a:r>
              <a:rPr lang="en-GB" sz="3200" smtClean="0">
                <a:solidFill>
                  <a:srgbClr val="FFFFFF"/>
                </a:solidFill>
                <a:effectLst>
                  <a:outerShdw blurRad="38100" dist="38100" dir="2700000" algn="tl">
                    <a:srgbClr val="000000"/>
                  </a:outerShdw>
                </a:effectLst>
                <a:latin typeface="Tahoma" pitchFamily="32" charset="0"/>
              </a:rPr>
              <a:t>  la doctrina considera como instrumentos públicos, a los Títulos Ejecutivos y/o de Ejecución, por ejemplo: las Constituciones de Hipoteca, Anticresis, Garantías Mobiliarias, Los Títulos Valores Protestados, etc, que en sí son títulos que traen aparejada ejecución.</a:t>
            </a:r>
          </a:p>
        </p:txBody>
      </p:sp>
      <p:sp>
        <p:nvSpPr>
          <p:cNvPr id="25602"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5603"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26F8CEE8-824C-4E75-BEB3-F8D05F8916FF}" type="slidenum">
              <a:rPr lang="en-GB" sz="1400" smtClean="0">
                <a:solidFill>
                  <a:srgbClr val="000000"/>
                </a:solidFill>
              </a:rPr>
              <a:pPr eaLnBrk="1" hangingPunct="1"/>
              <a:t>10</a:t>
            </a:fld>
            <a:endParaRPr lang="en-GB" sz="1400" smtClean="0">
              <a:solidFill>
                <a:srgbClr val="000000"/>
              </a:solidFill>
            </a:endParaRPr>
          </a:p>
        </p:txBody>
      </p:sp>
      <p:sp>
        <p:nvSpPr>
          <p:cNvPr id="55297" name="Rectangle 1"/>
          <p:cNvSpPr>
            <a:spLocks noGrp="1" noChangeArrowheads="1"/>
          </p:cNvSpPr>
          <p:nvPr>
            <p:ph type="title"/>
          </p:nvPr>
        </p:nvSpPr>
        <p:spPr>
          <a:xfrm>
            <a:off x="1260475" y="246063"/>
            <a:ext cx="7724775" cy="1065212"/>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52366392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5297"/>
                                        </p:tgtEl>
                                        <p:attrNameLst>
                                          <p:attrName>style.visibility</p:attrName>
                                        </p:attrNameLst>
                                      </p:cBhvr>
                                      <p:to>
                                        <p:strVal val="visible"/>
                                      </p:to>
                                    </p:set>
                                    <p:animEffect transition="in" filter="barn(outHorizontal)">
                                      <p:cBhvr additive="repl">
                                        <p:cTn id="7" dur="500"/>
                                        <p:tgtEl>
                                          <p:spTgt spid="55297"/>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5298">
                                            <p:txEl>
                                              <p:pRg st="0" end="0"/>
                                            </p:txEl>
                                          </p:spTgt>
                                        </p:tgtEl>
                                        <p:attrNameLst>
                                          <p:attrName>style.visibility</p:attrName>
                                        </p:attrNameLst>
                                      </p:cBhvr>
                                      <p:to>
                                        <p:strVal val="visible"/>
                                      </p:to>
                                    </p:set>
                                    <p:anim calcmode="lin" valueType="num">
                                      <p:cBhvr additive="repl">
                                        <p:cTn id="11" dur="500" fill="hold"/>
                                        <p:tgtEl>
                                          <p:spTgt spid="55298">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5298">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idx="1"/>
          </p:nvPr>
        </p:nvSpPr>
        <p:spPr>
          <a:xfrm>
            <a:off x="720725" y="1787525"/>
            <a:ext cx="7854950" cy="4778375"/>
          </a:xfrm>
        </p:spPr>
        <p:txBody>
          <a:bodyPr>
            <a:normAutofit lnSpcReduction="10000"/>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23FF23"/>
                </a:solidFill>
                <a:effectLst>
                  <a:outerShdw blurRad="38100" dist="38100" dir="2700000" algn="tl">
                    <a:srgbClr val="000000"/>
                  </a:outerShdw>
                </a:effectLst>
                <a:latin typeface="Tahoma" pitchFamily="32" charset="0"/>
              </a:rPr>
              <a:t>EFECTOS REGISTRALES:</a:t>
            </a:r>
            <a:r>
              <a:rPr lang="en-GB" sz="3200" smtClean="0">
                <a:solidFill>
                  <a:srgbClr val="23FF23"/>
                </a:solidFill>
                <a:effectLst>
                  <a:outerShdw blurRad="38100" dist="38100" dir="2700000" algn="tl">
                    <a:srgbClr val="000000"/>
                  </a:outerShdw>
                </a:effectLst>
                <a:latin typeface="Tahoma" pitchFamily="32" charset="0"/>
              </a:rPr>
              <a:t> </a:t>
            </a:r>
            <a:r>
              <a:rPr lang="en-GB" sz="3200" smtClean="0">
                <a:solidFill>
                  <a:srgbClr val="FFFFFF"/>
                </a:solidFill>
                <a:effectLst>
                  <a:outerShdw blurRad="38100" dist="38100" dir="2700000" algn="tl">
                    <a:srgbClr val="000000"/>
                  </a:outerShdw>
                </a:effectLst>
                <a:latin typeface="Tahoma" pitchFamily="32" charset="0"/>
              </a:rPr>
              <a:t>El documento notarial, con vocación registral por excelencia, pone en marcha el proceso, provocando la actividad del registro hacia adentro y hacia fuera. Tales efectos implican la modificación de situaciones registrales vigentes, que han provocado el nacimiento de plazos, la apertura o cierre de folios reales, entre otros.</a:t>
            </a:r>
          </a:p>
        </p:txBody>
      </p:sp>
      <p:sp>
        <p:nvSpPr>
          <p:cNvPr id="26626"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6627"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F6A327F3-24DF-4D5D-8A7B-55C7CA6FE5A2}" type="slidenum">
              <a:rPr lang="en-GB" sz="1400" smtClean="0">
                <a:solidFill>
                  <a:srgbClr val="000000"/>
                </a:solidFill>
              </a:rPr>
              <a:pPr eaLnBrk="1" hangingPunct="1"/>
              <a:t>11</a:t>
            </a:fld>
            <a:endParaRPr lang="en-GB" sz="1400" smtClean="0">
              <a:solidFill>
                <a:srgbClr val="000000"/>
              </a:solidFill>
            </a:endParaRPr>
          </a:p>
        </p:txBody>
      </p:sp>
      <p:sp>
        <p:nvSpPr>
          <p:cNvPr id="56321" name="Rectangle 1"/>
          <p:cNvSpPr>
            <a:spLocks noGrp="1" noChangeArrowheads="1"/>
          </p:cNvSpPr>
          <p:nvPr>
            <p:ph type="title"/>
          </p:nvPr>
        </p:nvSpPr>
        <p:spPr>
          <a:xfrm>
            <a:off x="1439863" y="246063"/>
            <a:ext cx="7545387" cy="1065212"/>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144227273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6321"/>
                                        </p:tgtEl>
                                        <p:attrNameLst>
                                          <p:attrName>style.visibility</p:attrName>
                                        </p:attrNameLst>
                                      </p:cBhvr>
                                      <p:to>
                                        <p:strVal val="visible"/>
                                      </p:to>
                                    </p:set>
                                    <p:animEffect transition="in" filter="barn(outHorizontal)">
                                      <p:cBhvr additive="repl">
                                        <p:cTn id="7" dur="500"/>
                                        <p:tgtEl>
                                          <p:spTgt spid="56321"/>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6322">
                                            <p:txEl>
                                              <p:pRg st="0" end="0"/>
                                            </p:txEl>
                                          </p:spTgt>
                                        </p:tgtEl>
                                        <p:attrNameLst>
                                          <p:attrName>style.visibility</p:attrName>
                                        </p:attrNameLst>
                                      </p:cBhvr>
                                      <p:to>
                                        <p:strVal val="visible"/>
                                      </p:to>
                                    </p:set>
                                    <p:anim calcmode="lin" valueType="num">
                                      <p:cBhvr additive="repl">
                                        <p:cTn id="11" dur="500" fill="hold"/>
                                        <p:tgtEl>
                                          <p:spTgt spid="56322">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6322">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idx="1"/>
          </p:nvPr>
        </p:nvSpPr>
        <p:spPr>
          <a:xfrm>
            <a:off x="360363" y="1787525"/>
            <a:ext cx="8215312" cy="4511675"/>
          </a:xfrm>
        </p:spPr>
        <p:txBody>
          <a:bodyPr>
            <a:normAutofit fontScale="92500"/>
          </a:bodyPr>
          <a:lstStyle/>
          <a:p>
            <a:pPr marL="320675" indent="-320675" algn="just" eaLnBrk="1" hangingPunct="1">
              <a:lnSpc>
                <a:spcPct val="86000"/>
              </a:lnSpc>
              <a:buClr>
                <a:srgbClr val="99CCFF"/>
              </a:buClr>
              <a:buSzPct val="8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defRPr/>
            </a:pPr>
            <a:r>
              <a:rPr lang="en-GB" sz="3200" b="1" smtClean="0">
                <a:solidFill>
                  <a:srgbClr val="23FF23"/>
                </a:solidFill>
                <a:effectLst>
                  <a:outerShdw blurRad="38100" dist="38100" dir="2700000" algn="tl">
                    <a:srgbClr val="000000"/>
                  </a:outerShdw>
                </a:effectLst>
                <a:latin typeface="Tahoma" pitchFamily="32" charset="0"/>
              </a:rPr>
              <a:t>EFECTOS REGISTRALES:</a:t>
            </a:r>
            <a:r>
              <a:rPr lang="en-GB" sz="3200" smtClean="0">
                <a:solidFill>
                  <a:srgbClr val="23FF23"/>
                </a:solidFill>
                <a:effectLst>
                  <a:outerShdw blurRad="38100" dist="38100" dir="2700000" algn="tl">
                    <a:srgbClr val="000000"/>
                  </a:outerShdw>
                </a:effectLst>
                <a:latin typeface="Tahoma" pitchFamily="32" charset="0"/>
              </a:rPr>
              <a:t> </a:t>
            </a:r>
            <a:r>
              <a:rPr lang="en-GB" sz="3200" smtClean="0">
                <a:solidFill>
                  <a:srgbClr val="FFFFFF"/>
                </a:solidFill>
                <a:effectLst>
                  <a:outerShdw blurRad="38100" dist="38100" dir="2700000" algn="tl">
                    <a:srgbClr val="000000"/>
                  </a:outerShdw>
                </a:effectLst>
                <a:latin typeface="Tahoma" pitchFamily="32" charset="0"/>
              </a:rPr>
              <a:t>Se refiere a ellos el TUO del reglamento general de Registros Públicos, el reglamento de Inscripciones de Predios, el reglamento del Registro de Sociedades, el Reglamento de Inscripciones de Propiedad Vehicular, que regula la actividad de los Registros Públicos en el Perú, el régimen de publicidad de los derechos reales sobre inmuebles, y su oponibilidad a terceros. </a:t>
            </a:r>
          </a:p>
        </p:txBody>
      </p:sp>
      <p:sp>
        <p:nvSpPr>
          <p:cNvPr id="27650"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7651"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81DA9B9F-4CEC-47A7-B83C-E26E1064A9F4}" type="slidenum">
              <a:rPr lang="en-GB" sz="1400" smtClean="0">
                <a:solidFill>
                  <a:srgbClr val="000000"/>
                </a:solidFill>
              </a:rPr>
              <a:pPr eaLnBrk="1" hangingPunct="1"/>
              <a:t>12</a:t>
            </a:fld>
            <a:endParaRPr lang="en-GB" sz="1400" smtClean="0">
              <a:solidFill>
                <a:srgbClr val="000000"/>
              </a:solidFill>
            </a:endParaRPr>
          </a:p>
        </p:txBody>
      </p:sp>
      <p:sp>
        <p:nvSpPr>
          <p:cNvPr id="57345" name="Rectangle 1"/>
          <p:cNvSpPr>
            <a:spLocks noGrp="1" noChangeArrowheads="1"/>
          </p:cNvSpPr>
          <p:nvPr>
            <p:ph type="title"/>
          </p:nvPr>
        </p:nvSpPr>
        <p:spPr>
          <a:xfrm>
            <a:off x="1260475" y="246063"/>
            <a:ext cx="7724775" cy="1065212"/>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98693301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7345"/>
                                        </p:tgtEl>
                                        <p:attrNameLst>
                                          <p:attrName>style.visibility</p:attrName>
                                        </p:attrNameLst>
                                      </p:cBhvr>
                                      <p:to>
                                        <p:strVal val="visible"/>
                                      </p:to>
                                    </p:set>
                                    <p:animEffect transition="in" filter="barn(outHorizontal)">
                                      <p:cBhvr additive="repl">
                                        <p:cTn id="7" dur="500"/>
                                        <p:tgtEl>
                                          <p:spTgt spid="57345"/>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7346">
                                            <p:txEl>
                                              <p:pRg st="0" end="0"/>
                                            </p:txEl>
                                          </p:spTgt>
                                        </p:tgtEl>
                                        <p:attrNameLst>
                                          <p:attrName>style.visibility</p:attrName>
                                        </p:attrNameLst>
                                      </p:cBhvr>
                                      <p:to>
                                        <p:strVal val="visible"/>
                                      </p:to>
                                    </p:set>
                                    <p:anim calcmode="lin" valueType="num">
                                      <p:cBhvr additive="repl">
                                        <p:cTn id="11" dur="500" fill="hold"/>
                                        <p:tgtEl>
                                          <p:spTgt spid="57346">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7346">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FFFFFF"/>
                </a:solidFill>
                <a:effectLst>
                  <a:outerShdw blurRad="38100" dist="38100" dir="2700000" algn="tl">
                    <a:srgbClr val="000000"/>
                  </a:outerShdw>
                </a:effectLst>
                <a:latin typeface="Tahoma" pitchFamily="32" charset="0"/>
              </a:rPr>
              <a:t>La eficacia del documento conlleva la posibilidad de generar sus efectos propios, incluyendo tanto aquellos conferidos por el ordenamiento jurídico como los pretendidos por las partes.</a:t>
            </a:r>
          </a:p>
        </p:txBody>
      </p:sp>
      <p:sp>
        <p:nvSpPr>
          <p:cNvPr id="28674"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8675"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5A8EDA67-E230-4BDD-98C4-8EA4CE64727E}" type="slidenum">
              <a:rPr lang="en-GB" sz="1400" smtClean="0">
                <a:solidFill>
                  <a:srgbClr val="000000"/>
                </a:solidFill>
              </a:rPr>
              <a:pPr eaLnBrk="1" hangingPunct="1"/>
              <a:t>13</a:t>
            </a:fld>
            <a:endParaRPr lang="en-GB" sz="1400" smtClean="0">
              <a:solidFill>
                <a:srgbClr val="000000"/>
              </a:solidFill>
            </a:endParaRPr>
          </a:p>
        </p:txBody>
      </p:sp>
      <p:sp>
        <p:nvSpPr>
          <p:cNvPr id="58369" name="Rectangle 1"/>
          <p:cNvSpPr>
            <a:spLocks noGrp="1" noChangeArrowheads="1"/>
          </p:cNvSpPr>
          <p:nvPr>
            <p:ph type="title"/>
          </p:nvPr>
        </p:nvSpPr>
        <p:spPr>
          <a:xfrm>
            <a:off x="1238250" y="538163"/>
            <a:ext cx="7905750"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FFFF00"/>
                </a:solidFill>
                <a:effectLst>
                  <a:outerShdw blurRad="38100" dist="38100" dir="2700000" algn="tl">
                    <a:srgbClr val="000000"/>
                  </a:outerShdw>
                </a:effectLst>
                <a:latin typeface="Times New Roman" pitchFamily="16" charset="0"/>
              </a:rPr>
              <a:t>Efectos</a:t>
            </a:r>
            <a:r>
              <a:rPr lang="en-GB" sz="4000" b="1" dirty="0" smtClean="0">
                <a:solidFill>
                  <a:srgbClr val="FFFF00"/>
                </a:solidFill>
                <a:effectLst>
                  <a:outerShdw blurRad="38100" dist="38100" dir="2700000" algn="tl">
                    <a:srgbClr val="000000"/>
                  </a:outerShdw>
                </a:effectLst>
                <a:latin typeface="Times New Roman" pitchFamily="16" charset="0"/>
              </a:rPr>
              <a:t> </a:t>
            </a:r>
            <a:r>
              <a:rPr lang="en-GB" sz="4000" b="1" dirty="0" err="1" smtClean="0">
                <a:solidFill>
                  <a:srgbClr val="FFFF00"/>
                </a:solidFill>
                <a:effectLst>
                  <a:outerShdw blurRad="38100" dist="38100" dir="2700000" algn="tl">
                    <a:srgbClr val="000000"/>
                  </a:outerShdw>
                </a:effectLst>
                <a:latin typeface="Times New Roman" pitchFamily="16" charset="0"/>
              </a:rPr>
              <a:t>Internacionales</a:t>
            </a:r>
            <a:r>
              <a:rPr lang="en-GB" sz="4000" b="1" dirty="0" smtClean="0">
                <a:solidFill>
                  <a:srgbClr val="FFFF00"/>
                </a:solidFill>
                <a:effectLst>
                  <a:outerShdw blurRad="38100" dist="38100" dir="2700000" algn="tl">
                    <a:srgbClr val="000000"/>
                  </a:outerShdw>
                </a:effectLst>
                <a:latin typeface="Times New Roman" pitchFamily="16" charset="0"/>
              </a:rPr>
              <a:t>.</a:t>
            </a:r>
          </a:p>
        </p:txBody>
      </p:sp>
    </p:spTree>
    <p:extLst>
      <p:ext uri="{BB962C8B-B14F-4D97-AF65-F5344CB8AC3E}">
        <p14:creationId xmlns:p14="http://schemas.microsoft.com/office/powerpoint/2010/main" val="34357473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8369"/>
                                        </p:tgtEl>
                                        <p:attrNameLst>
                                          <p:attrName>style.visibility</p:attrName>
                                        </p:attrNameLst>
                                      </p:cBhvr>
                                      <p:to>
                                        <p:strVal val="visible"/>
                                      </p:to>
                                    </p:set>
                                    <p:animEffect transition="in" filter="barn(outHorizontal)">
                                      <p:cBhvr additive="repl">
                                        <p:cTn id="7" dur="500"/>
                                        <p:tgtEl>
                                          <p:spTgt spid="58369"/>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8370">
                                            <p:txEl>
                                              <p:pRg st="0" end="0"/>
                                            </p:txEl>
                                          </p:spTgt>
                                        </p:tgtEl>
                                        <p:attrNameLst>
                                          <p:attrName>style.visibility</p:attrName>
                                        </p:attrNameLst>
                                      </p:cBhvr>
                                      <p:to>
                                        <p:strVal val="visible"/>
                                      </p:to>
                                    </p:set>
                                    <p:anim calcmode="lin" valueType="num">
                                      <p:cBhvr additive="repl">
                                        <p:cTn id="11" dur="500" fill="hold"/>
                                        <p:tgtEl>
                                          <p:spTgt spid="58370">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8370">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FFFFFF"/>
                </a:solidFill>
                <a:effectLst>
                  <a:outerShdw blurRad="38100" dist="38100" dir="2700000" algn="tl">
                    <a:srgbClr val="000000"/>
                  </a:outerShdw>
                </a:effectLst>
                <a:latin typeface="Tahoma" pitchFamily="32" charset="0"/>
              </a:rPr>
              <a:t> En lo que respecta al punto que nos ocupa, la eficacia se refiere a la producción de dichos efectos fuera del ámbito territorial del país en el que fuera otorgado. </a:t>
            </a:r>
          </a:p>
        </p:txBody>
      </p:sp>
      <p:sp>
        <p:nvSpPr>
          <p:cNvPr id="29698"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9699"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549851CA-F7A4-48BD-89DE-1F26917FAEAC}" type="slidenum">
              <a:rPr lang="en-GB" sz="1400" smtClean="0">
                <a:solidFill>
                  <a:srgbClr val="000000"/>
                </a:solidFill>
              </a:rPr>
              <a:pPr eaLnBrk="1" hangingPunct="1"/>
              <a:t>14</a:t>
            </a:fld>
            <a:endParaRPr lang="en-GB" sz="1400" smtClean="0">
              <a:solidFill>
                <a:srgbClr val="000000"/>
              </a:solidFill>
            </a:endParaRPr>
          </a:p>
        </p:txBody>
      </p:sp>
      <p:sp>
        <p:nvSpPr>
          <p:cNvPr id="59393" name="Rectangle 1"/>
          <p:cNvSpPr>
            <a:spLocks noGrp="1" noChangeArrowheads="1"/>
          </p:cNvSpPr>
          <p:nvPr>
            <p:ph type="title"/>
          </p:nvPr>
        </p:nvSpPr>
        <p:spPr>
          <a:xfrm>
            <a:off x="1079500" y="0"/>
            <a:ext cx="7905750"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FFFF00"/>
                </a:solidFill>
                <a:effectLst>
                  <a:outerShdw blurRad="38100" dist="38100" dir="2700000" algn="tl">
                    <a:srgbClr val="000000"/>
                  </a:outerShdw>
                </a:effectLst>
                <a:latin typeface="Times New Roman" pitchFamily="16" charset="0"/>
              </a:rPr>
              <a:t>Efectos</a:t>
            </a:r>
            <a:r>
              <a:rPr lang="en-GB" sz="4000" b="1" dirty="0" smtClean="0">
                <a:solidFill>
                  <a:srgbClr val="FFFF00"/>
                </a:solidFill>
                <a:effectLst>
                  <a:outerShdw blurRad="38100" dist="38100" dir="2700000" algn="tl">
                    <a:srgbClr val="000000"/>
                  </a:outerShdw>
                </a:effectLst>
                <a:latin typeface="Times New Roman" pitchFamily="16" charset="0"/>
              </a:rPr>
              <a:t> </a:t>
            </a:r>
            <a:r>
              <a:rPr lang="en-GB" sz="4000" b="1" dirty="0" err="1" smtClean="0">
                <a:solidFill>
                  <a:srgbClr val="FFFF00"/>
                </a:solidFill>
                <a:effectLst>
                  <a:outerShdw blurRad="38100" dist="38100" dir="2700000" algn="tl">
                    <a:srgbClr val="000000"/>
                  </a:outerShdw>
                </a:effectLst>
                <a:latin typeface="Times New Roman" pitchFamily="16" charset="0"/>
              </a:rPr>
              <a:t>Internacionales</a:t>
            </a:r>
            <a:r>
              <a:rPr lang="en-GB" sz="4000" b="1" dirty="0" smtClean="0">
                <a:solidFill>
                  <a:srgbClr val="FFFF00"/>
                </a:solidFill>
                <a:effectLst>
                  <a:outerShdw blurRad="38100" dist="38100" dir="2700000" algn="tl">
                    <a:srgbClr val="000000"/>
                  </a:outerShdw>
                </a:effectLst>
                <a:latin typeface="Times New Roman" pitchFamily="16" charset="0"/>
              </a:rPr>
              <a:t>.</a:t>
            </a:r>
          </a:p>
        </p:txBody>
      </p:sp>
    </p:spTree>
    <p:extLst>
      <p:ext uri="{BB962C8B-B14F-4D97-AF65-F5344CB8AC3E}">
        <p14:creationId xmlns:p14="http://schemas.microsoft.com/office/powerpoint/2010/main" val="231195574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9393"/>
                                        </p:tgtEl>
                                        <p:attrNameLst>
                                          <p:attrName>style.visibility</p:attrName>
                                        </p:attrNameLst>
                                      </p:cBhvr>
                                      <p:to>
                                        <p:strVal val="visible"/>
                                      </p:to>
                                    </p:set>
                                    <p:animEffect transition="in" filter="barn(outHorizontal)">
                                      <p:cBhvr additive="repl">
                                        <p:cTn id="7" dur="500"/>
                                        <p:tgtEl>
                                          <p:spTgt spid="59393"/>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9394">
                                            <p:txEl>
                                              <p:pRg st="0" end="0"/>
                                            </p:txEl>
                                          </p:spTgt>
                                        </p:tgtEl>
                                        <p:attrNameLst>
                                          <p:attrName>style.visibility</p:attrName>
                                        </p:attrNameLst>
                                      </p:cBhvr>
                                      <p:to>
                                        <p:strVal val="visible"/>
                                      </p:to>
                                    </p:set>
                                    <p:anim calcmode="lin" valueType="num">
                                      <p:cBhvr additive="repl">
                                        <p:cTn id="11" dur="500" fill="hold"/>
                                        <p:tgtEl>
                                          <p:spTgt spid="59394">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9394">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FFFFFF"/>
                </a:solidFill>
                <a:effectLst>
                  <a:outerShdw blurRad="38100" dist="38100" dir="2700000" algn="tl">
                    <a:srgbClr val="000000"/>
                  </a:outerShdw>
                </a:effectLst>
                <a:latin typeface="Tahoma" pitchFamily="32" charset="0"/>
              </a:rPr>
              <a:t>Para que se materialice dicha posibilidad, deberá complementarse previamente el trámite de legalizaciones (internas e internacionales), que se constituye como el medio idóneo para asegurar la autenticidad del instrumento otorgado en el extranjero.</a:t>
            </a:r>
          </a:p>
        </p:txBody>
      </p:sp>
      <p:sp>
        <p:nvSpPr>
          <p:cNvPr id="30722"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30723"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5BF38A14-F999-4616-BDFE-358867A1DE51}" type="slidenum">
              <a:rPr lang="en-GB" sz="1400" smtClean="0">
                <a:solidFill>
                  <a:srgbClr val="000000"/>
                </a:solidFill>
              </a:rPr>
              <a:pPr eaLnBrk="1" hangingPunct="1"/>
              <a:t>15</a:t>
            </a:fld>
            <a:endParaRPr lang="en-GB" sz="1400" smtClean="0">
              <a:solidFill>
                <a:srgbClr val="000000"/>
              </a:solidFill>
            </a:endParaRPr>
          </a:p>
        </p:txBody>
      </p:sp>
      <p:sp>
        <p:nvSpPr>
          <p:cNvPr id="60417" name="Rectangle 1"/>
          <p:cNvSpPr>
            <a:spLocks noGrp="1" noChangeArrowheads="1"/>
          </p:cNvSpPr>
          <p:nvPr>
            <p:ph type="title"/>
          </p:nvPr>
        </p:nvSpPr>
        <p:spPr>
          <a:xfrm>
            <a:off x="1095375" y="360363"/>
            <a:ext cx="7905750"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FFFF00"/>
                </a:solidFill>
                <a:effectLst>
                  <a:outerShdw blurRad="38100" dist="38100" dir="2700000" algn="tl">
                    <a:srgbClr val="000000"/>
                  </a:outerShdw>
                </a:effectLst>
                <a:latin typeface="Times New Roman" pitchFamily="16" charset="0"/>
              </a:rPr>
              <a:t>Efectos</a:t>
            </a:r>
            <a:r>
              <a:rPr lang="en-GB" sz="4000" b="1" dirty="0" smtClean="0">
                <a:solidFill>
                  <a:srgbClr val="FFFF00"/>
                </a:solidFill>
                <a:effectLst>
                  <a:outerShdw blurRad="38100" dist="38100" dir="2700000" algn="tl">
                    <a:srgbClr val="000000"/>
                  </a:outerShdw>
                </a:effectLst>
                <a:latin typeface="Times New Roman" pitchFamily="16" charset="0"/>
              </a:rPr>
              <a:t> </a:t>
            </a:r>
            <a:r>
              <a:rPr lang="en-GB" sz="4000" b="1" dirty="0" err="1" smtClean="0">
                <a:solidFill>
                  <a:srgbClr val="FFFF00"/>
                </a:solidFill>
                <a:effectLst>
                  <a:outerShdw blurRad="38100" dist="38100" dir="2700000" algn="tl">
                    <a:srgbClr val="000000"/>
                  </a:outerShdw>
                </a:effectLst>
                <a:latin typeface="Times New Roman" pitchFamily="16" charset="0"/>
              </a:rPr>
              <a:t>Internacionales</a:t>
            </a:r>
            <a:r>
              <a:rPr lang="en-GB" sz="4000" b="1" dirty="0" smtClean="0">
                <a:solidFill>
                  <a:srgbClr val="FFFF00"/>
                </a:solidFill>
                <a:effectLst>
                  <a:outerShdw blurRad="38100" dist="38100" dir="2700000" algn="tl">
                    <a:srgbClr val="000000"/>
                  </a:outerShdw>
                </a:effectLst>
                <a:latin typeface="Times New Roman" pitchFamily="16" charset="0"/>
              </a:rPr>
              <a:t>.</a:t>
            </a:r>
          </a:p>
        </p:txBody>
      </p:sp>
    </p:spTree>
    <p:extLst>
      <p:ext uri="{BB962C8B-B14F-4D97-AF65-F5344CB8AC3E}">
        <p14:creationId xmlns:p14="http://schemas.microsoft.com/office/powerpoint/2010/main" val="418753976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60417"/>
                                        </p:tgtEl>
                                        <p:attrNameLst>
                                          <p:attrName>style.visibility</p:attrName>
                                        </p:attrNameLst>
                                      </p:cBhvr>
                                      <p:to>
                                        <p:strVal val="visible"/>
                                      </p:to>
                                    </p:set>
                                    <p:animEffect transition="in" filter="barn(outHorizontal)">
                                      <p:cBhvr additive="repl">
                                        <p:cTn id="7" dur="500"/>
                                        <p:tgtEl>
                                          <p:spTgt spid="60417"/>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60418">
                                            <p:txEl>
                                              <p:pRg st="0" end="0"/>
                                            </p:txEl>
                                          </p:spTgt>
                                        </p:tgtEl>
                                        <p:attrNameLst>
                                          <p:attrName>style.visibility</p:attrName>
                                        </p:attrNameLst>
                                      </p:cBhvr>
                                      <p:to>
                                        <p:strVal val="visible"/>
                                      </p:to>
                                    </p:set>
                                    <p:anim calcmode="lin" valueType="num">
                                      <p:cBhvr additive="repl">
                                        <p:cTn id="11" dur="500" fill="hold"/>
                                        <p:tgtEl>
                                          <p:spTgt spid="60418">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60418">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720725" y="1787525"/>
            <a:ext cx="7854950" cy="4702175"/>
          </a:xfrm>
        </p:spPr>
        <p:txBody>
          <a:bodyPr>
            <a:normAutofit fontScale="92500" lnSpcReduction="10000"/>
          </a:bodyPr>
          <a:lstStyle/>
          <a:p>
            <a:pPr marL="320675" indent="-320675" algn="just" eaLnBrk="1" hangingPunct="1">
              <a:lnSpc>
                <a:spcPct val="86000"/>
              </a:lnSpc>
              <a:buClr>
                <a:srgbClr val="99CCFF"/>
              </a:buClr>
              <a:buSzPct val="8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defRPr/>
            </a:pPr>
            <a:r>
              <a:rPr lang="en-GB" sz="3200" smtClean="0">
                <a:solidFill>
                  <a:srgbClr val="FFFFFF"/>
                </a:solidFill>
                <a:effectLst>
                  <a:outerShdw blurRad="38100" dist="38100" dir="2700000" algn="tl">
                    <a:srgbClr val="000000"/>
                  </a:outerShdw>
                </a:effectLst>
                <a:latin typeface="Tahoma" pitchFamily="32" charset="0"/>
              </a:rPr>
              <a:t>Los Efectos de la Función Notarial, según </a:t>
            </a:r>
            <a:r>
              <a:rPr lang="en-GB" sz="3200" b="1" smtClean="0">
                <a:solidFill>
                  <a:srgbClr val="FFFFFF"/>
                </a:solidFill>
                <a:effectLst>
                  <a:outerShdw blurRad="38100" dist="38100" dir="2700000" algn="tl">
                    <a:srgbClr val="000000"/>
                  </a:outerShdw>
                </a:effectLst>
                <a:latin typeface="Tahoma" pitchFamily="32" charset="0"/>
              </a:rPr>
              <a:t>Castan Tobeñas, </a:t>
            </a:r>
            <a:r>
              <a:rPr lang="en-GB" sz="3200" smtClean="0">
                <a:solidFill>
                  <a:srgbClr val="FFFFFF"/>
                </a:solidFill>
                <a:effectLst>
                  <a:outerShdw blurRad="38100" dist="38100" dir="2700000" algn="tl">
                    <a:srgbClr val="000000"/>
                  </a:outerShdw>
                </a:effectLst>
                <a:latin typeface="Tahoma" pitchFamily="32" charset="0"/>
              </a:rPr>
              <a:t>podrían ser agrupados en las tres categorías: </a:t>
            </a:r>
            <a:r>
              <a:rPr lang="en-GB" sz="3200" b="1" smtClean="0">
                <a:solidFill>
                  <a:srgbClr val="FFFFFF"/>
                </a:solidFill>
                <a:effectLst>
                  <a:outerShdw blurRad="38100" dist="38100" dir="2700000" algn="tl">
                    <a:srgbClr val="000000"/>
                  </a:outerShdw>
                </a:effectLst>
                <a:latin typeface="Tahoma" pitchFamily="32" charset="0"/>
              </a:rPr>
              <a:t>a) sustantivos o civiles </a:t>
            </a:r>
            <a:r>
              <a:rPr lang="en-GB" sz="3200" smtClean="0">
                <a:solidFill>
                  <a:srgbClr val="FFFFFF"/>
                </a:solidFill>
                <a:effectLst>
                  <a:outerShdw blurRad="38100" dist="38100" dir="2700000" algn="tl">
                    <a:srgbClr val="000000"/>
                  </a:outerShdw>
                </a:effectLst>
                <a:latin typeface="Tahoma" pitchFamily="32" charset="0"/>
              </a:rPr>
              <a:t>(constitutivos, declarativos, dispositivos); </a:t>
            </a:r>
            <a:r>
              <a:rPr lang="en-GB" sz="3200" b="1" smtClean="0">
                <a:solidFill>
                  <a:srgbClr val="FFFFFF"/>
                </a:solidFill>
                <a:effectLst>
                  <a:outerShdw blurRad="38100" dist="38100" dir="2700000" algn="tl">
                    <a:srgbClr val="000000"/>
                  </a:outerShdw>
                </a:effectLst>
                <a:latin typeface="Tahoma" pitchFamily="32" charset="0"/>
              </a:rPr>
              <a:t>b) probatorios; c) ejecutivos </a:t>
            </a:r>
            <a:r>
              <a:rPr lang="en-GB" sz="3200" smtClean="0">
                <a:solidFill>
                  <a:srgbClr val="FFFFFF"/>
                </a:solidFill>
                <a:effectLst>
                  <a:outerShdw blurRad="38100" dist="38100" dir="2700000" algn="tl">
                    <a:srgbClr val="000000"/>
                  </a:outerShdw>
                </a:effectLst>
                <a:latin typeface="Tahoma" pitchFamily="32" charset="0"/>
              </a:rPr>
              <a:t>(en cuanto el instrumento es el medio legal de hacer ejecutiva la obligación). Se agregan también a los ya mencionados, los siguientes: </a:t>
            </a:r>
            <a:r>
              <a:rPr lang="en-GB" sz="3200" b="1" smtClean="0">
                <a:solidFill>
                  <a:srgbClr val="FFFFFF"/>
                </a:solidFill>
                <a:effectLst>
                  <a:outerShdw blurRad="38100" dist="38100" dir="2700000" algn="tl">
                    <a:srgbClr val="000000"/>
                  </a:outerShdw>
                </a:effectLst>
                <a:latin typeface="Tahoma" pitchFamily="32" charset="0"/>
              </a:rPr>
              <a:t>d) registrales; y e) eficacia internacional.</a:t>
            </a:r>
          </a:p>
        </p:txBody>
      </p:sp>
      <p:sp>
        <p:nvSpPr>
          <p:cNvPr id="17410"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17411"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A2A0EF21-940C-4684-AB46-D6F68D9217A1}" type="slidenum">
              <a:rPr lang="en-GB" sz="1400" smtClean="0">
                <a:solidFill>
                  <a:srgbClr val="000000"/>
                </a:solidFill>
              </a:rPr>
              <a:pPr eaLnBrk="1" hangingPunct="1"/>
              <a:t>2</a:t>
            </a:fld>
            <a:endParaRPr lang="en-GB" sz="1400" smtClean="0">
              <a:solidFill>
                <a:srgbClr val="000000"/>
              </a:solidFill>
            </a:endParaRPr>
          </a:p>
        </p:txBody>
      </p:sp>
      <p:sp>
        <p:nvSpPr>
          <p:cNvPr id="47105" name="Rectangle 1"/>
          <p:cNvSpPr>
            <a:spLocks noGrp="1" noChangeArrowheads="1"/>
          </p:cNvSpPr>
          <p:nvPr>
            <p:ph type="title"/>
          </p:nvPr>
        </p:nvSpPr>
        <p:spPr>
          <a:xfrm>
            <a:off x="2117725" y="122238"/>
            <a:ext cx="6867525" cy="1189037"/>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smtClean="0">
                <a:solidFill>
                  <a:srgbClr val="FFFF00"/>
                </a:solidFill>
                <a:effectLst>
                  <a:outerShdw blurRad="38100" dist="38100" dir="2700000" algn="tl">
                    <a:srgbClr val="000000"/>
                  </a:outerShdw>
                </a:effectLst>
                <a:latin typeface="Tahoma" pitchFamily="32" charset="0"/>
              </a:rPr>
              <a:t>Efectos de la Función Notarial</a:t>
            </a:r>
            <a:r>
              <a:rPr lang="en-GB" sz="4000" b="1" smtClean="0">
                <a:solidFill>
                  <a:srgbClr val="FFFF00"/>
                </a:solidFill>
                <a:effectLst>
                  <a:outerShdw blurRad="38100" dist="38100" dir="2700000" algn="tl">
                    <a:srgbClr val="000000"/>
                  </a:outerShdw>
                </a:effectLst>
                <a:latin typeface="Tahoma" pitchFamily="32" charset="0"/>
              </a:rPr>
              <a:t> </a:t>
            </a:r>
            <a:r>
              <a:rPr lang="en-GB" sz="3200" b="1" smtClean="0">
                <a:solidFill>
                  <a:srgbClr val="FFFF00"/>
                </a:solidFill>
                <a:effectLst>
                  <a:outerShdw blurRad="38100" dist="38100" dir="2700000" algn="tl">
                    <a:srgbClr val="000000"/>
                  </a:outerShdw>
                </a:effectLst>
                <a:latin typeface="Tahoma" pitchFamily="32" charset="0"/>
              </a:rPr>
              <a:t>para Castán Tobeñas. </a:t>
            </a:r>
          </a:p>
        </p:txBody>
      </p:sp>
    </p:spTree>
    <p:extLst>
      <p:ext uri="{BB962C8B-B14F-4D97-AF65-F5344CB8AC3E}">
        <p14:creationId xmlns:p14="http://schemas.microsoft.com/office/powerpoint/2010/main" val="325338256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47105"/>
                                        </p:tgtEl>
                                        <p:attrNameLst>
                                          <p:attrName>style.visibility</p:attrName>
                                        </p:attrNameLst>
                                      </p:cBhvr>
                                      <p:to>
                                        <p:strVal val="visible"/>
                                      </p:to>
                                    </p:set>
                                    <p:animEffect transition="in" filter="barn(outHorizontal)">
                                      <p:cBhvr additive="repl">
                                        <p:cTn id="7" dur="500"/>
                                        <p:tgtEl>
                                          <p:spTgt spid="47105"/>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47106">
                                            <p:txEl>
                                              <p:pRg st="0" end="0"/>
                                            </p:txEl>
                                          </p:spTgt>
                                        </p:tgtEl>
                                        <p:attrNameLst>
                                          <p:attrName>style.visibility</p:attrName>
                                        </p:attrNameLst>
                                      </p:cBhvr>
                                      <p:to>
                                        <p:strVal val="visible"/>
                                      </p:to>
                                    </p:set>
                                    <p:anim calcmode="lin" valueType="num">
                                      <p:cBhvr additive="repl">
                                        <p:cTn id="11" dur="500" fill="hold"/>
                                        <p:tgtEl>
                                          <p:spTgt spid="47106">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47106">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00FF00"/>
                </a:solidFill>
                <a:effectLst>
                  <a:outerShdw blurRad="38100" dist="38100" dir="2700000" algn="tl">
                    <a:srgbClr val="000000"/>
                  </a:outerShdw>
                </a:effectLst>
                <a:latin typeface="Tahoma" pitchFamily="32" charset="0"/>
              </a:rPr>
              <a:t>EFECTOS SUSTANTIVOS:</a:t>
            </a:r>
            <a:r>
              <a:rPr lang="en-GB" sz="3200" smtClean="0">
                <a:solidFill>
                  <a:srgbClr val="FFFFFF"/>
                </a:solidFill>
                <a:effectLst>
                  <a:outerShdw blurRad="38100" dist="38100" dir="2700000" algn="tl">
                    <a:srgbClr val="000000"/>
                  </a:outerShdw>
                </a:effectLst>
                <a:latin typeface="Tahoma" pitchFamily="32" charset="0"/>
              </a:rPr>
              <a:t> donde la forma notarial aporta perfección al acto jurídico, hasta el extremo de que, sin aquella, en muchos casos se lo considera inexistente, y en otros no produce los efectos queridos por las partes. </a:t>
            </a:r>
          </a:p>
        </p:txBody>
      </p:sp>
      <p:sp>
        <p:nvSpPr>
          <p:cNvPr id="18434"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18435"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2675DCB8-2CB8-4629-AF49-B51C9F81ED6A}" type="slidenum">
              <a:rPr lang="en-GB" sz="1400" smtClean="0">
                <a:solidFill>
                  <a:srgbClr val="000000"/>
                </a:solidFill>
              </a:rPr>
              <a:pPr eaLnBrk="1" hangingPunct="1"/>
              <a:t>3</a:t>
            </a:fld>
            <a:endParaRPr lang="en-GB" sz="1400" smtClean="0">
              <a:solidFill>
                <a:srgbClr val="000000"/>
              </a:solidFill>
            </a:endParaRPr>
          </a:p>
        </p:txBody>
      </p:sp>
      <p:sp>
        <p:nvSpPr>
          <p:cNvPr id="48129" name="Rectangle 1"/>
          <p:cNvSpPr>
            <a:spLocks noGrp="1" noChangeArrowheads="1"/>
          </p:cNvSpPr>
          <p:nvPr>
            <p:ph type="title"/>
          </p:nvPr>
        </p:nvSpPr>
        <p:spPr>
          <a:xfrm>
            <a:off x="2117725" y="0"/>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98528157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48129"/>
                                        </p:tgtEl>
                                        <p:attrNameLst>
                                          <p:attrName>style.visibility</p:attrName>
                                        </p:attrNameLst>
                                      </p:cBhvr>
                                      <p:to>
                                        <p:strVal val="visible"/>
                                      </p:to>
                                    </p:set>
                                    <p:animEffect transition="in" filter="barn(outHorizontal)">
                                      <p:cBhvr additive="repl">
                                        <p:cTn id="7" dur="500"/>
                                        <p:tgtEl>
                                          <p:spTgt spid="48129"/>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48130">
                                            <p:txEl>
                                              <p:pRg st="0" end="0"/>
                                            </p:txEl>
                                          </p:spTgt>
                                        </p:tgtEl>
                                        <p:attrNameLst>
                                          <p:attrName>style.visibility</p:attrName>
                                        </p:attrNameLst>
                                      </p:cBhvr>
                                      <p:to>
                                        <p:strVal val="visible"/>
                                      </p:to>
                                    </p:set>
                                    <p:anim calcmode="lin" valueType="num">
                                      <p:cBhvr additive="repl">
                                        <p:cTn id="11" dur="500" fill="hold"/>
                                        <p:tgtEl>
                                          <p:spTgt spid="48130">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48130">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720725" y="1787525"/>
            <a:ext cx="7854950" cy="4511675"/>
          </a:xfrm>
        </p:spPr>
        <p:txBody>
          <a:bodyPr>
            <a:normAutofit fontScale="92500"/>
          </a:bodyPr>
          <a:lstStyle/>
          <a:p>
            <a:pPr marL="320675" indent="-320675" algn="just" eaLnBrk="1" hangingPunct="1">
              <a:lnSpc>
                <a:spcPct val="86000"/>
              </a:lnSpc>
              <a:buClr>
                <a:srgbClr val="99CCFF"/>
              </a:buClr>
              <a:buSzPct val="8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5875" algn="l"/>
                <a:tab pos="8083550" algn="l"/>
                <a:tab pos="8532813" algn="l"/>
                <a:tab pos="8982075" algn="l"/>
              </a:tabLst>
              <a:defRPr/>
            </a:pPr>
            <a:r>
              <a:rPr lang="en-GB" sz="3200" b="1" smtClean="0">
                <a:solidFill>
                  <a:srgbClr val="00FF00"/>
                </a:solidFill>
                <a:effectLst>
                  <a:outerShdw blurRad="38100" dist="38100" dir="2700000" algn="tl">
                    <a:srgbClr val="000000"/>
                  </a:outerShdw>
                </a:effectLst>
                <a:latin typeface="Tahoma" pitchFamily="32" charset="0"/>
              </a:rPr>
              <a:t>EFECTOS SUSTANTIVOS:</a:t>
            </a:r>
            <a:r>
              <a:rPr lang="en-GB" sz="3200" smtClean="0">
                <a:solidFill>
                  <a:srgbClr val="FFFFFF"/>
                </a:solidFill>
                <a:effectLst>
                  <a:outerShdw blurRad="38100" dist="38100" dir="2700000" algn="tl">
                    <a:srgbClr val="000000"/>
                  </a:outerShdw>
                </a:effectLst>
                <a:latin typeface="Tahoma" pitchFamily="32" charset="0"/>
              </a:rPr>
              <a:t> donde la forma notarial, es forma sustancial, por que es principio de existencia, o especie de existencia. </a:t>
            </a:r>
            <a:r>
              <a:rPr lang="en-GB" sz="3200" b="1" smtClean="0">
                <a:solidFill>
                  <a:srgbClr val="00FF00"/>
                </a:solidFill>
                <a:effectLst>
                  <a:outerShdw blurRad="38100" dist="38100" dir="2700000" algn="tl">
                    <a:srgbClr val="000000"/>
                  </a:outerShdw>
                </a:effectLst>
                <a:latin typeface="Tahoma" pitchFamily="32" charset="0"/>
              </a:rPr>
              <a:t>El documento notarial</a:t>
            </a:r>
            <a:r>
              <a:rPr lang="en-GB" sz="3200" smtClean="0">
                <a:solidFill>
                  <a:srgbClr val="FFFFFF"/>
                </a:solidFill>
                <a:effectLst>
                  <a:outerShdw blurRad="38100" dist="38100" dir="2700000" algn="tl">
                    <a:srgbClr val="000000"/>
                  </a:outerShdw>
                </a:effectLst>
                <a:latin typeface="Tahoma" pitchFamily="32" charset="0"/>
              </a:rPr>
              <a:t> confiere el ser y la existencia al acto o hecho jurídico, que antes no poseía. En opinión de autores de nuestra doctrina nacional, la forma notarial, materializada en escrituras y actas, buscan como primer efecto, constituir, dar existencia.</a:t>
            </a:r>
          </a:p>
        </p:txBody>
      </p:sp>
      <p:sp>
        <p:nvSpPr>
          <p:cNvPr id="19458"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19459"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6A95CDBD-DA95-49C9-B1F8-77BFFC5BDB1B}" type="slidenum">
              <a:rPr lang="en-GB" sz="1400" smtClean="0">
                <a:solidFill>
                  <a:srgbClr val="000000"/>
                </a:solidFill>
              </a:rPr>
              <a:pPr eaLnBrk="1" hangingPunct="1"/>
              <a:t>4</a:t>
            </a:fld>
            <a:endParaRPr lang="en-GB" sz="1400" smtClean="0">
              <a:solidFill>
                <a:srgbClr val="000000"/>
              </a:solidFill>
            </a:endParaRPr>
          </a:p>
        </p:txBody>
      </p:sp>
      <p:sp>
        <p:nvSpPr>
          <p:cNvPr id="49153" name="Rectangle 1"/>
          <p:cNvSpPr>
            <a:spLocks noGrp="1" noChangeArrowheads="1"/>
          </p:cNvSpPr>
          <p:nvPr>
            <p:ph type="title"/>
          </p:nvPr>
        </p:nvSpPr>
        <p:spPr>
          <a:xfrm>
            <a:off x="2117725" y="0"/>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175064596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49153"/>
                                        </p:tgtEl>
                                        <p:attrNameLst>
                                          <p:attrName>style.visibility</p:attrName>
                                        </p:attrNameLst>
                                      </p:cBhvr>
                                      <p:to>
                                        <p:strVal val="visible"/>
                                      </p:to>
                                    </p:set>
                                    <p:animEffect transition="in" filter="barn(outHorizontal)">
                                      <p:cBhvr additive="repl">
                                        <p:cTn id="7" dur="500"/>
                                        <p:tgtEl>
                                          <p:spTgt spid="49153"/>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49154">
                                            <p:txEl>
                                              <p:pRg st="0" end="0"/>
                                            </p:txEl>
                                          </p:spTgt>
                                        </p:tgtEl>
                                        <p:attrNameLst>
                                          <p:attrName>style.visibility</p:attrName>
                                        </p:attrNameLst>
                                      </p:cBhvr>
                                      <p:to>
                                        <p:strVal val="visible"/>
                                      </p:to>
                                    </p:set>
                                    <p:anim calcmode="lin" valueType="num">
                                      <p:cBhvr additive="repl">
                                        <p:cTn id="11" dur="500" fill="hold"/>
                                        <p:tgtEl>
                                          <p:spTgt spid="49154">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49154">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00FF00"/>
                </a:solidFill>
                <a:effectLst>
                  <a:outerShdw blurRad="38100" dist="38100" dir="2700000" algn="tl">
                    <a:srgbClr val="000000"/>
                  </a:outerShdw>
                </a:effectLst>
                <a:latin typeface="Tahoma" pitchFamily="32" charset="0"/>
              </a:rPr>
              <a:t>EFECTOS PROBATORIOS:</a:t>
            </a:r>
            <a:r>
              <a:rPr lang="en-GB" sz="3200" smtClean="0">
                <a:solidFill>
                  <a:srgbClr val="FFFFFF"/>
                </a:solidFill>
                <a:effectLst>
                  <a:outerShdw blurRad="38100" dist="38100" dir="2700000" algn="tl">
                    <a:srgbClr val="000000"/>
                  </a:outerShdw>
                </a:effectLst>
                <a:latin typeface="Tahoma" pitchFamily="32" charset="0"/>
              </a:rPr>
              <a:t> Tales son los propios del instrumento público. En primer lugar se hallan garantizados al máximo los hechos cumplidos o pasados en presencia del notario. </a:t>
            </a:r>
          </a:p>
        </p:txBody>
      </p:sp>
      <p:sp>
        <p:nvSpPr>
          <p:cNvPr id="20482"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0483"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320768D9-7187-44CF-80EA-F8E8381829DD}" type="slidenum">
              <a:rPr lang="en-GB" sz="1400" smtClean="0">
                <a:solidFill>
                  <a:srgbClr val="000000"/>
                </a:solidFill>
              </a:rPr>
              <a:pPr eaLnBrk="1" hangingPunct="1"/>
              <a:t>5</a:t>
            </a:fld>
            <a:endParaRPr lang="en-GB" sz="1400" smtClean="0">
              <a:solidFill>
                <a:srgbClr val="000000"/>
              </a:solidFill>
            </a:endParaRPr>
          </a:p>
        </p:txBody>
      </p:sp>
      <p:sp>
        <p:nvSpPr>
          <p:cNvPr id="50177" name="Rectangle 1"/>
          <p:cNvSpPr>
            <a:spLocks noGrp="1" noChangeArrowheads="1"/>
          </p:cNvSpPr>
          <p:nvPr>
            <p:ph type="title"/>
          </p:nvPr>
        </p:nvSpPr>
        <p:spPr>
          <a:xfrm>
            <a:off x="2117725" y="0"/>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309199988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0177"/>
                                        </p:tgtEl>
                                        <p:attrNameLst>
                                          <p:attrName>style.visibility</p:attrName>
                                        </p:attrNameLst>
                                      </p:cBhvr>
                                      <p:to>
                                        <p:strVal val="visible"/>
                                      </p:to>
                                    </p:set>
                                    <p:animEffect transition="in" filter="barn(outHorizontal)">
                                      <p:cBhvr additive="repl">
                                        <p:cTn id="7" dur="500"/>
                                        <p:tgtEl>
                                          <p:spTgt spid="50177"/>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0178">
                                            <p:txEl>
                                              <p:pRg st="0" end="0"/>
                                            </p:txEl>
                                          </p:spTgt>
                                        </p:tgtEl>
                                        <p:attrNameLst>
                                          <p:attrName>style.visibility</p:attrName>
                                        </p:attrNameLst>
                                      </p:cBhvr>
                                      <p:to>
                                        <p:strVal val="visible"/>
                                      </p:to>
                                    </p:set>
                                    <p:anim calcmode="lin" valueType="num">
                                      <p:cBhvr additive="repl">
                                        <p:cTn id="11" dur="500" fill="hold"/>
                                        <p:tgtEl>
                                          <p:spTgt spid="50178">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0178">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00FF00"/>
                </a:solidFill>
                <a:effectLst>
                  <a:outerShdw blurRad="38100" dist="38100" dir="2700000" algn="tl">
                    <a:srgbClr val="000000"/>
                  </a:outerShdw>
                </a:effectLst>
                <a:latin typeface="Tahoma" pitchFamily="32" charset="0"/>
              </a:rPr>
              <a:t>EFECTOS PROBATORIOS:</a:t>
            </a:r>
            <a:r>
              <a:rPr lang="en-GB" sz="3200" smtClean="0">
                <a:solidFill>
                  <a:srgbClr val="FFFFFF"/>
                </a:solidFill>
                <a:effectLst>
                  <a:outerShdw blurRad="38100" dist="38100" dir="2700000" algn="tl">
                    <a:srgbClr val="000000"/>
                  </a:outerShdw>
                </a:effectLst>
                <a:latin typeface="Tahoma" pitchFamily="32" charset="0"/>
              </a:rPr>
              <a:t> El instrumento público hace plena fe hasta que sea argüido de falso, por acción civil o criminal, de la existencia material de los hechos, que el notario hubiese anunciado como cumplidos por él mismo, o que han pasado en su presencia.</a:t>
            </a:r>
          </a:p>
        </p:txBody>
      </p:sp>
      <p:sp>
        <p:nvSpPr>
          <p:cNvPr id="21506"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1507"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43E4CEF9-4FA3-492E-BB48-402799238AF2}" type="slidenum">
              <a:rPr lang="en-GB" sz="1400" smtClean="0">
                <a:solidFill>
                  <a:srgbClr val="000000"/>
                </a:solidFill>
              </a:rPr>
              <a:pPr eaLnBrk="1" hangingPunct="1"/>
              <a:t>6</a:t>
            </a:fld>
            <a:endParaRPr lang="en-GB" sz="1400" smtClean="0">
              <a:solidFill>
                <a:srgbClr val="000000"/>
              </a:solidFill>
            </a:endParaRPr>
          </a:p>
        </p:txBody>
      </p:sp>
      <p:sp>
        <p:nvSpPr>
          <p:cNvPr id="51201" name="Rectangle 1"/>
          <p:cNvSpPr>
            <a:spLocks noGrp="1" noChangeArrowheads="1"/>
          </p:cNvSpPr>
          <p:nvPr>
            <p:ph type="title"/>
          </p:nvPr>
        </p:nvSpPr>
        <p:spPr>
          <a:xfrm>
            <a:off x="2117725" y="0"/>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64994428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1201"/>
                                        </p:tgtEl>
                                        <p:attrNameLst>
                                          <p:attrName>style.visibility</p:attrName>
                                        </p:attrNameLst>
                                      </p:cBhvr>
                                      <p:to>
                                        <p:strVal val="visible"/>
                                      </p:to>
                                    </p:set>
                                    <p:animEffect transition="in" filter="barn(outHorizontal)">
                                      <p:cBhvr additive="repl">
                                        <p:cTn id="7" dur="500"/>
                                        <p:tgtEl>
                                          <p:spTgt spid="51201"/>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1202">
                                            <p:txEl>
                                              <p:pRg st="0" end="0"/>
                                            </p:txEl>
                                          </p:spTgt>
                                        </p:tgtEl>
                                        <p:attrNameLst>
                                          <p:attrName>style.visibility</p:attrName>
                                        </p:attrNameLst>
                                      </p:cBhvr>
                                      <p:to>
                                        <p:strVal val="visible"/>
                                      </p:to>
                                    </p:set>
                                    <p:anim calcmode="lin" valueType="num">
                                      <p:cBhvr additive="repl">
                                        <p:cTn id="11" dur="500" fill="hold"/>
                                        <p:tgtEl>
                                          <p:spTgt spid="51202">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1202">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00FF00"/>
                </a:solidFill>
                <a:effectLst>
                  <a:outerShdw blurRad="38100" dist="38100" dir="2700000" algn="tl">
                    <a:srgbClr val="000000"/>
                  </a:outerShdw>
                </a:effectLst>
                <a:latin typeface="Tahoma" pitchFamily="32" charset="0"/>
              </a:rPr>
              <a:t>EFECTOS PROBATORIOS:</a:t>
            </a:r>
            <a:r>
              <a:rPr lang="en-GB" sz="3200" smtClean="0">
                <a:solidFill>
                  <a:srgbClr val="FFFFFF"/>
                </a:solidFill>
                <a:effectLst>
                  <a:outerShdw blurRad="38100" dist="38100" dir="2700000" algn="tl">
                    <a:srgbClr val="000000"/>
                  </a:outerShdw>
                </a:effectLst>
                <a:latin typeface="Tahoma" pitchFamily="32" charset="0"/>
              </a:rPr>
              <a:t> Dalmacio Vélez Sársfield, hace referencia </a:t>
            </a:r>
            <a:r>
              <a:rPr lang="en-GB" sz="3200" b="1" smtClean="0">
                <a:solidFill>
                  <a:srgbClr val="FFFF00"/>
                </a:solidFill>
                <a:effectLst>
                  <a:outerShdw blurRad="38100" dist="38100" dir="2700000" algn="tl">
                    <a:srgbClr val="000000"/>
                  </a:outerShdw>
                </a:effectLst>
                <a:latin typeface="Tahoma" pitchFamily="32" charset="0"/>
              </a:rPr>
              <a:t>en primer lugar </a:t>
            </a:r>
            <a:r>
              <a:rPr lang="en-GB" sz="3200" smtClean="0">
                <a:solidFill>
                  <a:srgbClr val="FFFFFF"/>
                </a:solidFill>
                <a:effectLst>
                  <a:outerShdw blurRad="38100" dist="38100" dir="2700000" algn="tl">
                    <a:srgbClr val="000000"/>
                  </a:outerShdw>
                </a:effectLst>
                <a:latin typeface="Tahoma" pitchFamily="32" charset="0"/>
              </a:rPr>
              <a:t>a hechos que por su oficio debe conocer el Notario; </a:t>
            </a:r>
            <a:r>
              <a:rPr lang="en-GB" sz="3200" b="1" smtClean="0">
                <a:solidFill>
                  <a:srgbClr val="FFFFFF"/>
                </a:solidFill>
                <a:effectLst>
                  <a:outerShdw blurRad="38100" dist="38100" dir="2700000" algn="tl">
                    <a:srgbClr val="000000"/>
                  </a:outerShdw>
                </a:effectLst>
                <a:latin typeface="Tahoma" pitchFamily="32" charset="0"/>
              </a:rPr>
              <a:t>y </a:t>
            </a:r>
            <a:r>
              <a:rPr lang="en-GB" sz="3200" b="1" smtClean="0">
                <a:solidFill>
                  <a:srgbClr val="FFFF00"/>
                </a:solidFill>
                <a:effectLst>
                  <a:outerShdw blurRad="38100" dist="38100" dir="2700000" algn="tl">
                    <a:srgbClr val="000000"/>
                  </a:outerShdw>
                </a:effectLst>
                <a:latin typeface="Tahoma" pitchFamily="32" charset="0"/>
              </a:rPr>
              <a:t>en segundo lugar, </a:t>
            </a:r>
            <a:r>
              <a:rPr lang="en-GB" sz="3200" smtClean="0">
                <a:solidFill>
                  <a:srgbClr val="FFFFFF"/>
                </a:solidFill>
                <a:effectLst>
                  <a:outerShdw blurRad="38100" dist="38100" dir="2700000" algn="tl">
                    <a:srgbClr val="000000"/>
                  </a:outerShdw>
                </a:effectLst>
                <a:latin typeface="Tahoma" pitchFamily="32" charset="0"/>
              </a:rPr>
              <a:t>se incluyen las cláusulas dispositivas de las partes (ejecución de convenciones, pagos, que hayan sido percibidos por el Notario). </a:t>
            </a:r>
          </a:p>
        </p:txBody>
      </p:sp>
      <p:sp>
        <p:nvSpPr>
          <p:cNvPr id="22530"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2531"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7BAF989D-8B89-457C-BF02-B511A30464E7}" type="slidenum">
              <a:rPr lang="en-GB" sz="1400" smtClean="0">
                <a:solidFill>
                  <a:srgbClr val="000000"/>
                </a:solidFill>
              </a:rPr>
              <a:pPr eaLnBrk="1" hangingPunct="1"/>
              <a:t>7</a:t>
            </a:fld>
            <a:endParaRPr lang="en-GB" sz="1400" smtClean="0">
              <a:solidFill>
                <a:srgbClr val="000000"/>
              </a:solidFill>
            </a:endParaRPr>
          </a:p>
        </p:txBody>
      </p:sp>
      <p:sp>
        <p:nvSpPr>
          <p:cNvPr id="52225" name="Rectangle 1"/>
          <p:cNvSpPr>
            <a:spLocks noGrp="1" noChangeArrowheads="1"/>
          </p:cNvSpPr>
          <p:nvPr>
            <p:ph type="title"/>
          </p:nvPr>
        </p:nvSpPr>
        <p:spPr>
          <a:xfrm>
            <a:off x="2160588" y="538163"/>
            <a:ext cx="6867525" cy="1311275"/>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950E"/>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127916982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2225"/>
                                        </p:tgtEl>
                                        <p:attrNameLst>
                                          <p:attrName>style.visibility</p:attrName>
                                        </p:attrNameLst>
                                      </p:cBhvr>
                                      <p:to>
                                        <p:strVal val="visible"/>
                                      </p:to>
                                    </p:set>
                                    <p:animEffect transition="in" filter="barn(outHorizontal)">
                                      <p:cBhvr additive="repl">
                                        <p:cTn id="7" dur="500"/>
                                        <p:tgtEl>
                                          <p:spTgt spid="52225"/>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2226">
                                            <p:txEl>
                                              <p:pRg st="0" end="0"/>
                                            </p:txEl>
                                          </p:spTgt>
                                        </p:tgtEl>
                                        <p:attrNameLst>
                                          <p:attrName>style.visibility</p:attrName>
                                        </p:attrNameLst>
                                      </p:cBhvr>
                                      <p:to>
                                        <p:strVal val="visible"/>
                                      </p:to>
                                    </p:set>
                                    <p:anim calcmode="lin" valueType="num">
                                      <p:cBhvr additive="repl">
                                        <p:cTn id="11" dur="500" fill="hold"/>
                                        <p:tgtEl>
                                          <p:spTgt spid="52226">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2226">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idx="1"/>
          </p:nvPr>
        </p:nvSpPr>
        <p:spPr>
          <a:xfrm>
            <a:off x="720725" y="1787525"/>
            <a:ext cx="7854950" cy="4511675"/>
          </a:xfrm>
        </p:spPr>
        <p:txBody>
          <a:bodyPr>
            <a:normAutofit lnSpcReduction="10000"/>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00FF00"/>
                </a:solidFill>
                <a:effectLst>
                  <a:outerShdw blurRad="38100" dist="38100" dir="2700000" algn="tl">
                    <a:srgbClr val="000000"/>
                  </a:outerShdw>
                </a:effectLst>
                <a:latin typeface="Tahoma" pitchFamily="32" charset="0"/>
              </a:rPr>
              <a:t>EFECTOS PROBATORIOS:</a:t>
            </a:r>
            <a:r>
              <a:rPr lang="en-GB" sz="3200" smtClean="0">
                <a:solidFill>
                  <a:srgbClr val="FFFFFF"/>
                </a:solidFill>
                <a:effectLst>
                  <a:outerShdw blurRad="38100" dist="38100" dir="2700000" algn="tl">
                    <a:srgbClr val="000000"/>
                  </a:outerShdw>
                </a:effectLst>
                <a:latin typeface="Tahoma" pitchFamily="32" charset="0"/>
              </a:rPr>
              <a:t> Con respecto a otras cláusulas contenidas en el documento, debemos puntualizar que las cláusulas enunciativas directas (vgr. percepción anterior de intereses), hacen plena fe entre partes y terceros a quienes no perjudican; y las indirectas sólo constituyen principio de prueba por escrito.</a:t>
            </a:r>
          </a:p>
        </p:txBody>
      </p:sp>
      <p:sp>
        <p:nvSpPr>
          <p:cNvPr id="23554"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3555"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5FD9F510-2999-4B44-9C0F-82FF120317B6}" type="slidenum">
              <a:rPr lang="en-GB" sz="1400" smtClean="0">
                <a:solidFill>
                  <a:srgbClr val="000000"/>
                </a:solidFill>
              </a:rPr>
              <a:pPr eaLnBrk="1" hangingPunct="1"/>
              <a:t>8</a:t>
            </a:fld>
            <a:endParaRPr lang="en-GB" sz="1400" smtClean="0">
              <a:solidFill>
                <a:srgbClr val="000000"/>
              </a:solidFill>
            </a:endParaRPr>
          </a:p>
        </p:txBody>
      </p:sp>
      <p:sp>
        <p:nvSpPr>
          <p:cNvPr id="53249" name="Rectangle 1"/>
          <p:cNvSpPr>
            <a:spLocks noGrp="1" noChangeArrowheads="1"/>
          </p:cNvSpPr>
          <p:nvPr>
            <p:ph type="title"/>
          </p:nvPr>
        </p:nvSpPr>
        <p:spPr>
          <a:xfrm>
            <a:off x="1260475" y="785813"/>
            <a:ext cx="7767638" cy="1065212"/>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419108276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3249"/>
                                        </p:tgtEl>
                                        <p:attrNameLst>
                                          <p:attrName>style.visibility</p:attrName>
                                        </p:attrNameLst>
                                      </p:cBhvr>
                                      <p:to>
                                        <p:strVal val="visible"/>
                                      </p:to>
                                    </p:set>
                                    <p:animEffect transition="in" filter="barn(outHorizontal)">
                                      <p:cBhvr additive="repl">
                                        <p:cTn id="7" dur="500"/>
                                        <p:tgtEl>
                                          <p:spTgt spid="53249"/>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3250">
                                            <p:txEl>
                                              <p:pRg st="0" end="0"/>
                                            </p:txEl>
                                          </p:spTgt>
                                        </p:tgtEl>
                                        <p:attrNameLst>
                                          <p:attrName>style.visibility</p:attrName>
                                        </p:attrNameLst>
                                      </p:cBhvr>
                                      <p:to>
                                        <p:strVal val="visible"/>
                                      </p:to>
                                    </p:set>
                                    <p:anim calcmode="lin" valueType="num">
                                      <p:cBhvr additive="repl">
                                        <p:cTn id="11" dur="500" fill="hold"/>
                                        <p:tgtEl>
                                          <p:spTgt spid="53250">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3250">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1"/>
          </p:nvPr>
        </p:nvSpPr>
        <p:spPr>
          <a:xfrm>
            <a:off x="720725" y="1787525"/>
            <a:ext cx="7854950" cy="4511675"/>
          </a:xfrm>
        </p:spPr>
        <p:txBody>
          <a:bodyPr/>
          <a:lstStyle/>
          <a:p>
            <a:pPr marL="320675" indent="-320675" algn="just" eaLnBrk="1" hangingPunct="1">
              <a:lnSpc>
                <a:spcPct val="86000"/>
              </a:lnSpc>
              <a:buFont typeface="Times New Roman" pitchFamily="16" charset="0"/>
              <a:buNone/>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endParaRPr lang="en-GB" sz="3200" smtClean="0">
              <a:solidFill>
                <a:srgbClr val="FFFFFF"/>
              </a:solidFill>
              <a:effectLst>
                <a:outerShdw blurRad="38100" dist="38100" dir="2700000" algn="tl">
                  <a:srgbClr val="000000"/>
                </a:outerShdw>
              </a:effectLst>
              <a:latin typeface="Tahoma" pitchFamily="32" charset="0"/>
            </a:endParaRPr>
          </a:p>
          <a:p>
            <a:pPr marL="320675" indent="-320675" algn="just" eaLnBrk="1" hangingPunct="1">
              <a:lnSpc>
                <a:spcPct val="86000"/>
              </a:lnSpc>
              <a:buClr>
                <a:srgbClr val="99CCFF"/>
              </a:buClr>
              <a:buSzPct val="85000"/>
              <a:buFont typeface="Wingdings" charset="2"/>
              <a:buChar cha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7463" algn="l"/>
                <a:tab pos="8085138" algn="l"/>
                <a:tab pos="8534400" algn="l"/>
                <a:tab pos="8983663" algn="l"/>
              </a:tabLst>
              <a:defRPr/>
            </a:pPr>
            <a:r>
              <a:rPr lang="en-GB" sz="3200" b="1" smtClean="0">
                <a:solidFill>
                  <a:srgbClr val="FF8080"/>
                </a:solidFill>
                <a:effectLst>
                  <a:outerShdw blurRad="38100" dist="38100" dir="2700000" algn="tl">
                    <a:srgbClr val="000000"/>
                  </a:outerShdw>
                </a:effectLst>
                <a:latin typeface="Tahoma" pitchFamily="32" charset="0"/>
              </a:rPr>
              <a:t>EFECTOS EJECUTIVOS:</a:t>
            </a:r>
            <a:r>
              <a:rPr lang="en-GB" sz="3200" smtClean="0">
                <a:solidFill>
                  <a:srgbClr val="FFFFFF"/>
                </a:solidFill>
                <a:effectLst>
                  <a:outerShdw blurRad="38100" dist="38100" dir="2700000" algn="tl">
                    <a:srgbClr val="000000"/>
                  </a:outerShdw>
                </a:effectLst>
                <a:latin typeface="Tahoma" pitchFamily="32" charset="0"/>
              </a:rPr>
              <a:t> El efecto notarial acarrea la ejecución, y en virtud de este principio puede procederse por la vía ejecutiva, por ejemplo, al embargo y venta de los bienes del deudor para satisfacer los intereses del acreedor.</a:t>
            </a:r>
          </a:p>
        </p:txBody>
      </p:sp>
      <p:sp>
        <p:nvSpPr>
          <p:cNvPr id="24578" name="4 Marcador de pie de página"/>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r>
              <a:rPr lang="en-GB" sz="1400" smtClean="0">
                <a:solidFill>
                  <a:srgbClr val="000000"/>
                </a:solidFill>
              </a:rPr>
              <a:t>Dr. Luis Alfredo Cuba Ovalle</a:t>
            </a:r>
          </a:p>
        </p:txBody>
      </p:sp>
      <p:sp>
        <p:nvSpPr>
          <p:cNvPr id="24579"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5pPr>
            <a:lvl6pPr marL="25146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6pPr>
            <a:lvl7pPr marL="29718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7pPr>
            <a:lvl8pPr marL="34290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8pPr>
            <a:lvl9pPr marL="3886200" indent="-228600" defTabSz="449263" eaLnBrk="0" fontAlgn="base" hangingPunct="0">
              <a:lnSpc>
                <a:spcPct val="52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6" charset="0"/>
                <a:ea typeface="MS Gothic" charset="-128"/>
              </a:defRPr>
            </a:lvl9pPr>
          </a:lstStyle>
          <a:p>
            <a:pPr eaLnBrk="1" hangingPunct="1"/>
            <a:fld id="{B88F411D-077A-449E-9891-97C9E4CBBEFA}" type="slidenum">
              <a:rPr lang="en-GB" sz="1400" smtClean="0">
                <a:solidFill>
                  <a:srgbClr val="000000"/>
                </a:solidFill>
              </a:rPr>
              <a:pPr eaLnBrk="1" hangingPunct="1"/>
              <a:t>9</a:t>
            </a:fld>
            <a:endParaRPr lang="en-GB" sz="1400" smtClean="0">
              <a:solidFill>
                <a:srgbClr val="000000"/>
              </a:solidFill>
            </a:endParaRPr>
          </a:p>
        </p:txBody>
      </p:sp>
      <p:sp>
        <p:nvSpPr>
          <p:cNvPr id="54273" name="Rectangle 1"/>
          <p:cNvSpPr>
            <a:spLocks noGrp="1" noChangeArrowheads="1"/>
          </p:cNvSpPr>
          <p:nvPr>
            <p:ph type="title"/>
          </p:nvPr>
        </p:nvSpPr>
        <p:spPr>
          <a:xfrm>
            <a:off x="1260475" y="246063"/>
            <a:ext cx="7724775" cy="1065212"/>
          </a:xfrm>
        </p:spPr>
        <p:txBody>
          <a:bodyPr/>
          <a:lstStyle/>
          <a:p>
            <a:pPr eaLnBrk="1" hangingPunct="1">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smtClean="0">
                <a:solidFill>
                  <a:srgbClr val="FFFF00"/>
                </a:solidFill>
                <a:effectLst>
                  <a:outerShdw blurRad="38100" dist="38100" dir="2700000" algn="tl">
                    <a:srgbClr val="000000"/>
                  </a:outerShdw>
                </a:effectLst>
                <a:latin typeface="Times New Roman" pitchFamily="16" charset="0"/>
              </a:rPr>
              <a:t>Efectos de la Función Notarial.</a:t>
            </a:r>
          </a:p>
        </p:txBody>
      </p:sp>
    </p:spTree>
    <p:extLst>
      <p:ext uri="{BB962C8B-B14F-4D97-AF65-F5344CB8AC3E}">
        <p14:creationId xmlns:p14="http://schemas.microsoft.com/office/powerpoint/2010/main" val="20228578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afterEffect">
                                  <p:stCondLst>
                                    <p:cond delay="0"/>
                                  </p:stCondLst>
                                  <p:childTnLst>
                                    <p:set>
                                      <p:cBhvr additive="repl">
                                        <p:cTn id="6" dur="1" fill="hold">
                                          <p:stCondLst>
                                            <p:cond delay="0"/>
                                          </p:stCondLst>
                                        </p:cTn>
                                        <p:tgtEl>
                                          <p:spTgt spid="54273"/>
                                        </p:tgtEl>
                                        <p:attrNameLst>
                                          <p:attrName>style.visibility</p:attrName>
                                        </p:attrNameLst>
                                      </p:cBhvr>
                                      <p:to>
                                        <p:strVal val="visible"/>
                                      </p:to>
                                    </p:set>
                                    <p:animEffect transition="in" filter="barn(outHorizontal)">
                                      <p:cBhvr additive="repl">
                                        <p:cTn id="7" dur="500"/>
                                        <p:tgtEl>
                                          <p:spTgt spid="54273"/>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additive="repl">
                                        <p:cTn id="10" dur="1" fill="hold">
                                          <p:stCondLst>
                                            <p:cond delay="0"/>
                                          </p:stCondLst>
                                        </p:cTn>
                                        <p:tgtEl>
                                          <p:spTgt spid="54274">
                                            <p:txEl>
                                              <p:pRg st="0" end="0"/>
                                            </p:txEl>
                                          </p:spTgt>
                                        </p:tgtEl>
                                        <p:attrNameLst>
                                          <p:attrName>style.visibility</p:attrName>
                                        </p:attrNameLst>
                                      </p:cBhvr>
                                      <p:to>
                                        <p:strVal val="visible"/>
                                      </p:to>
                                    </p:set>
                                    <p:anim calcmode="lin" valueType="num">
                                      <p:cBhvr additive="repl">
                                        <p:cTn id="11" dur="500" fill="hold"/>
                                        <p:tgtEl>
                                          <p:spTgt spid="54274">
                                            <p:txEl>
                                              <p:pRg st="0" end="0"/>
                                            </p:txEl>
                                          </p:spTgt>
                                        </p:tgtEl>
                                        <p:attrNameLst>
                                          <p:attrName>ppt_x</p:attrName>
                                        </p:attrNameLst>
                                      </p:cBhvr>
                                      <p:tavLst>
                                        <p:tav tm="100000">
                                          <p:val>
                                            <p:strVal val="1+#ppt_w/2"/>
                                          </p:val>
                                        </p:tav>
                                        <p:tav>
                                          <p:val>
                                            <p:strVal val="#ppt_x"/>
                                          </p:val>
                                        </p:tav>
                                      </p:tavLst>
                                    </p:anim>
                                    <p:anim calcmode="lin" valueType="num">
                                      <p:cBhvr additive="repl">
                                        <p:cTn id="12" dur="500" fill="hold"/>
                                        <p:tgtEl>
                                          <p:spTgt spid="54274">
                                            <p:txEl>
                                              <p:pRg st="0" end="0"/>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drícula">
  <a:themeElements>
    <a:clrScheme name="Cuadrícula">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Cuadrícula">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Cuadrícula">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7</TotalTime>
  <Words>918</Words>
  <Application>Microsoft Office PowerPoint</Application>
  <PresentationFormat>Presentación en pantalla (4:3)</PresentationFormat>
  <Paragraphs>87</Paragraphs>
  <Slides>15</Slides>
  <Notes>15</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Cuadrícula</vt:lpstr>
      <vt:lpstr>Efectos de la Función Notarial.</vt:lpstr>
      <vt:lpstr>Efectos de la Función Notarial para Castán Tobeñas. </vt:lpstr>
      <vt:lpstr>Efectos de la Función Notarial.</vt:lpstr>
      <vt:lpstr>Efectos de la Función Notarial.</vt:lpstr>
      <vt:lpstr>Efectos de la Función Notarial.</vt:lpstr>
      <vt:lpstr>Efectos de la Función Notarial.</vt:lpstr>
      <vt:lpstr>Efectos de la Función Notarial.</vt:lpstr>
      <vt:lpstr>Efectos de la Función Notarial.</vt:lpstr>
      <vt:lpstr>Efectos de la Función Notarial.</vt:lpstr>
      <vt:lpstr>Efectos de la Función Notarial.</vt:lpstr>
      <vt:lpstr>Efectos de la Función Notarial.</vt:lpstr>
      <vt:lpstr>Efectos de la Función Notarial.</vt:lpstr>
      <vt:lpstr>Efectos Internacionales.</vt:lpstr>
      <vt:lpstr>Efectos Internacionales.</vt:lpstr>
      <vt:lpstr>Efectos Internacionales.</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Efectos de la Función Notarial.</dc:title>
  <dc:creator>Luffi</dc:creator>
  <cp:lastModifiedBy>Luffi</cp:lastModifiedBy>
  <cp:revision>2</cp:revision>
  <dcterms:created xsi:type="dcterms:W3CDTF">2019-06-16T01:54:53Z</dcterms:created>
  <dcterms:modified xsi:type="dcterms:W3CDTF">2019-06-16T02:02:18Z</dcterms:modified>
</cp:coreProperties>
</file>