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0" r:id="rId1"/>
  </p:sldMasterIdLst>
  <p:sldIdLst>
    <p:sldId id="256" r:id="rId2"/>
    <p:sldId id="264" r:id="rId3"/>
    <p:sldId id="259" r:id="rId4"/>
    <p:sldId id="262" r:id="rId5"/>
    <p:sldId id="263" r:id="rId6"/>
    <p:sldId id="265" r:id="rId7"/>
    <p:sldId id="266" r:id="rId8"/>
    <p:sldId id="260" r:id="rId9"/>
    <p:sldId id="261" r:id="rId10"/>
    <p:sldId id="258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A62C"/>
    <a:srgbClr val="E5E14D"/>
    <a:srgbClr val="C7E6A4"/>
    <a:srgbClr val="619428"/>
    <a:srgbClr val="6BA42C"/>
    <a:srgbClr val="85CA3A"/>
    <a:srgbClr val="92D050"/>
    <a:srgbClr val="D6EDBD"/>
    <a:srgbClr val="003399"/>
    <a:srgbClr val="61BA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53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7E85-CF2A-48AF-9E40-309DF5DB1928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3364F-EB06-4ED4-8FBB-F76E82B9C7E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847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7E85-CF2A-48AF-9E40-309DF5DB1928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3364F-EB06-4ED4-8FBB-F76E82B9C7E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904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7E85-CF2A-48AF-9E40-309DF5DB1928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3364F-EB06-4ED4-8FBB-F76E82B9C7E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038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7E85-CF2A-48AF-9E40-309DF5DB1928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3364F-EB06-4ED4-8FBB-F76E82B9C7E0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92307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7E85-CF2A-48AF-9E40-309DF5DB1928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3364F-EB06-4ED4-8FBB-F76E82B9C7E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403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7E85-CF2A-48AF-9E40-309DF5DB1928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3364F-EB06-4ED4-8FBB-F76E82B9C7E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8674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7E85-CF2A-48AF-9E40-309DF5DB1928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3364F-EB06-4ED4-8FBB-F76E82B9C7E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0555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7E85-CF2A-48AF-9E40-309DF5DB1928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3364F-EB06-4ED4-8FBB-F76E82B9C7E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2971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7E85-CF2A-48AF-9E40-309DF5DB1928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3364F-EB06-4ED4-8FBB-F76E82B9C7E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542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7E85-CF2A-48AF-9E40-309DF5DB1928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3364F-EB06-4ED4-8FBB-F76E82B9C7E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281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7E85-CF2A-48AF-9E40-309DF5DB1928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3364F-EB06-4ED4-8FBB-F76E82B9C7E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183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7E85-CF2A-48AF-9E40-309DF5DB1928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3364F-EB06-4ED4-8FBB-F76E82B9C7E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901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7E85-CF2A-48AF-9E40-309DF5DB1928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3364F-EB06-4ED4-8FBB-F76E82B9C7E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28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7E85-CF2A-48AF-9E40-309DF5DB1928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3364F-EB06-4ED4-8FBB-F76E82B9C7E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960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7E85-CF2A-48AF-9E40-309DF5DB1928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3364F-EB06-4ED4-8FBB-F76E82B9C7E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986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7E85-CF2A-48AF-9E40-309DF5DB1928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3364F-EB06-4ED4-8FBB-F76E82B9C7E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392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7E85-CF2A-48AF-9E40-309DF5DB1928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3364F-EB06-4ED4-8FBB-F76E82B9C7E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823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67E85-CF2A-48AF-9E40-309DF5DB1928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3364F-EB06-4ED4-8FBB-F76E82B9C7E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1044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  <p:sldLayoutId id="2147483884" r:id="rId14"/>
    <p:sldLayoutId id="2147483885" r:id="rId15"/>
    <p:sldLayoutId id="2147483886" r:id="rId16"/>
    <p:sldLayoutId id="214748388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youtube.com/watch?v=kEu30HNkH-c" TargetMode="Externa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narp.gob.pe/busqueda/jurisprud_res2.asp" TargetMode="External"/><Relationship Id="rId2" Type="http://schemas.openxmlformats.org/officeDocument/2006/relationships/hyperlink" Target="file:///C:\Users\USER\AppData\Local\Packages\Microsoft.MicrosoftEdge_8wekyb3d8bbwe\TempState\Downloads\869-2017-SUNARP-TR-L%20(1).pd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file:///C:\Users\USER\Documents\My%20Cmaps\sucesionintestada.cmap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bogadoperu.com/codigo-civil-seccion-tercera-sucesion-intestada-titulo-13-abogado-legal.php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bogadoperu.com/codigo-civil-seccion-tercera-sucesion-intestada-titulo-13-abogado-legal.php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bogadoperu.com/codigo-civil-seccion-tercera-sucesion-intestada-titulo-13-abogado-legal.php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8425" t="17232" r="13213" b="66340"/>
          <a:stretch/>
        </p:blipFill>
        <p:spPr>
          <a:xfrm>
            <a:off x="161365" y="3154418"/>
            <a:ext cx="8982635" cy="28325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uadroTexto 4"/>
          <p:cNvSpPr txBox="1"/>
          <p:nvPr/>
        </p:nvSpPr>
        <p:spPr>
          <a:xfrm>
            <a:off x="1371600" y="692332"/>
            <a:ext cx="62832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dirty="0" smtClean="0"/>
              <a:t>Universidad Inca Garcilaso de la Vega</a:t>
            </a:r>
          </a:p>
          <a:p>
            <a:pPr algn="ctr"/>
            <a:r>
              <a:rPr lang="es-PE" sz="2400" dirty="0" smtClean="0"/>
              <a:t>Unidad de Post grado</a:t>
            </a:r>
            <a:endParaRPr lang="en-US" sz="24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5933" y="1702637"/>
            <a:ext cx="1174568" cy="1409482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639388" y="4171724"/>
            <a:ext cx="574765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PE" sz="2000" dirty="0" smtClean="0"/>
          </a:p>
          <a:p>
            <a:pPr algn="ctr"/>
            <a:endParaRPr lang="es-PE" sz="2000" dirty="0"/>
          </a:p>
          <a:p>
            <a:pPr algn="ctr"/>
            <a:endParaRPr lang="es-PE" sz="2000" dirty="0" smtClean="0"/>
          </a:p>
          <a:p>
            <a:pPr algn="ctr"/>
            <a:endParaRPr lang="es-PE" sz="2000" dirty="0"/>
          </a:p>
          <a:p>
            <a:pPr algn="ctr"/>
            <a:endParaRPr lang="es-PE" sz="2000" dirty="0" smtClean="0"/>
          </a:p>
          <a:p>
            <a:pPr algn="ctr"/>
            <a:endParaRPr lang="es-PE" sz="2000" dirty="0"/>
          </a:p>
          <a:p>
            <a:pPr algn="ctr"/>
            <a:endParaRPr lang="es-PE" sz="2000" dirty="0" smtClean="0"/>
          </a:p>
          <a:p>
            <a:pPr algn="ctr"/>
            <a:r>
              <a:rPr lang="es-PE" sz="2000" dirty="0" err="1" smtClean="0"/>
              <a:t>Frezya</a:t>
            </a:r>
            <a:r>
              <a:rPr lang="es-PE" sz="2000" dirty="0" smtClean="0"/>
              <a:t> Loyola </a:t>
            </a:r>
            <a:r>
              <a:rPr lang="es-PE" sz="2000" dirty="0" err="1"/>
              <a:t>D</a:t>
            </a:r>
            <a:r>
              <a:rPr lang="es-PE" sz="2000" dirty="0" err="1" smtClean="0"/>
              <a:t>aviran</a:t>
            </a:r>
            <a:endParaRPr lang="en-US" sz="2000" dirty="0"/>
          </a:p>
        </p:txBody>
      </p:sp>
      <p:sp>
        <p:nvSpPr>
          <p:cNvPr id="8" name="CuadroTexto 7"/>
          <p:cNvSpPr txBox="1"/>
          <p:nvPr/>
        </p:nvSpPr>
        <p:spPr>
          <a:xfrm>
            <a:off x="3304903" y="6029265"/>
            <a:ext cx="2168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 smtClean="0"/>
              <a:t>2019</a:t>
            </a:r>
            <a:endParaRPr lang="en-U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8996" y="3154418"/>
            <a:ext cx="3024604" cy="2832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uadroTexto 2"/>
          <p:cNvSpPr txBox="1"/>
          <p:nvPr/>
        </p:nvSpPr>
        <p:spPr>
          <a:xfrm>
            <a:off x="3925933" y="4271554"/>
            <a:ext cx="1547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SUCESION INTESTADA</a:t>
            </a:r>
            <a:endParaRPr lang="en-US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0944" y="3154417"/>
            <a:ext cx="3363055" cy="2832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1" name="Conector recto 10"/>
          <p:cNvCxnSpPr/>
          <p:nvPr/>
        </p:nvCxnSpPr>
        <p:spPr>
          <a:xfrm>
            <a:off x="8765177" y="4917885"/>
            <a:ext cx="248194" cy="176629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 flipH="1">
            <a:off x="8723554" y="4917885"/>
            <a:ext cx="283028" cy="220172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41744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adroTexto 19"/>
          <p:cNvSpPr txBox="1"/>
          <p:nvPr/>
        </p:nvSpPr>
        <p:spPr>
          <a:xfrm>
            <a:off x="169816" y="2312126"/>
            <a:ext cx="8830493" cy="3918857"/>
          </a:xfrm>
          <a:prstGeom prst="rect">
            <a:avLst/>
          </a:prstGeom>
          <a:solidFill>
            <a:srgbClr val="E5E14D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19" name="Grupo 18"/>
          <p:cNvGrpSpPr/>
          <p:nvPr/>
        </p:nvGrpSpPr>
        <p:grpSpPr>
          <a:xfrm>
            <a:off x="313509" y="3185933"/>
            <a:ext cx="8582295" cy="2497415"/>
            <a:chOff x="418012" y="2167030"/>
            <a:chExt cx="8582295" cy="2497415"/>
          </a:xfrm>
          <a:solidFill>
            <a:srgbClr val="FFC000"/>
          </a:solidFill>
        </p:grpSpPr>
        <p:sp>
          <p:nvSpPr>
            <p:cNvPr id="4" name="Elipse 3"/>
            <p:cNvSpPr/>
            <p:nvPr/>
          </p:nvSpPr>
          <p:spPr>
            <a:xfrm>
              <a:off x="418012" y="2403566"/>
              <a:ext cx="2063931" cy="1841863"/>
            </a:xfrm>
            <a:prstGeom prst="ellipse">
              <a:avLst/>
            </a:prstGeom>
            <a:solidFill>
              <a:srgbClr val="99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dirty="0" smtClean="0">
                  <a:solidFill>
                    <a:schemeClr val="bg1"/>
                  </a:solidFill>
                </a:rPr>
                <a:t>Persona fallecida</a:t>
              </a:r>
            </a:p>
            <a:p>
              <a:pPr algn="ctr"/>
              <a:r>
                <a:rPr lang="es-PE" dirty="0" smtClean="0">
                  <a:solidFill>
                    <a:schemeClr val="bg1"/>
                  </a:solidFill>
                </a:rPr>
                <a:t>(causante)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" name="Elipse 4"/>
            <p:cNvSpPr/>
            <p:nvPr/>
          </p:nvSpPr>
          <p:spPr>
            <a:xfrm>
              <a:off x="3117669" y="2403566"/>
              <a:ext cx="2063931" cy="1841863"/>
            </a:xfrm>
            <a:prstGeom prst="ellipse">
              <a:avLst/>
            </a:prstGeom>
            <a:solidFill>
              <a:srgbClr val="99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dirty="0" smtClean="0">
                  <a:solidFill>
                    <a:schemeClr val="bg1"/>
                  </a:solidFill>
                </a:rPr>
                <a:t>Sucesión intestada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" name="CuadroTexto 5"/>
            <p:cNvSpPr txBox="1"/>
            <p:nvPr/>
          </p:nvSpPr>
          <p:spPr>
            <a:xfrm>
              <a:off x="6061164" y="2167030"/>
              <a:ext cx="2939143" cy="369332"/>
            </a:xfrm>
            <a:prstGeom prst="rect">
              <a:avLst/>
            </a:prstGeom>
            <a:solidFill>
              <a:srgbClr val="00339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PE" dirty="0" smtClean="0"/>
                <a:t>Registro de sucesiones</a:t>
              </a:r>
              <a:endParaRPr lang="en-US" dirty="0"/>
            </a:p>
          </p:txBody>
        </p:sp>
        <p:sp>
          <p:nvSpPr>
            <p:cNvPr id="7" name="CuadroTexto 6"/>
            <p:cNvSpPr txBox="1"/>
            <p:nvPr/>
          </p:nvSpPr>
          <p:spPr>
            <a:xfrm>
              <a:off x="5987618" y="4295113"/>
              <a:ext cx="2939143" cy="369332"/>
            </a:xfrm>
            <a:prstGeom prst="rect">
              <a:avLst/>
            </a:prstGeom>
            <a:solidFill>
              <a:srgbClr val="00339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PE" dirty="0" smtClean="0"/>
                <a:t>Registro de Predios</a:t>
              </a:r>
              <a:endParaRPr lang="en-US" dirty="0"/>
            </a:p>
          </p:txBody>
        </p:sp>
        <p:cxnSp>
          <p:nvCxnSpPr>
            <p:cNvPr id="9" name="Conector recto de flecha 8"/>
            <p:cNvCxnSpPr/>
            <p:nvPr/>
          </p:nvCxnSpPr>
          <p:spPr>
            <a:xfrm flipV="1">
              <a:off x="5408023" y="2862552"/>
              <a:ext cx="457200" cy="461945"/>
            </a:xfrm>
            <a:prstGeom prst="straightConnector1">
              <a:avLst/>
            </a:prstGeom>
            <a:grpFill/>
            <a:ln>
              <a:solidFill>
                <a:schemeClr val="bg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cto de flecha 10"/>
            <p:cNvCxnSpPr/>
            <p:nvPr/>
          </p:nvCxnSpPr>
          <p:spPr>
            <a:xfrm>
              <a:off x="5468982" y="3492333"/>
              <a:ext cx="396241" cy="384768"/>
            </a:xfrm>
            <a:prstGeom prst="straightConnector1">
              <a:avLst/>
            </a:prstGeom>
            <a:grpFill/>
            <a:ln>
              <a:solidFill>
                <a:schemeClr val="bg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Flecha derecha 13"/>
            <p:cNvSpPr/>
            <p:nvPr/>
          </p:nvSpPr>
          <p:spPr>
            <a:xfrm>
              <a:off x="2586446" y="3093524"/>
              <a:ext cx="531223" cy="398809"/>
            </a:xfrm>
            <a:prstGeom prst="rightArrow">
              <a:avLst/>
            </a:prstGeom>
            <a:solidFill>
              <a:srgbClr val="0033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CuadroTexto 14"/>
          <p:cNvSpPr txBox="1"/>
          <p:nvPr/>
        </p:nvSpPr>
        <p:spPr>
          <a:xfrm>
            <a:off x="169816" y="385478"/>
            <a:ext cx="8830493" cy="400110"/>
          </a:xfrm>
          <a:prstGeom prst="rect">
            <a:avLst/>
          </a:prstGeom>
          <a:solidFill>
            <a:srgbClr val="E5E14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 smtClean="0">
                <a:solidFill>
                  <a:schemeClr val="bg1"/>
                </a:solidFill>
              </a:rPr>
              <a:t>TRANSFERENCIA DE UNA PROPIEDAD  POR SUCESIÓN INTESTADA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8" name="Imagen 17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26471" r="28705" b="46848"/>
          <a:stretch/>
        </p:blipFill>
        <p:spPr>
          <a:xfrm>
            <a:off x="5956661" y="3555265"/>
            <a:ext cx="2792053" cy="17299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4370" y="1290093"/>
            <a:ext cx="8855939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33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>
            <a:hlinkClick r:id="rId2" action="ppaction://hlinkfile"/>
          </p:cNvPr>
          <p:cNvSpPr txBox="1"/>
          <p:nvPr/>
        </p:nvSpPr>
        <p:spPr>
          <a:xfrm>
            <a:off x="2047164" y="2374710"/>
            <a:ext cx="52270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200" dirty="0" smtClean="0"/>
              <a:t>RESOLUCIONES REGISTRALES</a:t>
            </a:r>
          </a:p>
          <a:p>
            <a:pPr algn="ctr"/>
            <a:r>
              <a:rPr lang="es-PE" sz="3200" dirty="0" smtClean="0">
                <a:hlinkClick r:id="rId3"/>
              </a:rPr>
              <a:t>SUNARP</a:t>
            </a:r>
            <a:endParaRPr lang="es-PE" sz="3200" dirty="0"/>
          </a:p>
        </p:txBody>
      </p:sp>
    </p:spTree>
    <p:extLst>
      <p:ext uri="{BB962C8B-B14F-4D97-AF65-F5344CB8AC3E}">
        <p14:creationId xmlns:p14="http://schemas.microsoft.com/office/powerpoint/2010/main" val="212491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871538"/>
            <a:ext cx="7629525" cy="511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110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hlinkClick r:id="rId2" action="ppaction://hlinkfile"/>
          </p:cNvPr>
          <p:cNvSpPr txBox="1"/>
          <p:nvPr/>
        </p:nvSpPr>
        <p:spPr>
          <a:xfrm>
            <a:off x="260106" y="613954"/>
            <a:ext cx="5029200" cy="461665"/>
          </a:xfrm>
          <a:prstGeom prst="rect">
            <a:avLst/>
          </a:prstGeom>
          <a:solidFill>
            <a:srgbClr val="E5E14D"/>
          </a:solidFill>
        </p:spPr>
        <p:txBody>
          <a:bodyPr wrap="square" rtlCol="0">
            <a:spAutoFit/>
          </a:bodyPr>
          <a:lstStyle/>
          <a:p>
            <a:r>
              <a:rPr lang="es-PE" sz="2400" dirty="0" smtClean="0">
                <a:solidFill>
                  <a:schemeClr val="bg1"/>
                </a:solidFill>
              </a:rPr>
              <a:t>GENERALIDADES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06" y="1652942"/>
            <a:ext cx="8569995" cy="49935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49080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561703" y="1548114"/>
            <a:ext cx="7903029" cy="4803616"/>
          </a:xfrm>
          <a:prstGeom prst="rect">
            <a:avLst/>
          </a:prstGeom>
          <a:solidFill>
            <a:srgbClr val="E5E1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uadroTexto 22"/>
          <p:cNvSpPr txBox="1"/>
          <p:nvPr/>
        </p:nvSpPr>
        <p:spPr>
          <a:xfrm>
            <a:off x="5381897" y="1578511"/>
            <a:ext cx="2939143" cy="4742822"/>
          </a:xfrm>
          <a:prstGeom prst="rect">
            <a:avLst/>
          </a:prstGeom>
          <a:pattFill prst="dkVert">
            <a:fgClr>
              <a:schemeClr val="tx1"/>
            </a:fgClr>
            <a:bgClr>
              <a:schemeClr val="bg1">
                <a:lumMod val="85000"/>
                <a:lumOff val="15000"/>
              </a:schemeClr>
            </a:bgClr>
          </a:patt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CuadroTexto 5"/>
          <p:cNvSpPr txBox="1"/>
          <p:nvPr/>
        </p:nvSpPr>
        <p:spPr>
          <a:xfrm>
            <a:off x="679269" y="666206"/>
            <a:ext cx="5029200" cy="461665"/>
          </a:xfrm>
          <a:prstGeom prst="rect">
            <a:avLst/>
          </a:prstGeom>
          <a:solidFill>
            <a:srgbClr val="E5E14D"/>
          </a:solidFill>
        </p:spPr>
        <p:txBody>
          <a:bodyPr wrap="square" rtlCol="0">
            <a:spAutoFit/>
          </a:bodyPr>
          <a:lstStyle/>
          <a:p>
            <a:r>
              <a:rPr lang="es-PE" sz="2400" dirty="0" smtClean="0">
                <a:solidFill>
                  <a:schemeClr val="bg1"/>
                </a:solidFill>
              </a:rPr>
              <a:t>QUÉ ES SUCESIÓN INTESTADA?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4536534" y="1608909"/>
            <a:ext cx="3648616" cy="4712424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Rectángulo 19"/>
          <p:cNvSpPr/>
          <p:nvPr/>
        </p:nvSpPr>
        <p:spPr>
          <a:xfrm>
            <a:off x="779693" y="1578511"/>
            <a:ext cx="3575623" cy="47732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1574" y="1606800"/>
            <a:ext cx="3553851" cy="4684136"/>
          </a:xfrm>
          <a:prstGeom prst="rect">
            <a:avLst/>
          </a:prstGeom>
        </p:spPr>
      </p:pic>
      <p:sp>
        <p:nvSpPr>
          <p:cNvPr id="14" name="Elipse 13"/>
          <p:cNvSpPr/>
          <p:nvPr/>
        </p:nvSpPr>
        <p:spPr>
          <a:xfrm>
            <a:off x="4174098" y="5814059"/>
            <a:ext cx="574766" cy="507274"/>
          </a:xfrm>
          <a:prstGeom prst="ellipse">
            <a:avLst/>
          </a:prstGeom>
          <a:noFill/>
          <a:ln w="25400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lipse 12"/>
          <p:cNvSpPr/>
          <p:nvPr/>
        </p:nvSpPr>
        <p:spPr>
          <a:xfrm>
            <a:off x="4249151" y="4346241"/>
            <a:ext cx="574766" cy="507274"/>
          </a:xfrm>
          <a:prstGeom prst="ellipse">
            <a:avLst/>
          </a:prstGeom>
          <a:noFill/>
          <a:ln w="25400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lipse 11"/>
          <p:cNvSpPr/>
          <p:nvPr/>
        </p:nvSpPr>
        <p:spPr>
          <a:xfrm>
            <a:off x="4249151" y="2990665"/>
            <a:ext cx="574766" cy="507274"/>
          </a:xfrm>
          <a:prstGeom prst="ellipse">
            <a:avLst/>
          </a:prstGeom>
          <a:noFill/>
          <a:ln w="25400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lipse 7"/>
          <p:cNvSpPr/>
          <p:nvPr/>
        </p:nvSpPr>
        <p:spPr>
          <a:xfrm>
            <a:off x="4215979" y="1548114"/>
            <a:ext cx="574766" cy="507274"/>
          </a:xfrm>
          <a:prstGeom prst="ellipse">
            <a:avLst/>
          </a:prstGeom>
          <a:noFill/>
          <a:ln w="25400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uadroTexto 1"/>
          <p:cNvSpPr txBox="1"/>
          <p:nvPr/>
        </p:nvSpPr>
        <p:spPr>
          <a:xfrm>
            <a:off x="4904649" y="1841461"/>
            <a:ext cx="308283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500" dirty="0">
                <a:solidFill>
                  <a:schemeClr val="bg1"/>
                </a:solidFill>
              </a:rPr>
              <a:t>H</a:t>
            </a:r>
            <a:r>
              <a:rPr lang="es-ES" sz="1500" dirty="0" smtClean="0">
                <a:solidFill>
                  <a:schemeClr val="bg1"/>
                </a:solidFill>
              </a:rPr>
              <a:t>echo </a:t>
            </a:r>
            <a:r>
              <a:rPr lang="es-ES" sz="1500" dirty="0">
                <a:solidFill>
                  <a:schemeClr val="bg1"/>
                </a:solidFill>
              </a:rPr>
              <a:t>jurídico por el cual los derechos y las obligaciones pasan de unas personas a otras. </a:t>
            </a:r>
            <a:endParaRPr lang="es-ES" sz="1500" dirty="0" smtClean="0">
              <a:solidFill>
                <a:schemeClr val="bg1"/>
              </a:solidFill>
            </a:endParaRPr>
          </a:p>
          <a:p>
            <a:pPr algn="just"/>
            <a:endParaRPr lang="es-ES" sz="1500" dirty="0" smtClean="0">
              <a:solidFill>
                <a:schemeClr val="bg1"/>
              </a:solidFill>
            </a:endParaRPr>
          </a:p>
          <a:p>
            <a:pPr algn="just"/>
            <a:r>
              <a:rPr lang="es-ES" sz="1500" dirty="0" smtClean="0">
                <a:solidFill>
                  <a:schemeClr val="bg1"/>
                </a:solidFill>
              </a:rPr>
              <a:t>Genéricamente</a:t>
            </a:r>
            <a:r>
              <a:rPr lang="es-ES" sz="1500" dirty="0">
                <a:solidFill>
                  <a:schemeClr val="bg1"/>
                </a:solidFill>
              </a:rPr>
              <a:t>, el vocablo sucesión comprende los actos </a:t>
            </a:r>
            <a:r>
              <a:rPr lang="es-ES" sz="1500" dirty="0" err="1">
                <a:solidFill>
                  <a:schemeClr val="bg1"/>
                </a:solidFill>
              </a:rPr>
              <a:t>intervivos</a:t>
            </a:r>
            <a:r>
              <a:rPr lang="es-ES" sz="1500" dirty="0">
                <a:solidFill>
                  <a:schemeClr val="bg1"/>
                </a:solidFill>
              </a:rPr>
              <a:t> y los mortis causa. </a:t>
            </a:r>
            <a:endParaRPr lang="es-ES" sz="1500" dirty="0" smtClean="0">
              <a:solidFill>
                <a:schemeClr val="bg1"/>
              </a:solidFill>
            </a:endParaRPr>
          </a:p>
          <a:p>
            <a:pPr algn="just"/>
            <a:endParaRPr lang="es-ES" sz="1500" dirty="0" smtClean="0">
              <a:solidFill>
                <a:schemeClr val="bg1"/>
              </a:solidFill>
            </a:endParaRPr>
          </a:p>
          <a:p>
            <a:pPr algn="just"/>
            <a:r>
              <a:rPr lang="es-ES" sz="1500" dirty="0" smtClean="0">
                <a:solidFill>
                  <a:schemeClr val="bg1"/>
                </a:solidFill>
              </a:rPr>
              <a:t>Sin </a:t>
            </a:r>
            <a:r>
              <a:rPr lang="es-ES" sz="1500" dirty="0">
                <a:solidFill>
                  <a:schemeClr val="bg1"/>
                </a:solidFill>
              </a:rPr>
              <a:t>embargo, debemos anotar que entre personas vivas se usa la palabra cesión o transmisión, mas no sucesión. </a:t>
            </a:r>
            <a:endParaRPr lang="es-ES" sz="1500" dirty="0" smtClean="0">
              <a:solidFill>
                <a:schemeClr val="bg1"/>
              </a:solidFill>
            </a:endParaRPr>
          </a:p>
          <a:p>
            <a:pPr algn="just"/>
            <a:endParaRPr lang="es-ES" sz="1500" dirty="0">
              <a:solidFill>
                <a:schemeClr val="bg1"/>
              </a:solidFill>
            </a:endParaRPr>
          </a:p>
          <a:p>
            <a:pPr algn="just"/>
            <a:r>
              <a:rPr lang="es-ES" sz="1500" dirty="0" smtClean="0">
                <a:solidFill>
                  <a:schemeClr val="bg1"/>
                </a:solidFill>
              </a:rPr>
              <a:t>Además</a:t>
            </a:r>
            <a:r>
              <a:rPr lang="es-ES" sz="1500" dirty="0">
                <a:solidFill>
                  <a:schemeClr val="bg1"/>
                </a:solidFill>
              </a:rPr>
              <a:t>, cuando esta es mortis causa, puede ser a título, puede ser a titulo universal o a titulo particular. </a:t>
            </a:r>
            <a:endParaRPr lang="en-US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36384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n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" y="1881051"/>
            <a:ext cx="8138160" cy="4794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CuadroTexto 8"/>
          <p:cNvSpPr txBox="1"/>
          <p:nvPr/>
        </p:nvSpPr>
        <p:spPr>
          <a:xfrm>
            <a:off x="182880" y="471902"/>
            <a:ext cx="7943369" cy="400110"/>
          </a:xfrm>
          <a:prstGeom prst="rect">
            <a:avLst/>
          </a:prstGeom>
          <a:solidFill>
            <a:srgbClr val="E5E14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>
                <a:solidFill>
                  <a:schemeClr val="bg1"/>
                </a:solidFill>
              </a:rPr>
              <a:t>SITUACIONES QUE DAN ORIGEN A LA SUCESIÓN LEGAL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4788441" y="2102719"/>
            <a:ext cx="308283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182880" y="1175657"/>
            <a:ext cx="8503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La sucesión legal se origina por función supletoria (</a:t>
            </a:r>
            <a:r>
              <a:rPr lang="es-PE" dirty="0">
                <a:hlinkClick r:id="rId3"/>
              </a:rPr>
              <a:t>art. 815 del CC</a:t>
            </a:r>
            <a:r>
              <a:rPr lang="es-PE" dirty="0"/>
              <a:t>, incisos 1, 3 y 4) cuando:</a:t>
            </a:r>
            <a:endParaRPr lang="en-US" dirty="0"/>
          </a:p>
          <a:p>
            <a:endParaRPr lang="en-U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8507" y="2039167"/>
            <a:ext cx="1969226" cy="13128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9858" y="4278085"/>
            <a:ext cx="2047875" cy="2238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834" y="4514916"/>
            <a:ext cx="1567543" cy="21390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2969958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907177"/>
            <a:ext cx="8739051" cy="4650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uadroTexto 4"/>
          <p:cNvSpPr txBox="1"/>
          <p:nvPr/>
        </p:nvSpPr>
        <p:spPr>
          <a:xfrm>
            <a:off x="0" y="671044"/>
            <a:ext cx="7943369" cy="400110"/>
          </a:xfrm>
          <a:prstGeom prst="rect">
            <a:avLst/>
          </a:prstGeom>
          <a:solidFill>
            <a:srgbClr val="E5E14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>
                <a:solidFill>
                  <a:schemeClr val="bg1"/>
                </a:solidFill>
              </a:rPr>
              <a:t>SITUACIONES QUE DAN ORIGEN A LA SUCESIÓN LEGAL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0" y="1267098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La sucesión legal se produce por función complementaria o mixta (</a:t>
            </a:r>
            <a:r>
              <a:rPr lang="es-PE" dirty="0">
                <a:hlinkClick r:id="rId3"/>
              </a:rPr>
              <a:t>art. 815 del CC</a:t>
            </a:r>
            <a:r>
              <a:rPr lang="es-PE" dirty="0"/>
              <a:t>, incisos 2 y 5) cuando:</a:t>
            </a:r>
            <a:endParaRPr lang="en-US" dirty="0"/>
          </a:p>
          <a:p>
            <a:endParaRPr lang="en-U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" y="2039872"/>
            <a:ext cx="3241597" cy="24296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8377" y="2386372"/>
            <a:ext cx="2676525" cy="17049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1350911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18856" y="1692664"/>
            <a:ext cx="5016137" cy="419548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PE" sz="1600" dirty="0" smtClean="0"/>
              <a:t>Los </a:t>
            </a:r>
            <a:r>
              <a:rPr lang="es-PE" sz="1600" dirty="0"/>
              <a:t>artículos </a:t>
            </a:r>
            <a:r>
              <a:rPr lang="es-PE" sz="1600" dirty="0">
                <a:hlinkClick r:id="rId2"/>
              </a:rPr>
              <a:t>816 y 817 del Código Civil </a:t>
            </a:r>
            <a:r>
              <a:rPr lang="es-PE" sz="1600" dirty="0"/>
              <a:t>lo determinan según la siguiente prelación:</a:t>
            </a:r>
            <a:endParaRPr lang="en-US" sz="1600" dirty="0"/>
          </a:p>
          <a:p>
            <a:pPr marL="0" indent="0" algn="just">
              <a:buNone/>
            </a:pPr>
            <a:endParaRPr lang="es-PE" sz="1600" dirty="0" smtClean="0"/>
          </a:p>
          <a:p>
            <a:pPr marL="0" indent="0" algn="just">
              <a:buNone/>
            </a:pPr>
            <a:endParaRPr lang="en-US" sz="1600" dirty="0"/>
          </a:p>
          <a:p>
            <a:pPr lvl="0" algn="just"/>
            <a:r>
              <a:rPr lang="es-PE" sz="1600" dirty="0"/>
              <a:t>Los parientes consanguíneos en línea recta descendente excluyen a los de línea ascendente</a:t>
            </a:r>
            <a:r>
              <a:rPr lang="es-PE" sz="1600" dirty="0" smtClean="0"/>
              <a:t>.</a:t>
            </a:r>
            <a:r>
              <a:rPr lang="es-PE" sz="1600" dirty="0"/>
              <a:t> </a:t>
            </a:r>
            <a:endParaRPr lang="es-PE" sz="1600" dirty="0" smtClean="0"/>
          </a:p>
          <a:p>
            <a:pPr marL="0" lvl="0" indent="0" algn="just">
              <a:buNone/>
            </a:pPr>
            <a:endParaRPr lang="en-US" sz="1600" dirty="0"/>
          </a:p>
          <a:p>
            <a:pPr lvl="0" algn="just"/>
            <a:r>
              <a:rPr lang="es-PE" sz="1600" dirty="0"/>
              <a:t>Los parientes más próximos en grado al causante excluyen a los más remotos.</a:t>
            </a:r>
            <a:endParaRPr lang="en-US" sz="1600" dirty="0"/>
          </a:p>
          <a:p>
            <a:pPr marL="0" indent="0" algn="just">
              <a:buNone/>
            </a:pPr>
            <a:endParaRPr lang="en-US" sz="1600" dirty="0"/>
          </a:p>
          <a:p>
            <a:pPr lvl="0" algn="just"/>
            <a:r>
              <a:rPr lang="es-PE" sz="1600" dirty="0"/>
              <a:t>Los parientes consanguíneos en línea recta excluyen a los de la colateral.</a:t>
            </a:r>
            <a:endParaRPr lang="en-US" sz="1600" dirty="0"/>
          </a:p>
          <a:p>
            <a:pPr marL="0" indent="0" algn="just">
              <a:buNone/>
            </a:pPr>
            <a:endParaRPr lang="en-US" sz="1600" dirty="0"/>
          </a:p>
          <a:p>
            <a:pPr algn="just"/>
            <a:endParaRPr lang="en-US" sz="1600" dirty="0"/>
          </a:p>
        </p:txBody>
      </p:sp>
      <p:sp>
        <p:nvSpPr>
          <p:cNvPr id="4" name="CuadroTexto 3"/>
          <p:cNvSpPr txBox="1"/>
          <p:nvPr/>
        </p:nvSpPr>
        <p:spPr>
          <a:xfrm>
            <a:off x="313509" y="693970"/>
            <a:ext cx="8257285" cy="400110"/>
          </a:xfrm>
          <a:prstGeom prst="rect">
            <a:avLst/>
          </a:prstGeom>
          <a:solidFill>
            <a:srgbClr val="E5E14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bg1"/>
                </a:solidFill>
              </a:rPr>
              <a:t>ÓRDENES </a:t>
            </a:r>
            <a:r>
              <a:rPr lang="es-MX" sz="2000" b="1" dirty="0">
                <a:solidFill>
                  <a:schemeClr val="bg1"/>
                </a:solidFill>
              </a:rPr>
              <a:t>EN LA VOCACIÓN LEGAL (ARTS. 816 Y 817 DEL CC)</a:t>
            </a:r>
            <a:endParaRPr lang="en-US" sz="2000" b="1" dirty="0">
              <a:solidFill>
                <a:schemeClr val="bg1"/>
              </a:solidFill>
            </a:endParaRPr>
          </a:p>
        </p:txBody>
      </p:sp>
      <p:cxnSp>
        <p:nvCxnSpPr>
          <p:cNvPr id="8" name="Conector recto 7"/>
          <p:cNvCxnSpPr/>
          <p:nvPr/>
        </p:nvCxnSpPr>
        <p:spPr>
          <a:xfrm>
            <a:off x="1097279" y="1692664"/>
            <a:ext cx="52251" cy="4989787"/>
          </a:xfrm>
          <a:prstGeom prst="line">
            <a:avLst/>
          </a:prstGeom>
          <a:ln w="349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/>
          <p:cNvSpPr txBox="1"/>
          <p:nvPr/>
        </p:nvSpPr>
        <p:spPr>
          <a:xfrm>
            <a:off x="1332411" y="6374674"/>
            <a:ext cx="1737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 smtClean="0"/>
              <a:t>Tataranieto</a:t>
            </a:r>
            <a:endParaRPr lang="en-US" dirty="0"/>
          </a:p>
        </p:txBody>
      </p:sp>
      <p:sp>
        <p:nvSpPr>
          <p:cNvPr id="11" name="CuadroTexto 10"/>
          <p:cNvSpPr txBox="1"/>
          <p:nvPr/>
        </p:nvSpPr>
        <p:spPr>
          <a:xfrm>
            <a:off x="1332411" y="5830024"/>
            <a:ext cx="1737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 smtClean="0"/>
              <a:t>Bisnieto</a:t>
            </a:r>
            <a:endParaRPr lang="en-US" dirty="0"/>
          </a:p>
        </p:txBody>
      </p:sp>
      <p:sp>
        <p:nvSpPr>
          <p:cNvPr id="12" name="CuadroTexto 11"/>
          <p:cNvSpPr txBox="1"/>
          <p:nvPr/>
        </p:nvSpPr>
        <p:spPr>
          <a:xfrm>
            <a:off x="1332411" y="5285374"/>
            <a:ext cx="1737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N</a:t>
            </a:r>
            <a:r>
              <a:rPr lang="es-PE" sz="1400" dirty="0" smtClean="0"/>
              <a:t>ieto</a:t>
            </a:r>
            <a:endParaRPr lang="en-US" dirty="0"/>
          </a:p>
        </p:txBody>
      </p:sp>
      <p:sp>
        <p:nvSpPr>
          <p:cNvPr id="13" name="CuadroTexto 12"/>
          <p:cNvSpPr txBox="1"/>
          <p:nvPr/>
        </p:nvSpPr>
        <p:spPr>
          <a:xfrm>
            <a:off x="1338941" y="4663777"/>
            <a:ext cx="1737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 smtClean="0"/>
              <a:t>Hijo</a:t>
            </a:r>
            <a:endParaRPr lang="en-US" dirty="0"/>
          </a:p>
        </p:txBody>
      </p:sp>
      <p:sp>
        <p:nvSpPr>
          <p:cNvPr id="14" name="CuadroTexto 13"/>
          <p:cNvSpPr txBox="1"/>
          <p:nvPr/>
        </p:nvSpPr>
        <p:spPr>
          <a:xfrm>
            <a:off x="1319347" y="3969320"/>
            <a:ext cx="1737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 smtClean="0"/>
              <a:t>Padre</a:t>
            </a:r>
            <a:endParaRPr lang="en-US" dirty="0"/>
          </a:p>
        </p:txBody>
      </p:sp>
      <p:sp>
        <p:nvSpPr>
          <p:cNvPr id="15" name="CuadroTexto 14"/>
          <p:cNvSpPr txBox="1"/>
          <p:nvPr/>
        </p:nvSpPr>
        <p:spPr>
          <a:xfrm>
            <a:off x="1332411" y="3136378"/>
            <a:ext cx="1737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 smtClean="0"/>
              <a:t>Abuelo</a:t>
            </a:r>
            <a:endParaRPr lang="en-US" dirty="0"/>
          </a:p>
        </p:txBody>
      </p:sp>
      <p:sp>
        <p:nvSpPr>
          <p:cNvPr id="16" name="CuadroTexto 15"/>
          <p:cNvSpPr txBox="1"/>
          <p:nvPr/>
        </p:nvSpPr>
        <p:spPr>
          <a:xfrm>
            <a:off x="1332411" y="2431847"/>
            <a:ext cx="1737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 smtClean="0"/>
              <a:t>Bisabuelo</a:t>
            </a:r>
            <a:endParaRPr lang="en-US" dirty="0"/>
          </a:p>
        </p:txBody>
      </p:sp>
      <p:sp>
        <p:nvSpPr>
          <p:cNvPr id="17" name="CuadroTexto 16"/>
          <p:cNvSpPr txBox="1"/>
          <p:nvPr/>
        </p:nvSpPr>
        <p:spPr>
          <a:xfrm>
            <a:off x="1332411" y="1757303"/>
            <a:ext cx="1737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 smtClean="0"/>
              <a:t>Tatarabuelo</a:t>
            </a:r>
            <a:endParaRPr lang="en-US" dirty="0"/>
          </a:p>
        </p:txBody>
      </p:sp>
      <p:cxnSp>
        <p:nvCxnSpPr>
          <p:cNvPr id="20" name="Conector recto 19"/>
          <p:cNvCxnSpPr>
            <a:endCxn id="10" idx="1"/>
          </p:cNvCxnSpPr>
          <p:nvPr/>
        </p:nvCxnSpPr>
        <p:spPr>
          <a:xfrm>
            <a:off x="1110343" y="6528562"/>
            <a:ext cx="222068" cy="1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/>
          <p:cNvCxnSpPr/>
          <p:nvPr/>
        </p:nvCxnSpPr>
        <p:spPr>
          <a:xfrm>
            <a:off x="1084216" y="6001705"/>
            <a:ext cx="222068" cy="1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/>
          <p:cNvCxnSpPr/>
          <p:nvPr/>
        </p:nvCxnSpPr>
        <p:spPr>
          <a:xfrm>
            <a:off x="1097279" y="5447423"/>
            <a:ext cx="222068" cy="1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/>
          <p:cNvCxnSpPr/>
          <p:nvPr/>
        </p:nvCxnSpPr>
        <p:spPr>
          <a:xfrm>
            <a:off x="1090748" y="4817666"/>
            <a:ext cx="222068" cy="1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/>
          <p:cNvCxnSpPr/>
          <p:nvPr/>
        </p:nvCxnSpPr>
        <p:spPr>
          <a:xfrm>
            <a:off x="1018903" y="4136920"/>
            <a:ext cx="222068" cy="1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/>
          <p:cNvCxnSpPr/>
          <p:nvPr/>
        </p:nvCxnSpPr>
        <p:spPr>
          <a:xfrm>
            <a:off x="1038496" y="3345545"/>
            <a:ext cx="222068" cy="1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25"/>
          <p:cNvCxnSpPr/>
          <p:nvPr/>
        </p:nvCxnSpPr>
        <p:spPr>
          <a:xfrm>
            <a:off x="1018903" y="2638822"/>
            <a:ext cx="222068" cy="1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26"/>
          <p:cNvCxnSpPr/>
          <p:nvPr/>
        </p:nvCxnSpPr>
        <p:spPr>
          <a:xfrm>
            <a:off x="1012370" y="1902761"/>
            <a:ext cx="222068" cy="1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Abrir llave 27"/>
          <p:cNvSpPr/>
          <p:nvPr/>
        </p:nvSpPr>
        <p:spPr>
          <a:xfrm>
            <a:off x="561703" y="4187557"/>
            <a:ext cx="195943" cy="2494894"/>
          </a:xfrm>
          <a:prstGeom prst="leftBrace">
            <a:avLst/>
          </a:prstGeom>
          <a:ln w="15875">
            <a:solidFill>
              <a:srgbClr val="6CA6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brir llave 28"/>
          <p:cNvSpPr/>
          <p:nvPr/>
        </p:nvSpPr>
        <p:spPr>
          <a:xfrm>
            <a:off x="587827" y="1492177"/>
            <a:ext cx="195943" cy="2494894"/>
          </a:xfrm>
          <a:prstGeom prst="leftBrace">
            <a:avLst/>
          </a:prstGeom>
          <a:ln w="15875">
            <a:solidFill>
              <a:srgbClr val="6CA6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uadroTexto 29"/>
          <p:cNvSpPr txBox="1"/>
          <p:nvPr/>
        </p:nvSpPr>
        <p:spPr>
          <a:xfrm>
            <a:off x="222068" y="1641751"/>
            <a:ext cx="22533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 smtClean="0"/>
              <a:t>ASCENDEINTE</a:t>
            </a:r>
            <a:endParaRPr lang="en-US" sz="1400" dirty="0"/>
          </a:p>
        </p:txBody>
      </p:sp>
      <p:sp>
        <p:nvSpPr>
          <p:cNvPr id="31" name="CuadroTexto 30"/>
          <p:cNvSpPr txBox="1"/>
          <p:nvPr/>
        </p:nvSpPr>
        <p:spPr>
          <a:xfrm>
            <a:off x="231864" y="4187557"/>
            <a:ext cx="22533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 smtClean="0"/>
              <a:t>DESCENDEINTE</a:t>
            </a:r>
            <a:endParaRPr lang="en-US" sz="1400" dirty="0"/>
          </a:p>
        </p:txBody>
      </p:sp>
      <p:sp>
        <p:nvSpPr>
          <p:cNvPr id="32" name="CuadroTexto 31"/>
          <p:cNvSpPr txBox="1"/>
          <p:nvPr/>
        </p:nvSpPr>
        <p:spPr>
          <a:xfrm>
            <a:off x="1293218" y="4313064"/>
            <a:ext cx="1528359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PE" dirty="0" smtClean="0"/>
              <a:t>1° GRADO</a:t>
            </a:r>
            <a:endParaRPr lang="en-US" dirty="0"/>
          </a:p>
        </p:txBody>
      </p:sp>
      <p:sp>
        <p:nvSpPr>
          <p:cNvPr id="33" name="CuadroTexto 32"/>
          <p:cNvSpPr txBox="1"/>
          <p:nvPr/>
        </p:nvSpPr>
        <p:spPr>
          <a:xfrm>
            <a:off x="1260564" y="4971554"/>
            <a:ext cx="1528359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PE" dirty="0"/>
              <a:t>2</a:t>
            </a:r>
            <a:r>
              <a:rPr lang="es-PE" dirty="0" smtClean="0"/>
              <a:t>° GRADO</a:t>
            </a:r>
            <a:endParaRPr lang="en-US" dirty="0"/>
          </a:p>
        </p:txBody>
      </p:sp>
      <p:sp>
        <p:nvSpPr>
          <p:cNvPr id="34" name="CuadroTexto 33"/>
          <p:cNvSpPr txBox="1"/>
          <p:nvPr/>
        </p:nvSpPr>
        <p:spPr>
          <a:xfrm>
            <a:off x="1332410" y="5537637"/>
            <a:ext cx="1528359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PE" dirty="0"/>
              <a:t>3</a:t>
            </a:r>
            <a:r>
              <a:rPr lang="es-PE" dirty="0" smtClean="0"/>
              <a:t>° GRADO</a:t>
            </a:r>
            <a:endParaRPr lang="en-US" dirty="0"/>
          </a:p>
        </p:txBody>
      </p:sp>
      <p:sp>
        <p:nvSpPr>
          <p:cNvPr id="35" name="CuadroTexto 34"/>
          <p:cNvSpPr txBox="1"/>
          <p:nvPr/>
        </p:nvSpPr>
        <p:spPr>
          <a:xfrm>
            <a:off x="1332409" y="6082286"/>
            <a:ext cx="1528359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PE" dirty="0"/>
              <a:t>4</a:t>
            </a:r>
            <a:r>
              <a:rPr lang="es-PE" dirty="0" smtClean="0"/>
              <a:t>° GRADO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16327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5346" y="2096064"/>
            <a:ext cx="7387500" cy="369513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n-US" sz="1800" dirty="0"/>
          </a:p>
          <a:p>
            <a:pPr lvl="0" algn="just"/>
            <a:r>
              <a:rPr lang="es-PE" sz="1800" dirty="0" smtClean="0"/>
              <a:t>Vínculo </a:t>
            </a:r>
            <a:r>
              <a:rPr lang="es-PE" sz="1800" dirty="0"/>
              <a:t>consanguíneo en línea recta descendente y ascendente.</a:t>
            </a:r>
            <a:endParaRPr lang="en-US" sz="1800" dirty="0"/>
          </a:p>
          <a:p>
            <a:pPr marL="0" indent="0" algn="just">
              <a:buNone/>
            </a:pPr>
            <a:r>
              <a:rPr lang="es-PE" sz="1800" dirty="0"/>
              <a:t> </a:t>
            </a:r>
            <a:endParaRPr lang="en-US" sz="1800" dirty="0"/>
          </a:p>
          <a:p>
            <a:pPr lvl="0" algn="just"/>
            <a:r>
              <a:rPr lang="es-PE" sz="1800" dirty="0"/>
              <a:t>Vínculo </a:t>
            </a:r>
            <a:r>
              <a:rPr lang="es-PE" sz="1800" dirty="0" err="1"/>
              <a:t>uxorio</a:t>
            </a:r>
            <a:r>
              <a:rPr lang="es-PE" sz="1800" dirty="0"/>
              <a:t> entre cónyuges y ahora también los concubinos de acuerdo a la ley 30007.</a:t>
            </a:r>
            <a:endParaRPr lang="en-US" sz="1800" dirty="0"/>
          </a:p>
          <a:p>
            <a:pPr marL="0" indent="0" algn="just">
              <a:buNone/>
            </a:pPr>
            <a:endParaRPr lang="en-US" sz="1800" dirty="0"/>
          </a:p>
          <a:p>
            <a:pPr lvl="0" algn="just"/>
            <a:r>
              <a:rPr lang="es-PE" sz="1800" dirty="0"/>
              <a:t>Vínculo consanguíneo colateral entre hermanos, sobrinos, primos hasta el cuarto grado. Así tenemos del segundo orden: hermanos; tercer orden: tíos y sobrinos; cuarto orden: tíos abuelos, sobrinos nietos y primos hermanos.</a:t>
            </a:r>
            <a:endParaRPr lang="en-US" sz="1800" dirty="0"/>
          </a:p>
          <a:p>
            <a:pPr algn="just"/>
            <a:endParaRPr lang="en-US" sz="1800" dirty="0"/>
          </a:p>
        </p:txBody>
      </p:sp>
      <p:sp>
        <p:nvSpPr>
          <p:cNvPr id="4" name="CuadroTexto 3"/>
          <p:cNvSpPr txBox="1"/>
          <p:nvPr/>
        </p:nvSpPr>
        <p:spPr>
          <a:xfrm>
            <a:off x="418011" y="697170"/>
            <a:ext cx="7943369" cy="400110"/>
          </a:xfrm>
          <a:prstGeom prst="rect">
            <a:avLst/>
          </a:prstGeom>
          <a:solidFill>
            <a:srgbClr val="E5E14D"/>
          </a:solidFill>
        </p:spPr>
        <p:txBody>
          <a:bodyPr wrap="square" rtlCol="0">
            <a:spAutoFit/>
          </a:bodyPr>
          <a:lstStyle/>
          <a:p>
            <a:r>
              <a:rPr lang="es-PE" sz="2000" b="1" dirty="0" smtClean="0">
                <a:solidFill>
                  <a:schemeClr val="bg1"/>
                </a:solidFill>
              </a:rPr>
              <a:t>  PARENTEZCO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18011" y="1384663"/>
            <a:ext cx="79433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Es la sucesión hereditaria hay tres clases de vínculos que generan derechos hereditarios y se reculan en seis órdenes: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225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adroTexto 20"/>
          <p:cNvSpPr txBox="1"/>
          <p:nvPr/>
        </p:nvSpPr>
        <p:spPr>
          <a:xfrm>
            <a:off x="349369" y="246674"/>
            <a:ext cx="7943369" cy="523220"/>
          </a:xfrm>
          <a:prstGeom prst="rect">
            <a:avLst/>
          </a:prstGeom>
          <a:solidFill>
            <a:srgbClr val="E5E14D"/>
          </a:solidFill>
        </p:spPr>
        <p:txBody>
          <a:bodyPr wrap="square" rtlCol="0">
            <a:spAutoFit/>
          </a:bodyPr>
          <a:lstStyle/>
          <a:p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19" name="Elipse 18"/>
          <p:cNvSpPr/>
          <p:nvPr/>
        </p:nvSpPr>
        <p:spPr>
          <a:xfrm>
            <a:off x="483326" y="2188028"/>
            <a:ext cx="2299063" cy="21357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Elipse 3"/>
          <p:cNvSpPr/>
          <p:nvPr/>
        </p:nvSpPr>
        <p:spPr>
          <a:xfrm>
            <a:off x="483326" y="2521131"/>
            <a:ext cx="1685108" cy="148916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>
                <a:solidFill>
                  <a:schemeClr val="bg1"/>
                </a:solidFill>
              </a:rPr>
              <a:t>Sucesión intestada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Elipse 4"/>
          <p:cNvSpPr/>
          <p:nvPr/>
        </p:nvSpPr>
        <p:spPr>
          <a:xfrm>
            <a:off x="2638697" y="2481941"/>
            <a:ext cx="483326" cy="40494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lipse 6"/>
          <p:cNvSpPr/>
          <p:nvPr/>
        </p:nvSpPr>
        <p:spPr>
          <a:xfrm>
            <a:off x="783770" y="1887582"/>
            <a:ext cx="483326" cy="404948"/>
          </a:xfrm>
          <a:prstGeom prst="ellipse">
            <a:avLst/>
          </a:prstGeom>
          <a:solidFill>
            <a:srgbClr val="D6ED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lipse 7"/>
          <p:cNvSpPr/>
          <p:nvPr/>
        </p:nvSpPr>
        <p:spPr>
          <a:xfrm>
            <a:off x="1822267" y="1799409"/>
            <a:ext cx="483326" cy="404948"/>
          </a:xfrm>
          <a:prstGeom prst="ellipse">
            <a:avLst/>
          </a:prstGeom>
          <a:solidFill>
            <a:srgbClr val="C7E6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lipse 8"/>
          <p:cNvSpPr/>
          <p:nvPr/>
        </p:nvSpPr>
        <p:spPr>
          <a:xfrm>
            <a:off x="2690948" y="3529843"/>
            <a:ext cx="483326" cy="404948"/>
          </a:xfrm>
          <a:prstGeom prst="ellipse">
            <a:avLst/>
          </a:prstGeom>
          <a:solidFill>
            <a:srgbClr val="6BA4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lipse 9"/>
          <p:cNvSpPr/>
          <p:nvPr/>
        </p:nvSpPr>
        <p:spPr>
          <a:xfrm>
            <a:off x="1867988" y="4219304"/>
            <a:ext cx="483326" cy="404948"/>
          </a:xfrm>
          <a:prstGeom prst="ellipse">
            <a:avLst/>
          </a:prstGeom>
          <a:solidFill>
            <a:srgbClr val="6CA6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lipse 10"/>
          <p:cNvSpPr/>
          <p:nvPr/>
        </p:nvSpPr>
        <p:spPr>
          <a:xfrm>
            <a:off x="783770" y="4307477"/>
            <a:ext cx="483326" cy="404948"/>
          </a:xfrm>
          <a:prstGeom prst="ellipse">
            <a:avLst/>
          </a:prstGeom>
          <a:solidFill>
            <a:srgbClr val="6194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lipse 11"/>
          <p:cNvSpPr/>
          <p:nvPr/>
        </p:nvSpPr>
        <p:spPr>
          <a:xfrm>
            <a:off x="7846423" y="1189894"/>
            <a:ext cx="483326" cy="404948"/>
          </a:xfrm>
          <a:prstGeom prst="ellipse">
            <a:avLst/>
          </a:prstGeom>
          <a:solidFill>
            <a:srgbClr val="D6ED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adroTexto 12"/>
          <p:cNvSpPr txBox="1"/>
          <p:nvPr/>
        </p:nvSpPr>
        <p:spPr>
          <a:xfrm>
            <a:off x="3775166" y="1189894"/>
            <a:ext cx="395804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/>
              <a:t>Partida de defunción del causante</a:t>
            </a:r>
          </a:p>
          <a:p>
            <a:endParaRPr lang="es-PE" dirty="0"/>
          </a:p>
          <a:p>
            <a:endParaRPr lang="es-PE" dirty="0" smtClean="0"/>
          </a:p>
          <a:p>
            <a:r>
              <a:rPr lang="es-PE" dirty="0" smtClean="0"/>
              <a:t>Partida de nacimiento </a:t>
            </a:r>
          </a:p>
          <a:p>
            <a:endParaRPr lang="es-PE" dirty="0"/>
          </a:p>
          <a:p>
            <a:endParaRPr lang="es-PE" dirty="0" smtClean="0"/>
          </a:p>
          <a:p>
            <a:r>
              <a:rPr lang="es-PE" dirty="0" smtClean="0"/>
              <a:t>Partida de matrimonio o certificado negativo de unión de hecho</a:t>
            </a:r>
          </a:p>
          <a:p>
            <a:endParaRPr lang="es-PE" dirty="0"/>
          </a:p>
          <a:p>
            <a:endParaRPr lang="es-PE" dirty="0" smtClean="0"/>
          </a:p>
          <a:p>
            <a:r>
              <a:rPr lang="es-PE" dirty="0" smtClean="0"/>
              <a:t>Certificado negativo de testamento</a:t>
            </a:r>
          </a:p>
          <a:p>
            <a:endParaRPr lang="es-PE" dirty="0"/>
          </a:p>
          <a:p>
            <a:endParaRPr lang="es-PE" dirty="0" smtClean="0"/>
          </a:p>
          <a:p>
            <a:r>
              <a:rPr lang="es-PE" dirty="0" smtClean="0"/>
              <a:t>Certificado negativo de sucesión intestada</a:t>
            </a:r>
          </a:p>
          <a:p>
            <a:endParaRPr lang="es-PE" dirty="0"/>
          </a:p>
          <a:p>
            <a:endParaRPr lang="es-PE" dirty="0" smtClean="0"/>
          </a:p>
          <a:p>
            <a:r>
              <a:rPr lang="es-PE" dirty="0" smtClean="0"/>
              <a:t>Copia literal de los inmuebles</a:t>
            </a:r>
            <a:endParaRPr lang="en-US" dirty="0"/>
          </a:p>
        </p:txBody>
      </p:sp>
      <p:sp>
        <p:nvSpPr>
          <p:cNvPr id="14" name="Elipse 13"/>
          <p:cNvSpPr/>
          <p:nvPr/>
        </p:nvSpPr>
        <p:spPr>
          <a:xfrm>
            <a:off x="7833360" y="2131202"/>
            <a:ext cx="483326" cy="404948"/>
          </a:xfrm>
          <a:prstGeom prst="ellipse">
            <a:avLst/>
          </a:prstGeom>
          <a:solidFill>
            <a:srgbClr val="C7E6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lipse 14"/>
          <p:cNvSpPr/>
          <p:nvPr/>
        </p:nvSpPr>
        <p:spPr>
          <a:xfrm>
            <a:off x="7833360" y="2976043"/>
            <a:ext cx="483326" cy="40494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Elipse 15"/>
          <p:cNvSpPr/>
          <p:nvPr/>
        </p:nvSpPr>
        <p:spPr>
          <a:xfrm>
            <a:off x="7846423" y="3934791"/>
            <a:ext cx="483326" cy="404948"/>
          </a:xfrm>
          <a:prstGeom prst="ellipse">
            <a:avLst/>
          </a:prstGeom>
          <a:solidFill>
            <a:srgbClr val="6BA4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lipse 16"/>
          <p:cNvSpPr/>
          <p:nvPr/>
        </p:nvSpPr>
        <p:spPr>
          <a:xfrm>
            <a:off x="7809412" y="4876099"/>
            <a:ext cx="483326" cy="404948"/>
          </a:xfrm>
          <a:prstGeom prst="ellipse">
            <a:avLst/>
          </a:prstGeom>
          <a:solidFill>
            <a:srgbClr val="6CA6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Elipse 17"/>
          <p:cNvSpPr/>
          <p:nvPr/>
        </p:nvSpPr>
        <p:spPr>
          <a:xfrm>
            <a:off x="7809412" y="5815443"/>
            <a:ext cx="483326" cy="404948"/>
          </a:xfrm>
          <a:prstGeom prst="ellipse">
            <a:avLst/>
          </a:prstGeom>
          <a:solidFill>
            <a:srgbClr val="6194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uadroTexto 19"/>
          <p:cNvSpPr txBox="1"/>
          <p:nvPr/>
        </p:nvSpPr>
        <p:spPr>
          <a:xfrm>
            <a:off x="1867988" y="339634"/>
            <a:ext cx="5460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>
                <a:solidFill>
                  <a:schemeClr val="bg1"/>
                </a:solidFill>
              </a:rPr>
              <a:t>REQUISITOS PARA LA SUCESION INTESTADA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81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0" y="3122023"/>
            <a:ext cx="1071153" cy="523220"/>
          </a:xfrm>
          <a:prstGeom prst="rect">
            <a:avLst/>
          </a:prstGeom>
          <a:solidFill>
            <a:srgbClr val="C7E6A4"/>
          </a:solidFill>
        </p:spPr>
        <p:txBody>
          <a:bodyPr wrap="square" rtlCol="0">
            <a:spAutoFit/>
          </a:bodyPr>
          <a:lstStyle/>
          <a:p>
            <a:r>
              <a:rPr lang="es-PE" sz="1400" dirty="0" smtClean="0">
                <a:solidFill>
                  <a:schemeClr val="bg1"/>
                </a:solidFill>
              </a:rPr>
              <a:t>Sucesión Intestada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859279" y="4019007"/>
            <a:ext cx="992777" cy="523220"/>
          </a:xfrm>
          <a:prstGeom prst="rect">
            <a:avLst/>
          </a:prstGeom>
          <a:solidFill>
            <a:srgbClr val="C7E6A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1400" dirty="0" smtClean="0">
                <a:solidFill>
                  <a:schemeClr val="bg1"/>
                </a:solidFill>
              </a:rPr>
              <a:t>Vía notarial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859280" y="2538550"/>
            <a:ext cx="992777" cy="523220"/>
          </a:xfrm>
          <a:prstGeom prst="rect">
            <a:avLst/>
          </a:prstGeom>
          <a:solidFill>
            <a:srgbClr val="C7E6A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1400" dirty="0" smtClean="0">
                <a:solidFill>
                  <a:schemeClr val="bg1"/>
                </a:solidFill>
              </a:rPr>
              <a:t>Vía judicial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" name="Rombo 7"/>
          <p:cNvSpPr/>
          <p:nvPr/>
        </p:nvSpPr>
        <p:spPr>
          <a:xfrm>
            <a:off x="1245325" y="3239589"/>
            <a:ext cx="439783" cy="405654"/>
          </a:xfrm>
          <a:prstGeom prst="diamon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>
                <a:solidFill>
                  <a:schemeClr val="bg1"/>
                </a:solidFill>
              </a:rPr>
              <a:t>O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0" name="Conector angular 9"/>
          <p:cNvCxnSpPr>
            <a:stCxn id="8" idx="0"/>
            <a:endCxn id="6" idx="1"/>
          </p:cNvCxnSpPr>
          <p:nvPr/>
        </p:nvCxnSpPr>
        <p:spPr>
          <a:xfrm rot="5400000" flipH="1" flipV="1">
            <a:off x="1442534" y="2822844"/>
            <a:ext cx="439429" cy="39406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angular 12"/>
          <p:cNvCxnSpPr>
            <a:endCxn id="5" idx="1"/>
          </p:cNvCxnSpPr>
          <p:nvPr/>
        </p:nvCxnSpPr>
        <p:spPr>
          <a:xfrm rot="16200000" flipH="1">
            <a:off x="1403343" y="3824681"/>
            <a:ext cx="517808" cy="39406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/>
          <p:cNvSpPr txBox="1"/>
          <p:nvPr/>
        </p:nvSpPr>
        <p:spPr>
          <a:xfrm>
            <a:off x="1054825" y="3001239"/>
            <a:ext cx="512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/>
              <a:t>si</a:t>
            </a:r>
            <a:endParaRPr lang="en-US" dirty="0"/>
          </a:p>
        </p:txBody>
      </p:sp>
      <p:sp>
        <p:nvSpPr>
          <p:cNvPr id="17" name="CuadroTexto 16"/>
          <p:cNvSpPr txBox="1"/>
          <p:nvPr/>
        </p:nvSpPr>
        <p:spPr>
          <a:xfrm>
            <a:off x="3461656" y="3971854"/>
            <a:ext cx="1397727" cy="738664"/>
          </a:xfrm>
          <a:prstGeom prst="rect">
            <a:avLst/>
          </a:prstGeom>
          <a:solidFill>
            <a:srgbClr val="C7E6A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1400" dirty="0" smtClean="0">
                <a:solidFill>
                  <a:schemeClr val="bg1"/>
                </a:solidFill>
              </a:rPr>
              <a:t>Presentación solicitud y documentos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5468983" y="3948676"/>
            <a:ext cx="1493520" cy="1169551"/>
          </a:xfrm>
          <a:prstGeom prst="rect">
            <a:avLst/>
          </a:prstGeom>
          <a:solidFill>
            <a:srgbClr val="C7E6A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1400" dirty="0" smtClean="0">
                <a:solidFill>
                  <a:schemeClr val="bg1"/>
                </a:solidFill>
              </a:rPr>
              <a:t>Publicación en diario peruano y otro de mayor  circulación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879" y="4702553"/>
            <a:ext cx="1123950" cy="695325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9754" y="1731197"/>
            <a:ext cx="981075" cy="628650"/>
          </a:xfrm>
          <a:prstGeom prst="rect">
            <a:avLst/>
          </a:prstGeom>
        </p:spPr>
      </p:pic>
      <p:sp>
        <p:nvSpPr>
          <p:cNvPr id="22" name="CuadroTexto 21"/>
          <p:cNvSpPr txBox="1"/>
          <p:nvPr/>
        </p:nvSpPr>
        <p:spPr>
          <a:xfrm>
            <a:off x="7537268" y="4019007"/>
            <a:ext cx="1489166" cy="923330"/>
          </a:xfrm>
          <a:prstGeom prst="rect">
            <a:avLst/>
          </a:prstGeom>
          <a:solidFill>
            <a:srgbClr val="C7E6A4"/>
          </a:solidFill>
        </p:spPr>
        <p:txBody>
          <a:bodyPr wrap="square" rtlCol="0">
            <a:spAutoFit/>
          </a:bodyPr>
          <a:lstStyle/>
          <a:p>
            <a:r>
              <a:rPr lang="es-PE" dirty="0" smtClean="0">
                <a:solidFill>
                  <a:schemeClr val="bg1"/>
                </a:solidFill>
              </a:rPr>
              <a:t>Se emite acta a  SUNARP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4" name="Conector recto de flecha 23"/>
          <p:cNvCxnSpPr/>
          <p:nvPr/>
        </p:nvCxnSpPr>
        <p:spPr>
          <a:xfrm>
            <a:off x="7053943" y="4280617"/>
            <a:ext cx="4833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uadroTexto 24"/>
          <p:cNvSpPr txBox="1"/>
          <p:nvPr/>
        </p:nvSpPr>
        <p:spPr>
          <a:xfrm>
            <a:off x="6962503" y="3948676"/>
            <a:ext cx="74458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600" dirty="0" smtClean="0"/>
              <a:t> 15</a:t>
            </a:r>
          </a:p>
          <a:p>
            <a:endParaRPr lang="es-PE" sz="1200" dirty="0"/>
          </a:p>
          <a:p>
            <a:r>
              <a:rPr lang="es-PE" sz="1200" dirty="0" smtClean="0"/>
              <a:t> días hábiles</a:t>
            </a:r>
            <a:endParaRPr lang="en-US" sz="1200" dirty="0"/>
          </a:p>
        </p:txBody>
      </p:sp>
      <p:cxnSp>
        <p:nvCxnSpPr>
          <p:cNvPr id="27" name="Conector recto de flecha 26"/>
          <p:cNvCxnSpPr/>
          <p:nvPr/>
        </p:nvCxnSpPr>
        <p:spPr>
          <a:xfrm>
            <a:off x="2852056" y="4280617"/>
            <a:ext cx="66185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/>
          <p:cNvCxnSpPr/>
          <p:nvPr/>
        </p:nvCxnSpPr>
        <p:spPr>
          <a:xfrm>
            <a:off x="4859383" y="4257411"/>
            <a:ext cx="66185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uadroTexto 22"/>
          <p:cNvSpPr txBox="1"/>
          <p:nvPr/>
        </p:nvSpPr>
        <p:spPr>
          <a:xfrm>
            <a:off x="338482" y="630049"/>
            <a:ext cx="7943369" cy="400110"/>
          </a:xfrm>
          <a:prstGeom prst="rect">
            <a:avLst/>
          </a:prstGeom>
          <a:solidFill>
            <a:srgbClr val="E5E14D"/>
          </a:solidFill>
        </p:spPr>
        <p:txBody>
          <a:bodyPr wrap="square" rtlCol="0">
            <a:spAutoFit/>
          </a:bodyPr>
          <a:lstStyle/>
          <a:p>
            <a:r>
              <a:rPr lang="es-PE" sz="2000" b="1" dirty="0" smtClean="0">
                <a:solidFill>
                  <a:schemeClr val="bg1"/>
                </a:solidFill>
              </a:rPr>
              <a:t>PROCEDIMIENTO</a:t>
            </a:r>
            <a:endParaRPr lang="en-US" sz="2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37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8346F"/>
      </a:dk2>
      <a:lt2>
        <a:srgbClr val="D9A8D2"/>
      </a:lt2>
      <a:accent1>
        <a:srgbClr val="CE57AB"/>
      </a:accent1>
      <a:accent2>
        <a:srgbClr val="8E8EFD"/>
      </a:accent2>
      <a:accent3>
        <a:srgbClr val="7CBCE0"/>
      </a:accent3>
      <a:accent4>
        <a:srgbClr val="70BF9F"/>
      </a:accent4>
      <a:accent5>
        <a:srgbClr val="A5B960"/>
      </a:accent5>
      <a:accent6>
        <a:srgbClr val="D47A57"/>
      </a:accent6>
      <a:hlink>
        <a:srgbClr val="D164DE"/>
      </a:hlink>
      <a:folHlink>
        <a:srgbClr val="BE87C4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D4FE1632-F131-47D3-A814-99E9CD025E2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Damasco</Template>
  <TotalTime>752</TotalTime>
  <Words>351</Words>
  <Application>Microsoft Office PowerPoint</Application>
  <PresentationFormat>Presentación en pantalla (4:3)</PresentationFormat>
  <Paragraphs>94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Bookman Old Style</vt:lpstr>
      <vt:lpstr>Rockwell</vt:lpstr>
      <vt:lpstr>Damask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Mirko Cajo</cp:lastModifiedBy>
  <cp:revision>54</cp:revision>
  <dcterms:created xsi:type="dcterms:W3CDTF">2019-05-23T16:22:11Z</dcterms:created>
  <dcterms:modified xsi:type="dcterms:W3CDTF">2019-06-18T01:33:01Z</dcterms:modified>
</cp:coreProperties>
</file>