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colors8.xml" ContentType="application/vnd.ms-office.chartcolor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olors6.xml" ContentType="application/vnd.ms-office.chartcolor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rts/colors4.xml" ContentType="application/vnd.ms-office.chartcolorstyle+xml"/>
  <Override PartName="/ppt/charts/colors5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7.xml" ContentType="application/vnd.ms-office.chartstyle+xml"/>
  <Override PartName="/ppt/charts/style8.xml" ContentType="application/vnd.ms-office.chart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charts/style6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olors7.xml" ContentType="application/vnd.ms-office.chartcolorstyle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63" r:id="rId3"/>
    <p:sldId id="264" r:id="rId4"/>
    <p:sldId id="265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Foglio_di_lavoro_di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Foglio_di_lavoro_di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Foglio_di_lavoro_di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Foglio_di_lavoro_di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Foglio_di_lavoro_di_Microsoft_Office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Foglio_di_lavoro_di_Microsoft_Office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Foglio_di_lavoro_di_Microsoft_Office_Excel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Foglio_di_lavoro_di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PRIME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Foglio1!$A$2:$A$7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</c:numCache>
            </c:numRef>
          </c:cat>
          <c:val>
            <c:numRef>
              <c:f>Foglio1!$B$2:$B$7</c:f>
              <c:numCache>
                <c:formatCode>0%</c:formatCode>
                <c:ptCount val="6"/>
                <c:pt idx="0">
                  <c:v>0.02</c:v>
                </c:pt>
                <c:pt idx="1">
                  <c:v>0.14000000000000001</c:v>
                </c:pt>
                <c:pt idx="2">
                  <c:v>0.25</c:v>
                </c:pt>
                <c:pt idx="3">
                  <c:v>0.3</c:v>
                </c:pt>
                <c:pt idx="4">
                  <c:v>0.28999999999999998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787-4C1F-8248-24BC224D1908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SECONDE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Foglio1!$A$2:$A$7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</c:numCache>
            </c:numRef>
          </c:cat>
          <c:val>
            <c:numRef>
              <c:f>Foglio1!$C$2:$C$7</c:f>
              <c:numCache>
                <c:formatCode>0%</c:formatCode>
                <c:ptCount val="6"/>
                <c:pt idx="1">
                  <c:v>0.12</c:v>
                </c:pt>
                <c:pt idx="2">
                  <c:v>0.21</c:v>
                </c:pt>
                <c:pt idx="3">
                  <c:v>0.44</c:v>
                </c:pt>
                <c:pt idx="4">
                  <c:v>0.21</c:v>
                </c:pt>
                <c:pt idx="5">
                  <c:v>0.02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787-4C1F-8248-24BC224D1908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TERZE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Foglio1!$A$2:$A$7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</c:numCache>
            </c:numRef>
          </c:cat>
          <c:val>
            <c:numRef>
              <c:f>Foglio1!$D$2:$D$7</c:f>
              <c:numCache>
                <c:formatCode>0%</c:formatCode>
                <c:ptCount val="6"/>
                <c:pt idx="1">
                  <c:v>0.16</c:v>
                </c:pt>
                <c:pt idx="2">
                  <c:v>0.21</c:v>
                </c:pt>
                <c:pt idx="3">
                  <c:v>0.33</c:v>
                </c:pt>
                <c:pt idx="4">
                  <c:v>0.28000000000000003</c:v>
                </c:pt>
                <c:pt idx="5">
                  <c:v>0.02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787-4C1F-8248-24BC224D1908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QUARTE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Foglio1!$A$2:$A$7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</c:numCache>
            </c:numRef>
          </c:cat>
          <c:val>
            <c:numRef>
              <c:f>Foglio1!$E$2:$E$7</c:f>
              <c:numCache>
                <c:formatCode>0%</c:formatCode>
                <c:ptCount val="6"/>
                <c:pt idx="0">
                  <c:v>0.02</c:v>
                </c:pt>
                <c:pt idx="1">
                  <c:v>7.0000000000000007E-2</c:v>
                </c:pt>
                <c:pt idx="2">
                  <c:v>0.19</c:v>
                </c:pt>
                <c:pt idx="3">
                  <c:v>0.4</c:v>
                </c:pt>
                <c:pt idx="4">
                  <c:v>0.28999999999999998</c:v>
                </c:pt>
                <c:pt idx="5">
                  <c:v>0.03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787-4C1F-8248-24BC224D1908}"/>
            </c:ext>
          </c:extLst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QUINTE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Foglio1!$A$2:$A$7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</c:numCache>
            </c:numRef>
          </c:cat>
          <c:val>
            <c:numRef>
              <c:f>Foglio1!$F$2:$F$7</c:f>
              <c:numCache>
                <c:formatCode>0%</c:formatCode>
                <c:ptCount val="6"/>
                <c:pt idx="1">
                  <c:v>0.1</c:v>
                </c:pt>
                <c:pt idx="2">
                  <c:v>0.15</c:v>
                </c:pt>
                <c:pt idx="3">
                  <c:v>0.38</c:v>
                </c:pt>
                <c:pt idx="4">
                  <c:v>0.31</c:v>
                </c:pt>
                <c:pt idx="5">
                  <c:v>0.06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787-4C1F-8248-24BC224D1908}"/>
            </c:ext>
          </c:extLst>
        </c:ser>
        <c:dLbls>
          <c:showVal val="1"/>
        </c:dLbls>
        <c:gapWidth val="65"/>
        <c:axId val="135197056"/>
        <c:axId val="135198592"/>
      </c:barChart>
      <c:catAx>
        <c:axId val="1351970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5198592"/>
        <c:crosses val="autoZero"/>
        <c:auto val="1"/>
        <c:lblAlgn val="ctr"/>
        <c:lblOffset val="100"/>
      </c:catAx>
      <c:valAx>
        <c:axId val="13519859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tickLblPos val="nextTo"/>
        <c:crossAx val="135197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legendEntry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PRIME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Foglio1!$A$2:$A$7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</c:numCache>
            </c:numRef>
          </c:cat>
          <c:val>
            <c:numRef>
              <c:f>Foglio1!$B$2:$B$7</c:f>
              <c:numCache>
                <c:formatCode>0%</c:formatCode>
                <c:ptCount val="6"/>
                <c:pt idx="1">
                  <c:v>7.0000000000000007E-2</c:v>
                </c:pt>
                <c:pt idx="2">
                  <c:v>0.15</c:v>
                </c:pt>
                <c:pt idx="3">
                  <c:v>0.42</c:v>
                </c:pt>
                <c:pt idx="4">
                  <c:v>0.36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787-4C1F-8248-24BC224D1908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SECONDE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Foglio1!$A$2:$A$7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</c:numCache>
            </c:numRef>
          </c:cat>
          <c:val>
            <c:numRef>
              <c:f>Foglio1!$C$2:$C$7</c:f>
              <c:numCache>
                <c:formatCode>0%</c:formatCode>
                <c:ptCount val="6"/>
                <c:pt idx="1">
                  <c:v>7.0000000000000007E-2</c:v>
                </c:pt>
                <c:pt idx="2">
                  <c:v>0.2</c:v>
                </c:pt>
                <c:pt idx="3">
                  <c:v>0.51</c:v>
                </c:pt>
                <c:pt idx="4">
                  <c:v>0.22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787-4C1F-8248-24BC224D1908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TERZE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Foglio1!$A$2:$A$7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</c:numCache>
            </c:numRef>
          </c:cat>
          <c:val>
            <c:numRef>
              <c:f>Foglio1!$D$2:$D$7</c:f>
              <c:numCache>
                <c:formatCode>0%</c:formatCode>
                <c:ptCount val="6"/>
                <c:pt idx="1">
                  <c:v>7.0000000000000007E-2</c:v>
                </c:pt>
                <c:pt idx="2">
                  <c:v>0.17</c:v>
                </c:pt>
                <c:pt idx="3">
                  <c:v>0.39</c:v>
                </c:pt>
                <c:pt idx="4">
                  <c:v>0.33</c:v>
                </c:pt>
                <c:pt idx="5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787-4C1F-8248-24BC224D1908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QUARTE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Foglio1!$A$2:$A$7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</c:numCache>
            </c:numRef>
          </c:cat>
          <c:val>
            <c:numRef>
              <c:f>Foglio1!$E$2:$E$7</c:f>
              <c:numCache>
                <c:formatCode>0%</c:formatCode>
                <c:ptCount val="6"/>
                <c:pt idx="1">
                  <c:v>0.11</c:v>
                </c:pt>
                <c:pt idx="2">
                  <c:v>0.14000000000000001</c:v>
                </c:pt>
                <c:pt idx="3">
                  <c:v>0.35</c:v>
                </c:pt>
                <c:pt idx="4">
                  <c:v>0.34</c:v>
                </c:pt>
                <c:pt idx="5">
                  <c:v>0.06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787-4C1F-8248-24BC224D1908}"/>
            </c:ext>
          </c:extLst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QUINTE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Foglio1!$A$2:$A$7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</c:numCache>
            </c:numRef>
          </c:cat>
          <c:val>
            <c:numRef>
              <c:f>Foglio1!$F$2:$F$7</c:f>
              <c:numCache>
                <c:formatCode>0%</c:formatCode>
                <c:ptCount val="6"/>
                <c:pt idx="1">
                  <c:v>0.05</c:v>
                </c:pt>
                <c:pt idx="2">
                  <c:v>0.22</c:v>
                </c:pt>
                <c:pt idx="3">
                  <c:v>0.35</c:v>
                </c:pt>
                <c:pt idx="4">
                  <c:v>0.38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787-4C1F-8248-24BC224D1908}"/>
            </c:ext>
          </c:extLst>
        </c:ser>
        <c:dLbls>
          <c:showVal val="1"/>
        </c:dLbls>
        <c:gapWidth val="65"/>
        <c:axId val="135713536"/>
        <c:axId val="135715072"/>
      </c:barChart>
      <c:catAx>
        <c:axId val="13571353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5715072"/>
        <c:crosses val="autoZero"/>
        <c:auto val="1"/>
        <c:lblAlgn val="ctr"/>
        <c:lblOffset val="100"/>
      </c:catAx>
      <c:valAx>
        <c:axId val="13571507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tickLblPos val="nextTo"/>
        <c:crossAx val="135713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PRIME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Foglio1!$A$2:$A$7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</c:numCache>
            </c:numRef>
          </c:cat>
          <c:val>
            <c:numRef>
              <c:f>Foglio1!$B$2:$B$7</c:f>
              <c:numCache>
                <c:formatCode>0%</c:formatCode>
                <c:ptCount val="6"/>
                <c:pt idx="1">
                  <c:v>0.05</c:v>
                </c:pt>
                <c:pt idx="2">
                  <c:v>7.0000000000000007E-2</c:v>
                </c:pt>
                <c:pt idx="3">
                  <c:v>0.24</c:v>
                </c:pt>
                <c:pt idx="4">
                  <c:v>0.31</c:v>
                </c:pt>
                <c:pt idx="5">
                  <c:v>0.33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787-4C1F-8248-24BC224D1908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SECONDE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Foglio1!$A$2:$A$7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</c:numCache>
            </c:numRef>
          </c:cat>
          <c:val>
            <c:numRef>
              <c:f>Foglio1!$C$2:$C$7</c:f>
              <c:numCache>
                <c:formatCode>0%</c:formatCode>
                <c:ptCount val="6"/>
                <c:pt idx="1">
                  <c:v>0.06</c:v>
                </c:pt>
                <c:pt idx="2">
                  <c:v>0.11</c:v>
                </c:pt>
                <c:pt idx="3">
                  <c:v>0.42</c:v>
                </c:pt>
                <c:pt idx="4">
                  <c:v>0.33</c:v>
                </c:pt>
                <c:pt idx="5">
                  <c:v>0.08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787-4C1F-8248-24BC224D1908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TERZE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Foglio1!$A$2:$A$7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</c:numCache>
            </c:numRef>
          </c:cat>
          <c:val>
            <c:numRef>
              <c:f>Foglio1!$D$2:$D$7</c:f>
              <c:numCache>
                <c:formatCode>0%</c:formatCode>
                <c:ptCount val="6"/>
                <c:pt idx="1">
                  <c:v>0.02</c:v>
                </c:pt>
                <c:pt idx="2">
                  <c:v>0.15</c:v>
                </c:pt>
                <c:pt idx="3">
                  <c:v>0.31</c:v>
                </c:pt>
                <c:pt idx="4">
                  <c:v>0.38</c:v>
                </c:pt>
                <c:pt idx="5">
                  <c:v>0.14000000000000001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787-4C1F-8248-24BC224D1908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QUARTE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Foglio1!$A$2:$A$7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</c:numCache>
            </c:numRef>
          </c:cat>
          <c:val>
            <c:numRef>
              <c:f>Foglio1!$E$2:$E$7</c:f>
              <c:numCache>
                <c:formatCode>0%</c:formatCode>
                <c:ptCount val="6"/>
                <c:pt idx="1">
                  <c:v>0.08</c:v>
                </c:pt>
                <c:pt idx="2">
                  <c:v>0.09</c:v>
                </c:pt>
                <c:pt idx="3">
                  <c:v>0.26</c:v>
                </c:pt>
                <c:pt idx="4">
                  <c:v>0.32</c:v>
                </c:pt>
                <c:pt idx="5">
                  <c:v>0.25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787-4C1F-8248-24BC224D1908}"/>
            </c:ext>
          </c:extLst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QUINTE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Foglio1!$A$2:$A$7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</c:numCache>
            </c:numRef>
          </c:cat>
          <c:val>
            <c:numRef>
              <c:f>Foglio1!$F$2:$F$7</c:f>
              <c:numCache>
                <c:formatCode>0%</c:formatCode>
                <c:ptCount val="6"/>
                <c:pt idx="1">
                  <c:v>0.01</c:v>
                </c:pt>
                <c:pt idx="2">
                  <c:v>0.1</c:v>
                </c:pt>
                <c:pt idx="3">
                  <c:v>0.28000000000000003</c:v>
                </c:pt>
                <c:pt idx="4">
                  <c:v>0.34</c:v>
                </c:pt>
                <c:pt idx="5">
                  <c:v>0.27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787-4C1F-8248-24BC224D1908}"/>
            </c:ext>
          </c:extLst>
        </c:ser>
        <c:dLbls>
          <c:showVal val="1"/>
        </c:dLbls>
        <c:gapWidth val="65"/>
        <c:axId val="135828608"/>
        <c:axId val="135830144"/>
      </c:barChart>
      <c:catAx>
        <c:axId val="13582860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5830144"/>
        <c:crosses val="autoZero"/>
        <c:auto val="1"/>
        <c:lblAlgn val="ctr"/>
        <c:lblOffset val="100"/>
      </c:catAx>
      <c:valAx>
        <c:axId val="13583014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tickLblPos val="nextTo"/>
        <c:crossAx val="135828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CLASSI PRIME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VALUTAZIONE INIZIALE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Foglio1!$A$2:$A$7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</c:numCache>
            </c:numRef>
          </c:cat>
          <c:val>
            <c:numRef>
              <c:f>Foglio1!$B$3:$B$7</c:f>
              <c:numCache>
                <c:formatCode>0%</c:formatCode>
                <c:ptCount val="5"/>
                <c:pt idx="0">
                  <c:v>0.14000000000000001</c:v>
                </c:pt>
                <c:pt idx="1">
                  <c:v>0.25</c:v>
                </c:pt>
                <c:pt idx="2">
                  <c:v>0.3</c:v>
                </c:pt>
                <c:pt idx="3">
                  <c:v>0.28999999999999998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B4-4E32-A461-1EA667322FCE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VALUTAZIONE INTERMEDIA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Foglio1!$A$2:$A$7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</c:numCache>
            </c:numRef>
          </c:cat>
          <c:val>
            <c:numRef>
              <c:f>Foglio1!$C$2:$C$7</c:f>
              <c:numCache>
                <c:formatCode>0%</c:formatCode>
                <c:ptCount val="6"/>
                <c:pt idx="1">
                  <c:v>7.0000000000000007E-2</c:v>
                </c:pt>
                <c:pt idx="2">
                  <c:v>0.15</c:v>
                </c:pt>
                <c:pt idx="3">
                  <c:v>0.42</c:v>
                </c:pt>
                <c:pt idx="4">
                  <c:v>0.36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AB4-4E32-A461-1EA667322FCE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VALUTAZIONE FINALE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Foglio1!$A$2:$A$7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</c:numCache>
            </c:numRef>
          </c:cat>
          <c:val>
            <c:numRef>
              <c:f>Foglio1!$D$2:$D$7</c:f>
              <c:numCache>
                <c:formatCode>0%</c:formatCode>
                <c:ptCount val="6"/>
                <c:pt idx="1">
                  <c:v>0.05</c:v>
                </c:pt>
                <c:pt idx="2">
                  <c:v>7.0000000000000007E-2</c:v>
                </c:pt>
                <c:pt idx="3">
                  <c:v>0.24</c:v>
                </c:pt>
                <c:pt idx="4">
                  <c:v>0.31</c:v>
                </c:pt>
                <c:pt idx="5">
                  <c:v>0.33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AB4-4E32-A461-1EA667322FCE}"/>
            </c:ext>
          </c:extLst>
        </c:ser>
        <c:dLbls>
          <c:showVal val="1"/>
        </c:dLbls>
        <c:gapWidth val="65"/>
        <c:axId val="137626752"/>
        <c:axId val="137628288"/>
      </c:barChart>
      <c:catAx>
        <c:axId val="13762675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7628288"/>
        <c:crosses val="autoZero"/>
        <c:auto val="1"/>
        <c:lblAlgn val="ctr"/>
        <c:lblOffset val="100"/>
      </c:catAx>
      <c:valAx>
        <c:axId val="13762828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tickLblPos val="nextTo"/>
        <c:crossAx val="137626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/>
              <a:t>CLASSI SECONDE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VALUTAZIONE INIZIALE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Foglio1!$A$2:$A$7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</c:numCache>
            </c:numRef>
          </c:cat>
          <c:val>
            <c:numRef>
              <c:f>Foglio1!$B$2:$B$7</c:f>
              <c:numCache>
                <c:formatCode>0%</c:formatCode>
                <c:ptCount val="6"/>
                <c:pt idx="1">
                  <c:v>0.12</c:v>
                </c:pt>
                <c:pt idx="2">
                  <c:v>0.21</c:v>
                </c:pt>
                <c:pt idx="3">
                  <c:v>0.44</c:v>
                </c:pt>
                <c:pt idx="4">
                  <c:v>0.21</c:v>
                </c:pt>
                <c:pt idx="5">
                  <c:v>0.02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B4-4E32-A461-1EA667322FCE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VALUTAZIONE INTERMEDIA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Foglio1!$A$2:$A$7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</c:numCache>
            </c:numRef>
          </c:cat>
          <c:val>
            <c:numRef>
              <c:f>Foglio1!$C$2:$C$7</c:f>
              <c:numCache>
                <c:formatCode>0%</c:formatCode>
                <c:ptCount val="6"/>
                <c:pt idx="1">
                  <c:v>7.0000000000000007E-2</c:v>
                </c:pt>
                <c:pt idx="2">
                  <c:v>0.2</c:v>
                </c:pt>
                <c:pt idx="3">
                  <c:v>0.51</c:v>
                </c:pt>
                <c:pt idx="4">
                  <c:v>0.22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AB4-4E32-A461-1EA667322FCE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VALUTAZIONE FINALE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Foglio1!$A$2:$A$7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</c:numCache>
            </c:numRef>
          </c:cat>
          <c:val>
            <c:numRef>
              <c:f>Foglio1!$D$2:$D$7</c:f>
              <c:numCache>
                <c:formatCode>0%</c:formatCode>
                <c:ptCount val="6"/>
                <c:pt idx="1">
                  <c:v>0.06</c:v>
                </c:pt>
                <c:pt idx="2">
                  <c:v>0.11</c:v>
                </c:pt>
                <c:pt idx="3">
                  <c:v>0.42</c:v>
                </c:pt>
                <c:pt idx="4">
                  <c:v>0.33</c:v>
                </c:pt>
                <c:pt idx="5">
                  <c:v>0.08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AB4-4E32-A461-1EA667322FCE}"/>
            </c:ext>
          </c:extLst>
        </c:ser>
        <c:dLbls>
          <c:showVal val="1"/>
        </c:dLbls>
        <c:gapWidth val="65"/>
        <c:axId val="137692672"/>
        <c:axId val="137694208"/>
      </c:barChart>
      <c:catAx>
        <c:axId val="13769267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7694208"/>
        <c:crosses val="autoZero"/>
        <c:auto val="1"/>
        <c:lblAlgn val="ctr"/>
        <c:lblOffset val="100"/>
      </c:catAx>
      <c:valAx>
        <c:axId val="13769420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tickLblPos val="nextTo"/>
        <c:crossAx val="137692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/>
              <a:t>CLASSI TERZE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VALUTAZIONE INIZIALE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Foglio1!$A$2:$A$7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</c:numCache>
            </c:numRef>
          </c:cat>
          <c:val>
            <c:numRef>
              <c:f>Foglio1!$B$2:$B$7</c:f>
              <c:numCache>
                <c:formatCode>0%</c:formatCode>
                <c:ptCount val="6"/>
                <c:pt idx="1">
                  <c:v>0.09</c:v>
                </c:pt>
                <c:pt idx="2">
                  <c:v>0.19</c:v>
                </c:pt>
                <c:pt idx="3">
                  <c:v>0.4</c:v>
                </c:pt>
                <c:pt idx="4">
                  <c:v>0.28999999999999998</c:v>
                </c:pt>
                <c:pt idx="5">
                  <c:v>0.03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B4-4E32-A461-1EA667322FCE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VALUTAZIONE INTERMEDIA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Foglio1!$A$2:$A$7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</c:numCache>
            </c:numRef>
          </c:cat>
          <c:val>
            <c:numRef>
              <c:f>Foglio1!$C$2:$C$7</c:f>
              <c:numCache>
                <c:formatCode>0%</c:formatCode>
                <c:ptCount val="6"/>
                <c:pt idx="1">
                  <c:v>7.0000000000000007E-2</c:v>
                </c:pt>
                <c:pt idx="2">
                  <c:v>0.17</c:v>
                </c:pt>
                <c:pt idx="3">
                  <c:v>0.39</c:v>
                </c:pt>
                <c:pt idx="4">
                  <c:v>0.33</c:v>
                </c:pt>
                <c:pt idx="5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AB4-4E32-A461-1EA667322FCE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VALUTAZIONE FINALE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Foglio1!$A$2:$A$7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</c:numCache>
            </c:numRef>
          </c:cat>
          <c:val>
            <c:numRef>
              <c:f>Foglio1!$D$2:$D$7</c:f>
              <c:numCache>
                <c:formatCode>0%</c:formatCode>
                <c:ptCount val="6"/>
                <c:pt idx="1">
                  <c:v>0.02</c:v>
                </c:pt>
                <c:pt idx="2">
                  <c:v>0.15</c:v>
                </c:pt>
                <c:pt idx="3">
                  <c:v>0.31</c:v>
                </c:pt>
                <c:pt idx="4">
                  <c:v>0.38</c:v>
                </c:pt>
                <c:pt idx="5">
                  <c:v>0.14000000000000001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AB4-4E32-A461-1EA667322FCE}"/>
            </c:ext>
          </c:extLst>
        </c:ser>
        <c:dLbls>
          <c:showVal val="1"/>
        </c:dLbls>
        <c:gapWidth val="65"/>
        <c:axId val="137807744"/>
        <c:axId val="137809280"/>
      </c:barChart>
      <c:catAx>
        <c:axId val="13780774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7809280"/>
        <c:crosses val="autoZero"/>
        <c:auto val="1"/>
        <c:lblAlgn val="ctr"/>
        <c:lblOffset val="100"/>
      </c:catAx>
      <c:valAx>
        <c:axId val="13780928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tickLblPos val="nextTo"/>
        <c:crossAx val="137807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/>
              <a:t>CLASSI QUARTE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VALUTAZIONE INIZIALE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Foglio1!$A$2:$A$7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</c:numCache>
            </c:numRef>
          </c:cat>
          <c:val>
            <c:numRef>
              <c:f>Foglio1!$B$2:$B$7</c:f>
              <c:numCache>
                <c:formatCode>0%</c:formatCode>
                <c:ptCount val="6"/>
                <c:pt idx="1">
                  <c:v>0.1</c:v>
                </c:pt>
                <c:pt idx="2">
                  <c:v>0.15</c:v>
                </c:pt>
                <c:pt idx="3">
                  <c:v>0.38</c:v>
                </c:pt>
                <c:pt idx="4">
                  <c:v>0.31</c:v>
                </c:pt>
                <c:pt idx="5">
                  <c:v>0.06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B4-4E32-A461-1EA667322FCE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VALUTAZIONE INTERMEDIA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Foglio1!$A$2:$A$7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</c:numCache>
            </c:numRef>
          </c:cat>
          <c:val>
            <c:numRef>
              <c:f>Foglio1!$C$2:$C$7</c:f>
              <c:numCache>
                <c:formatCode>0%</c:formatCode>
                <c:ptCount val="6"/>
                <c:pt idx="1">
                  <c:v>0.11</c:v>
                </c:pt>
                <c:pt idx="2">
                  <c:v>0.14000000000000001</c:v>
                </c:pt>
                <c:pt idx="3">
                  <c:v>0.35</c:v>
                </c:pt>
                <c:pt idx="4">
                  <c:v>0.34</c:v>
                </c:pt>
                <c:pt idx="5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AB4-4E32-A461-1EA667322FCE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VALUTAZIONE FINALE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Foglio1!$A$2:$A$7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</c:numCache>
            </c:numRef>
          </c:cat>
          <c:val>
            <c:numRef>
              <c:f>Foglio1!$D$2:$D$7</c:f>
              <c:numCache>
                <c:formatCode>0%</c:formatCode>
                <c:ptCount val="6"/>
                <c:pt idx="1">
                  <c:v>0.08</c:v>
                </c:pt>
                <c:pt idx="2">
                  <c:v>0.09</c:v>
                </c:pt>
                <c:pt idx="3">
                  <c:v>0.26</c:v>
                </c:pt>
                <c:pt idx="4">
                  <c:v>0.32</c:v>
                </c:pt>
                <c:pt idx="5">
                  <c:v>0.25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AB4-4E32-A461-1EA667322FCE}"/>
            </c:ext>
          </c:extLst>
        </c:ser>
        <c:dLbls>
          <c:showVal val="1"/>
        </c:dLbls>
        <c:gapWidth val="65"/>
        <c:axId val="137881856"/>
        <c:axId val="137957376"/>
      </c:barChart>
      <c:catAx>
        <c:axId val="1378818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7957376"/>
        <c:crosses val="autoZero"/>
        <c:auto val="1"/>
        <c:lblAlgn val="ctr"/>
        <c:lblOffset val="100"/>
      </c:catAx>
      <c:valAx>
        <c:axId val="13795737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tickLblPos val="nextTo"/>
        <c:crossAx val="137881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legendEntry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/>
              <a:t>CLASSI QUINTE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VALUTAZIONE INIZIALE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Foglio1!$A$2:$A$7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</c:numCache>
            </c:numRef>
          </c:cat>
          <c:val>
            <c:numRef>
              <c:f>Foglio1!$B$2:$B$7</c:f>
              <c:numCache>
                <c:formatCode>0%</c:formatCode>
                <c:ptCount val="6"/>
                <c:pt idx="0">
                  <c:v>0.01</c:v>
                </c:pt>
                <c:pt idx="1">
                  <c:v>0.1</c:v>
                </c:pt>
                <c:pt idx="2">
                  <c:v>0.23</c:v>
                </c:pt>
                <c:pt idx="3">
                  <c:v>0.37</c:v>
                </c:pt>
                <c:pt idx="4">
                  <c:v>0.28999999999999998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B4-4E32-A461-1EA667322FCE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VALUTAZIONE INTERMEDIA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Foglio1!$A$2:$A$7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</c:numCache>
            </c:numRef>
          </c:cat>
          <c:val>
            <c:numRef>
              <c:f>Foglio1!$C$2:$C$7</c:f>
              <c:numCache>
                <c:formatCode>0%</c:formatCode>
                <c:ptCount val="6"/>
                <c:pt idx="1">
                  <c:v>0.05</c:v>
                </c:pt>
                <c:pt idx="2">
                  <c:v>0.22</c:v>
                </c:pt>
                <c:pt idx="3">
                  <c:v>0.35</c:v>
                </c:pt>
                <c:pt idx="4">
                  <c:v>0.38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AB4-4E32-A461-1EA667322FCE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VALUTAZIONE FINALE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Foglio1!$A$2:$A$7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</c:numCache>
            </c:numRef>
          </c:cat>
          <c:val>
            <c:numRef>
              <c:f>Foglio1!$D$2:$D$7</c:f>
              <c:numCache>
                <c:formatCode>0%</c:formatCode>
                <c:ptCount val="6"/>
                <c:pt idx="1">
                  <c:v>0.01</c:v>
                </c:pt>
                <c:pt idx="2">
                  <c:v>0.1</c:v>
                </c:pt>
                <c:pt idx="3">
                  <c:v>0.28000000000000003</c:v>
                </c:pt>
                <c:pt idx="4">
                  <c:v>0.34</c:v>
                </c:pt>
                <c:pt idx="5">
                  <c:v>0.27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AB4-4E32-A461-1EA667322FCE}"/>
            </c:ext>
          </c:extLst>
        </c:ser>
        <c:dLbls>
          <c:showVal val="1"/>
        </c:dLbls>
        <c:gapWidth val="65"/>
        <c:axId val="139383552"/>
        <c:axId val="139385088"/>
      </c:barChart>
      <c:catAx>
        <c:axId val="13938355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9385088"/>
        <c:crosses val="autoZero"/>
        <c:auto val="1"/>
        <c:lblAlgn val="ctr"/>
        <c:lblOffset val="100"/>
      </c:catAx>
      <c:valAx>
        <c:axId val="13938508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tickLblPos val="nextTo"/>
        <c:crossAx val="139383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B0BFD-AD95-4109-8453-E8FDD624DA97}" type="datetimeFigureOut">
              <a:rPr lang="it-IT" smtClean="0"/>
              <a:pPr/>
              <a:t>23/06/2019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6E58B-8824-4883-A61D-1692FD808E3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B0BFD-AD95-4109-8453-E8FDD624DA97}" type="datetimeFigureOut">
              <a:rPr lang="it-IT" smtClean="0"/>
              <a:pPr/>
              <a:t>23/06/2019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6E58B-8824-4883-A61D-1692FD808E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9144000" y="274639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524000" y="274640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B0BFD-AD95-4109-8453-E8FDD624DA97}" type="datetimeFigureOut">
              <a:rPr lang="it-IT" smtClean="0"/>
              <a:pPr/>
              <a:t>23/06/2019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6E58B-8824-4883-A61D-1692FD808E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B0BFD-AD95-4109-8453-E8FDD624DA97}" type="datetimeFigureOut">
              <a:rPr lang="it-IT" smtClean="0"/>
              <a:pPr/>
              <a:t>23/06/2019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6E58B-8824-4883-A61D-1692FD808E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B0BFD-AD95-4109-8453-E8FDD624DA97}" type="datetimeFigureOut">
              <a:rPr lang="it-IT" smtClean="0"/>
              <a:pPr/>
              <a:t>23/06/2019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6E58B-8824-4883-A61D-1692FD808E3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B0BFD-AD95-4109-8453-E8FDD624DA97}" type="datetimeFigureOut">
              <a:rPr lang="it-IT" smtClean="0"/>
              <a:pPr/>
              <a:t>23/06/2019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6E58B-8824-4883-A61D-1692FD808E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B0BFD-AD95-4109-8453-E8FDD624DA97}" type="datetimeFigureOut">
              <a:rPr lang="it-IT" smtClean="0"/>
              <a:pPr/>
              <a:t>23/06/2019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6E58B-8824-4883-A61D-1692FD808E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B0BFD-AD95-4109-8453-E8FDD624DA97}" type="datetimeFigureOut">
              <a:rPr lang="it-IT" smtClean="0"/>
              <a:pPr/>
              <a:t>23/06/2019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6E58B-8824-4883-A61D-1692FD808E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B0BFD-AD95-4109-8453-E8FDD624DA97}" type="datetimeFigureOut">
              <a:rPr lang="it-IT" smtClean="0"/>
              <a:pPr/>
              <a:t>23/06/2019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6E58B-8824-4883-A61D-1692FD808E3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B0BFD-AD95-4109-8453-E8FDD624DA97}" type="datetimeFigureOut">
              <a:rPr lang="it-IT" smtClean="0"/>
              <a:pPr/>
              <a:t>23/06/2019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6E58B-8824-4883-A61D-1692FD808E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B0BFD-AD95-4109-8453-E8FDD624DA97}" type="datetimeFigureOut">
              <a:rPr lang="it-IT" smtClean="0"/>
              <a:pPr/>
              <a:t>23/06/2019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86E58B-8824-4883-A61D-1692FD808E3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00B0BFD-AD95-4109-8453-E8FDD624DA97}" type="datetimeFigureOut">
              <a:rPr lang="it-IT" smtClean="0"/>
              <a:pPr/>
              <a:t>23/06/2019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286E58B-8824-4883-A61D-1692FD808E3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254CAFC-C250-482C-8A58-FF8E482604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4556"/>
            <a:ext cx="9144000" cy="2849217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>
                <a:solidFill>
                  <a:srgbClr val="0070C0"/>
                </a:solidFill>
              </a:rPr>
              <a:t>RILEVAZIONE ESITI</a:t>
            </a:r>
            <a:br>
              <a:rPr lang="it-IT" sz="4000" b="1" dirty="0">
                <a:solidFill>
                  <a:srgbClr val="0070C0"/>
                </a:solidFill>
              </a:rPr>
            </a:br>
            <a:r>
              <a:rPr lang="it-IT" sz="4000" b="1" dirty="0" smtClean="0">
                <a:solidFill>
                  <a:srgbClr val="0070C0"/>
                </a:solidFill>
              </a:rPr>
              <a:t>A.S.2018/2019</a:t>
            </a:r>
            <a:r>
              <a:rPr lang="it-IT" sz="2800" dirty="0">
                <a:solidFill>
                  <a:srgbClr val="FF0000"/>
                </a:solidFill>
              </a:rPr>
              <a:t/>
            </a:r>
            <a:br>
              <a:rPr lang="it-IT" sz="2800" dirty="0">
                <a:solidFill>
                  <a:srgbClr val="FF0000"/>
                </a:solidFill>
              </a:rPr>
            </a:br>
            <a:endParaRPr lang="it-IT" sz="2800" dirty="0">
              <a:solidFill>
                <a:srgbClr val="FF0000"/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65EE01C3-9FBF-4DFC-9F99-B77CBA08E7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9462"/>
            <a:ext cx="9144000" cy="1495252"/>
          </a:xfrm>
        </p:spPr>
        <p:txBody>
          <a:bodyPr>
            <a:normAutofit/>
          </a:bodyPr>
          <a:lstStyle/>
          <a:p>
            <a:pPr algn="ctr"/>
            <a:endParaRPr lang="it-IT" sz="4000" dirty="0" smtClean="0">
              <a:solidFill>
                <a:srgbClr val="FF0000"/>
              </a:solidFill>
            </a:endParaRPr>
          </a:p>
          <a:p>
            <a:pPr algn="ctr"/>
            <a:r>
              <a:rPr lang="it-IT" sz="4000" b="1" dirty="0" smtClean="0">
                <a:solidFill>
                  <a:srgbClr val="FF0000"/>
                </a:solidFill>
              </a:rPr>
              <a:t>SCUOLA </a:t>
            </a:r>
            <a:r>
              <a:rPr lang="it-IT" sz="4000" b="1" dirty="0">
                <a:solidFill>
                  <a:srgbClr val="FF0000"/>
                </a:solidFill>
              </a:rPr>
              <a:t>PRIMARIA</a:t>
            </a:r>
            <a:endParaRPr lang="it-IT" sz="4000" b="1" dirty="0"/>
          </a:p>
        </p:txBody>
      </p:sp>
    </p:spTree>
    <p:extLst>
      <p:ext uri="{BB962C8B-B14F-4D97-AF65-F5344CB8AC3E}">
        <p14:creationId xmlns:p14="http://schemas.microsoft.com/office/powerpoint/2010/main" xmlns="" val="4288903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63B3E22-8ED8-4E36-95D3-7719BDD0E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0660" y="662608"/>
            <a:ext cx="10376452" cy="1179443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>
                <a:solidFill>
                  <a:srgbClr val="FF0000"/>
                </a:solidFill>
              </a:rPr>
              <a:t>SCUOLA PRIMARIA</a:t>
            </a:r>
            <a:r>
              <a:rPr lang="it-IT" sz="2800" dirty="0"/>
              <a:t/>
            </a:r>
            <a:br>
              <a:rPr lang="it-IT" sz="2800" dirty="0"/>
            </a:br>
            <a:r>
              <a:rPr lang="it-IT" sz="2800" b="1" dirty="0">
                <a:solidFill>
                  <a:srgbClr val="0070C0"/>
                </a:solidFill>
              </a:rPr>
              <a:t>RILEVAZIONE INIZIALE</a:t>
            </a:r>
            <a:br>
              <a:rPr lang="it-IT" sz="2800" b="1" dirty="0">
                <a:solidFill>
                  <a:srgbClr val="0070C0"/>
                </a:solidFill>
              </a:rPr>
            </a:br>
            <a:r>
              <a:rPr lang="it-IT" sz="2800" b="1" dirty="0">
                <a:solidFill>
                  <a:srgbClr val="0070C0"/>
                </a:solidFill>
              </a:rPr>
              <a:t>CLASSI A CONFRONTO</a:t>
            </a:r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="" xmlns:a16="http://schemas.microsoft.com/office/drawing/2014/main" id="{0FF6CD3A-E071-46A2-9EFB-627EA38B08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58821772"/>
              </p:ext>
            </p:extLst>
          </p:nvPr>
        </p:nvGraphicFramePr>
        <p:xfrm>
          <a:off x="1295399" y="2133601"/>
          <a:ext cx="10061713" cy="3741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290901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63B3E22-8ED8-4E36-95D3-7719BDD0E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9843"/>
            <a:ext cx="10412896" cy="1255782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>
                <a:solidFill>
                  <a:srgbClr val="FF0000"/>
                </a:solidFill>
              </a:rPr>
              <a:t>SCUOLA PRIMARIA</a:t>
            </a:r>
            <a:r>
              <a:rPr lang="it-IT" sz="2800" dirty="0"/>
              <a:t/>
            </a:r>
            <a:br>
              <a:rPr lang="it-IT" sz="2800" dirty="0"/>
            </a:br>
            <a:r>
              <a:rPr lang="it-IT" sz="2800" b="1" dirty="0">
                <a:solidFill>
                  <a:srgbClr val="0070C0"/>
                </a:solidFill>
              </a:rPr>
              <a:t>RILEVAZIONE INTERMEDIA</a:t>
            </a:r>
            <a:br>
              <a:rPr lang="it-IT" sz="2800" b="1" dirty="0">
                <a:solidFill>
                  <a:srgbClr val="0070C0"/>
                </a:solidFill>
              </a:rPr>
            </a:br>
            <a:r>
              <a:rPr lang="it-IT" sz="2800" b="1" dirty="0">
                <a:solidFill>
                  <a:srgbClr val="0070C0"/>
                </a:solidFill>
              </a:rPr>
              <a:t>CLASSI A CONFRONTO</a:t>
            </a:r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="" xmlns:a16="http://schemas.microsoft.com/office/drawing/2014/main" id="{0FF6CD3A-E071-46A2-9EFB-627EA38B08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63354585"/>
              </p:ext>
            </p:extLst>
          </p:nvPr>
        </p:nvGraphicFramePr>
        <p:xfrm>
          <a:off x="838200" y="1825625"/>
          <a:ext cx="10412896" cy="4049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828237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63B3E22-8ED8-4E36-95D3-7719BDD0E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1391"/>
            <a:ext cx="10412896" cy="927652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SCUOLA PRIMARIA</a:t>
            </a:r>
            <a:r>
              <a:rPr lang="it-IT" sz="3600" dirty="0"/>
              <a:t/>
            </a:r>
            <a:br>
              <a:rPr lang="it-IT" sz="3600" dirty="0"/>
            </a:br>
            <a:r>
              <a:rPr lang="it-IT" sz="3600" b="1" dirty="0">
                <a:solidFill>
                  <a:srgbClr val="0070C0"/>
                </a:solidFill>
              </a:rPr>
              <a:t>RILEVAZIONE FINALE</a:t>
            </a:r>
            <a:br>
              <a:rPr lang="it-IT" sz="3600" b="1" dirty="0">
                <a:solidFill>
                  <a:srgbClr val="0070C0"/>
                </a:solidFill>
              </a:rPr>
            </a:br>
            <a:r>
              <a:rPr lang="it-IT" sz="3600" b="1" dirty="0">
                <a:solidFill>
                  <a:srgbClr val="0070C0"/>
                </a:solidFill>
              </a:rPr>
              <a:t>CLASSI A CONFRONTO</a:t>
            </a:r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="" xmlns:a16="http://schemas.microsoft.com/office/drawing/2014/main" id="{0FF6CD3A-E071-46A2-9EFB-627EA38B08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95707345"/>
              </p:ext>
            </p:extLst>
          </p:nvPr>
        </p:nvGraphicFramePr>
        <p:xfrm>
          <a:off x="838200" y="2120349"/>
          <a:ext cx="10585174" cy="3754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0619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98D70E4-7CBE-4542-B876-84F7403C6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609600"/>
            <a:ext cx="9601196" cy="1258957"/>
          </a:xfrm>
        </p:spPr>
        <p:txBody>
          <a:bodyPr>
            <a:normAutofit/>
          </a:bodyPr>
          <a:lstStyle/>
          <a:p>
            <a:pPr algn="ctr"/>
            <a:r>
              <a:rPr lang="it-IT" sz="2800" dirty="0"/>
              <a:t>SCUOLA PRIMARIA</a:t>
            </a:r>
            <a:br>
              <a:rPr lang="it-IT" sz="2800" dirty="0"/>
            </a:br>
            <a:r>
              <a:rPr lang="it-IT" sz="2800" dirty="0"/>
              <a:t>VALUTAZIONE INIZIALE-INTERMEDIA E FINALE</a:t>
            </a:r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="" xmlns:a16="http://schemas.microsoft.com/office/drawing/2014/main" id="{872090C3-0A6E-4520-B69D-B3CEA4ED49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00132905"/>
              </p:ext>
            </p:extLst>
          </p:nvPr>
        </p:nvGraphicFramePr>
        <p:xfrm>
          <a:off x="728870" y="1868557"/>
          <a:ext cx="10694504" cy="4006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256591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98D70E4-7CBE-4542-B876-84F7403C6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569844"/>
            <a:ext cx="9601196" cy="980660"/>
          </a:xfrm>
        </p:spPr>
        <p:txBody>
          <a:bodyPr>
            <a:normAutofit/>
          </a:bodyPr>
          <a:lstStyle/>
          <a:p>
            <a:pPr algn="ctr"/>
            <a:r>
              <a:rPr lang="it-IT" sz="2800" dirty="0"/>
              <a:t>SCUOLA PRIMARIA</a:t>
            </a:r>
            <a:br>
              <a:rPr lang="it-IT" sz="2800" dirty="0"/>
            </a:br>
            <a:r>
              <a:rPr lang="it-IT" sz="2800" dirty="0"/>
              <a:t>VALUTAZIONE INIZIALE-INTERMEDIA E FINALE</a:t>
            </a:r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="" xmlns:a16="http://schemas.microsoft.com/office/drawing/2014/main" id="{872090C3-0A6E-4520-B69D-B3CEA4ED49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47076177"/>
              </p:ext>
            </p:extLst>
          </p:nvPr>
        </p:nvGraphicFramePr>
        <p:xfrm>
          <a:off x="742122" y="1868557"/>
          <a:ext cx="10681252" cy="4200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836324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98D70E4-7CBE-4542-B876-84F7403C6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609600"/>
            <a:ext cx="9601196" cy="1020417"/>
          </a:xfrm>
        </p:spPr>
        <p:txBody>
          <a:bodyPr>
            <a:normAutofit/>
          </a:bodyPr>
          <a:lstStyle/>
          <a:p>
            <a:pPr algn="ctr"/>
            <a:r>
              <a:rPr lang="it-IT" sz="2800" dirty="0"/>
              <a:t>SCUOLA PRIMARIA</a:t>
            </a:r>
            <a:br>
              <a:rPr lang="it-IT" sz="2800" dirty="0"/>
            </a:br>
            <a:r>
              <a:rPr lang="it-IT" sz="2800" dirty="0"/>
              <a:t>VALUTAZIONE INIZIALE-INTERMEDIA E FINALE</a:t>
            </a:r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="" xmlns:a16="http://schemas.microsoft.com/office/drawing/2014/main" id="{872090C3-0A6E-4520-B69D-B3CEA4ED49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24827263"/>
              </p:ext>
            </p:extLst>
          </p:nvPr>
        </p:nvGraphicFramePr>
        <p:xfrm>
          <a:off x="728870" y="1762539"/>
          <a:ext cx="10694504" cy="4112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476945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98D70E4-7CBE-4542-B876-84F7403C6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649358"/>
            <a:ext cx="9601196" cy="1099929"/>
          </a:xfrm>
        </p:spPr>
        <p:txBody>
          <a:bodyPr>
            <a:normAutofit/>
          </a:bodyPr>
          <a:lstStyle/>
          <a:p>
            <a:pPr algn="ctr"/>
            <a:r>
              <a:rPr lang="it-IT" sz="2800" dirty="0"/>
              <a:t>SCUOLA PRIMARIA</a:t>
            </a:r>
            <a:br>
              <a:rPr lang="it-IT" sz="2800" dirty="0"/>
            </a:br>
            <a:r>
              <a:rPr lang="it-IT" sz="2800" dirty="0"/>
              <a:t>VALUTAZIONE INIZIALE-INTERMEDIA E FINALE</a:t>
            </a:r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="" xmlns:a16="http://schemas.microsoft.com/office/drawing/2014/main" id="{872090C3-0A6E-4520-B69D-B3CEA4ED49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01304397"/>
              </p:ext>
            </p:extLst>
          </p:nvPr>
        </p:nvGraphicFramePr>
        <p:xfrm>
          <a:off x="755374" y="1881809"/>
          <a:ext cx="10681252" cy="4253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294311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98D70E4-7CBE-4542-B876-84F7403C6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556592"/>
            <a:ext cx="9601196" cy="1351721"/>
          </a:xfrm>
        </p:spPr>
        <p:txBody>
          <a:bodyPr>
            <a:normAutofit/>
          </a:bodyPr>
          <a:lstStyle/>
          <a:p>
            <a:pPr algn="ctr"/>
            <a:r>
              <a:rPr lang="it-IT" sz="2800" dirty="0"/>
              <a:t>SCUOLA PRIMARIA</a:t>
            </a:r>
            <a:br>
              <a:rPr lang="it-IT" sz="2800" dirty="0"/>
            </a:br>
            <a:r>
              <a:rPr lang="it-IT" sz="2800" dirty="0"/>
              <a:t>VALUTAZIONE INIZIALE-INTERMEDIA E FINALE</a:t>
            </a:r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="" xmlns:a16="http://schemas.microsoft.com/office/drawing/2014/main" id="{872090C3-0A6E-4520-B69D-B3CEA4ED49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37538191"/>
              </p:ext>
            </p:extLst>
          </p:nvPr>
        </p:nvGraphicFramePr>
        <p:xfrm>
          <a:off x="715617" y="2054087"/>
          <a:ext cx="10707757" cy="3821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56110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569</TotalTime>
  <Words>30</Words>
  <Application>Microsoft Office PowerPoint</Application>
  <PresentationFormat>Personalizzato</PresentationFormat>
  <Paragraphs>16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Solstizio</vt:lpstr>
      <vt:lpstr>RILEVAZIONE ESITI A.S.2018/2019 </vt:lpstr>
      <vt:lpstr>SCUOLA PRIMARIA RILEVAZIONE INIZIALE CLASSI A CONFRONTO</vt:lpstr>
      <vt:lpstr>SCUOLA PRIMARIA RILEVAZIONE INTERMEDIA CLASSI A CONFRONTO</vt:lpstr>
      <vt:lpstr>SCUOLA PRIMARIA RILEVAZIONE FINALE CLASSI A CONFRONTO</vt:lpstr>
      <vt:lpstr>SCUOLA PRIMARIA VALUTAZIONE INIZIALE-INTERMEDIA E FINALE</vt:lpstr>
      <vt:lpstr>SCUOLA PRIMARIA VALUTAZIONE INIZIALE-INTERMEDIA E FINALE</vt:lpstr>
      <vt:lpstr>SCUOLA PRIMARIA VALUTAZIONE INIZIALE-INTERMEDIA E FINALE</vt:lpstr>
      <vt:lpstr>SCUOLA PRIMARIA VALUTAZIONE INIZIALE-INTERMEDIA E FINALE</vt:lpstr>
      <vt:lpstr>SCUOLA PRIMARIA VALUTAZIONE INIZIALE-INTERMEDIA E FINALE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RILEVAZIONE ESITI A.S.2016/2017 </dc:title>
  <dc:creator>conci</dc:creator>
  <cp:lastModifiedBy>HP</cp:lastModifiedBy>
  <cp:revision>51</cp:revision>
  <dcterms:created xsi:type="dcterms:W3CDTF">2017-06-21T19:48:45Z</dcterms:created>
  <dcterms:modified xsi:type="dcterms:W3CDTF">2019-06-23T09:21:16Z</dcterms:modified>
</cp:coreProperties>
</file>