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oglio_di_lavoro_di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PRIME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0">
                  <c:v>0.02</c:v>
                </c:pt>
                <c:pt idx="1">
                  <c:v>0.14000000000000001</c:v>
                </c:pt>
                <c:pt idx="2">
                  <c:v>0.25</c:v>
                </c:pt>
                <c:pt idx="3">
                  <c:v>0.3</c:v>
                </c:pt>
                <c:pt idx="4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87-4C1F-8248-24BC224D190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SECONDE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0.12</c:v>
                </c:pt>
                <c:pt idx="2">
                  <c:v>0.21</c:v>
                </c:pt>
                <c:pt idx="3">
                  <c:v>0.44</c:v>
                </c:pt>
                <c:pt idx="4">
                  <c:v>0.21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87-4C1F-8248-24BC224D190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TERZE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0.16</c:v>
                </c:pt>
                <c:pt idx="2">
                  <c:v>0.21</c:v>
                </c:pt>
                <c:pt idx="3">
                  <c:v>0.33</c:v>
                </c:pt>
                <c:pt idx="4">
                  <c:v>0.28000000000000003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87-4C1F-8248-24BC224D190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QUARTE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Foglio1!$E$2:$E$7</c:f>
              <c:numCache>
                <c:formatCode>0%</c:formatCode>
                <c:ptCount val="6"/>
                <c:pt idx="0">
                  <c:v>0.02</c:v>
                </c:pt>
                <c:pt idx="1">
                  <c:v>7.0000000000000007E-2</c:v>
                </c:pt>
                <c:pt idx="2">
                  <c:v>0.19</c:v>
                </c:pt>
                <c:pt idx="3">
                  <c:v>0.4</c:v>
                </c:pt>
                <c:pt idx="4">
                  <c:v>0.28999999999999998</c:v>
                </c:pt>
                <c:pt idx="5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87-4C1F-8248-24BC224D190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QUINTE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Foglio1!$F$2:$F$7</c:f>
              <c:numCache>
                <c:formatCode>0%</c:formatCode>
                <c:ptCount val="6"/>
                <c:pt idx="1">
                  <c:v>0.1</c:v>
                </c:pt>
                <c:pt idx="2">
                  <c:v>0.15</c:v>
                </c:pt>
                <c:pt idx="3">
                  <c:v>0.38</c:v>
                </c:pt>
                <c:pt idx="4">
                  <c:v>0.31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87-4C1F-8248-24BC224D1908}"/>
            </c:ext>
          </c:extLst>
        </c:ser>
        <c:dLbls>
          <c:showVal val="1"/>
        </c:dLbls>
        <c:gapWidth val="65"/>
        <c:axId val="135197056"/>
        <c:axId val="135198592"/>
      </c:barChart>
      <c:catAx>
        <c:axId val="1351970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5198592"/>
        <c:crosses val="autoZero"/>
        <c:auto val="1"/>
        <c:lblAlgn val="ctr"/>
        <c:lblOffset val="100"/>
      </c:catAx>
      <c:valAx>
        <c:axId val="135198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519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PRIME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0.15</c:v>
                </c:pt>
                <c:pt idx="3">
                  <c:v>0.42</c:v>
                </c:pt>
                <c:pt idx="4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87-4C1F-8248-24BC224D190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SECONDE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0.2</c:v>
                </c:pt>
                <c:pt idx="3">
                  <c:v>0.51</c:v>
                </c:pt>
                <c:pt idx="4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87-4C1F-8248-24BC224D190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TERZE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0.17</c:v>
                </c:pt>
                <c:pt idx="3">
                  <c:v>0.39</c:v>
                </c:pt>
                <c:pt idx="4">
                  <c:v>0.33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87-4C1F-8248-24BC224D190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QUARTE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Foglio1!$E$2:$E$7</c:f>
              <c:numCache>
                <c:formatCode>0%</c:formatCode>
                <c:ptCount val="6"/>
                <c:pt idx="1">
                  <c:v>0.11</c:v>
                </c:pt>
                <c:pt idx="2">
                  <c:v>0.14000000000000001</c:v>
                </c:pt>
                <c:pt idx="3">
                  <c:v>0.35</c:v>
                </c:pt>
                <c:pt idx="4">
                  <c:v>0.34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87-4C1F-8248-24BC224D190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QUINTE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Foglio1!$F$2:$F$7</c:f>
              <c:numCache>
                <c:formatCode>0%</c:formatCode>
                <c:ptCount val="6"/>
                <c:pt idx="1">
                  <c:v>0.05</c:v>
                </c:pt>
                <c:pt idx="2">
                  <c:v>0.22</c:v>
                </c:pt>
                <c:pt idx="3">
                  <c:v>0.35</c:v>
                </c:pt>
                <c:pt idx="4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87-4C1F-8248-24BC224D1908}"/>
            </c:ext>
          </c:extLst>
        </c:ser>
        <c:dLbls>
          <c:showVal val="1"/>
        </c:dLbls>
        <c:gapWidth val="65"/>
        <c:axId val="135713536"/>
        <c:axId val="135715072"/>
      </c:barChart>
      <c:catAx>
        <c:axId val="1357135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5715072"/>
        <c:crosses val="autoZero"/>
        <c:auto val="1"/>
        <c:lblAlgn val="ctr"/>
        <c:lblOffset val="100"/>
      </c:catAx>
      <c:valAx>
        <c:axId val="1357150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crossAx val="13571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PRIME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1">
                  <c:v>0.05</c:v>
                </c:pt>
                <c:pt idx="2">
                  <c:v>7.0000000000000007E-2</c:v>
                </c:pt>
                <c:pt idx="3">
                  <c:v>0.24</c:v>
                </c:pt>
                <c:pt idx="4">
                  <c:v>0.31</c:v>
                </c:pt>
                <c:pt idx="5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87-4C1F-8248-24BC224D190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SECONDE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0.06</c:v>
                </c:pt>
                <c:pt idx="2">
                  <c:v>0.11</c:v>
                </c:pt>
                <c:pt idx="3">
                  <c:v>0.42</c:v>
                </c:pt>
                <c:pt idx="4">
                  <c:v>0.33</c:v>
                </c:pt>
                <c:pt idx="5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87-4C1F-8248-24BC224D190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TERZE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0.02</c:v>
                </c:pt>
                <c:pt idx="2">
                  <c:v>0.15</c:v>
                </c:pt>
                <c:pt idx="3">
                  <c:v>0.31</c:v>
                </c:pt>
                <c:pt idx="4">
                  <c:v>0.38</c:v>
                </c:pt>
                <c:pt idx="5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87-4C1F-8248-24BC224D190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QUARTE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Foglio1!$E$2:$E$7</c:f>
              <c:numCache>
                <c:formatCode>0%</c:formatCode>
                <c:ptCount val="6"/>
                <c:pt idx="1">
                  <c:v>0.08</c:v>
                </c:pt>
                <c:pt idx="2">
                  <c:v>0.09</c:v>
                </c:pt>
                <c:pt idx="3">
                  <c:v>0.26</c:v>
                </c:pt>
                <c:pt idx="4">
                  <c:v>0.32</c:v>
                </c:pt>
                <c:pt idx="5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87-4C1F-8248-24BC224D190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QUINTE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Foglio1!$F$2:$F$7</c:f>
              <c:numCache>
                <c:formatCode>0%</c:formatCode>
                <c:ptCount val="6"/>
                <c:pt idx="1">
                  <c:v>0.01</c:v>
                </c:pt>
                <c:pt idx="2">
                  <c:v>0.1</c:v>
                </c:pt>
                <c:pt idx="3">
                  <c:v>0.28000000000000003</c:v>
                </c:pt>
                <c:pt idx="4">
                  <c:v>0.34</c:v>
                </c:pt>
                <c:pt idx="5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87-4C1F-8248-24BC224D1908}"/>
            </c:ext>
          </c:extLst>
        </c:ser>
        <c:dLbls>
          <c:showVal val="1"/>
        </c:dLbls>
        <c:gapWidth val="65"/>
        <c:axId val="135828608"/>
        <c:axId val="135830144"/>
      </c:barChart>
      <c:catAx>
        <c:axId val="135828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5830144"/>
        <c:crosses val="autoZero"/>
        <c:auto val="1"/>
        <c:lblAlgn val="ctr"/>
        <c:lblOffset val="100"/>
      </c:catAx>
      <c:valAx>
        <c:axId val="1358301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crossAx val="13582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CLASSI PRIME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VALUTAZIONE INIZIALE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Foglio1!$B$3:$B$7</c:f>
              <c:numCache>
                <c:formatCode>0%</c:formatCode>
                <c:ptCount val="5"/>
                <c:pt idx="0">
                  <c:v>0.14000000000000001</c:v>
                </c:pt>
                <c:pt idx="1">
                  <c:v>0.25</c:v>
                </c:pt>
                <c:pt idx="2">
                  <c:v>0.3</c:v>
                </c:pt>
                <c:pt idx="3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4-4E32-A461-1EA667322F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VALUTAZIONE INTERMEDIA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0.15</c:v>
                </c:pt>
                <c:pt idx="3">
                  <c:v>0.42</c:v>
                </c:pt>
                <c:pt idx="4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B4-4E32-A461-1EA667322F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VALUTAZIONE FINALE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0.05</c:v>
                </c:pt>
                <c:pt idx="2">
                  <c:v>7.0000000000000007E-2</c:v>
                </c:pt>
                <c:pt idx="3">
                  <c:v>0.24</c:v>
                </c:pt>
                <c:pt idx="4">
                  <c:v>0.31</c:v>
                </c:pt>
                <c:pt idx="5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B4-4E32-A461-1EA667322FCE}"/>
            </c:ext>
          </c:extLst>
        </c:ser>
        <c:dLbls>
          <c:showVal val="1"/>
        </c:dLbls>
        <c:gapWidth val="65"/>
        <c:axId val="137626752"/>
        <c:axId val="137628288"/>
      </c:barChart>
      <c:catAx>
        <c:axId val="137626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628288"/>
        <c:crosses val="autoZero"/>
        <c:auto val="1"/>
        <c:lblAlgn val="ctr"/>
        <c:lblOffset val="100"/>
      </c:catAx>
      <c:valAx>
        <c:axId val="1376282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762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CLASSI SECONDE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VALUTAZIONE INIZIALE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1">
                  <c:v>0.12</c:v>
                </c:pt>
                <c:pt idx="2">
                  <c:v>0.21</c:v>
                </c:pt>
                <c:pt idx="3">
                  <c:v>0.44</c:v>
                </c:pt>
                <c:pt idx="4">
                  <c:v>0.21</c:v>
                </c:pt>
                <c:pt idx="5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4-4E32-A461-1EA667322F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VALUTAZIONE INTERMEDIA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0.2</c:v>
                </c:pt>
                <c:pt idx="3">
                  <c:v>0.51</c:v>
                </c:pt>
                <c:pt idx="4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B4-4E32-A461-1EA667322F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VALUTAZIONE FINALE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0.06</c:v>
                </c:pt>
                <c:pt idx="2">
                  <c:v>0.11</c:v>
                </c:pt>
                <c:pt idx="3">
                  <c:v>0.42</c:v>
                </c:pt>
                <c:pt idx="4">
                  <c:v>0.33</c:v>
                </c:pt>
                <c:pt idx="5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B4-4E32-A461-1EA667322FCE}"/>
            </c:ext>
          </c:extLst>
        </c:ser>
        <c:dLbls>
          <c:showVal val="1"/>
        </c:dLbls>
        <c:gapWidth val="65"/>
        <c:axId val="137692672"/>
        <c:axId val="137694208"/>
      </c:barChart>
      <c:catAx>
        <c:axId val="1376926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694208"/>
        <c:crosses val="autoZero"/>
        <c:auto val="1"/>
        <c:lblAlgn val="ctr"/>
        <c:lblOffset val="100"/>
      </c:catAx>
      <c:valAx>
        <c:axId val="1376942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7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CLASSI TERZE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VALUTAZIONE INIZIALE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1">
                  <c:v>0.09</c:v>
                </c:pt>
                <c:pt idx="2">
                  <c:v>0.19</c:v>
                </c:pt>
                <c:pt idx="3">
                  <c:v>0.4</c:v>
                </c:pt>
                <c:pt idx="4">
                  <c:v>0.28999999999999998</c:v>
                </c:pt>
                <c:pt idx="5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4-4E32-A461-1EA667322F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VALUTAZIONE INTERMEDIA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7.0000000000000007E-2</c:v>
                </c:pt>
                <c:pt idx="2">
                  <c:v>0.17</c:v>
                </c:pt>
                <c:pt idx="3">
                  <c:v>0.39</c:v>
                </c:pt>
                <c:pt idx="4">
                  <c:v>0.33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B4-4E32-A461-1EA667322F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VALUTAZIONE FINALE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0.02</c:v>
                </c:pt>
                <c:pt idx="2">
                  <c:v>0.15</c:v>
                </c:pt>
                <c:pt idx="3">
                  <c:v>0.31</c:v>
                </c:pt>
                <c:pt idx="4">
                  <c:v>0.38</c:v>
                </c:pt>
                <c:pt idx="5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B4-4E32-A461-1EA667322FCE}"/>
            </c:ext>
          </c:extLst>
        </c:ser>
        <c:dLbls>
          <c:showVal val="1"/>
        </c:dLbls>
        <c:gapWidth val="65"/>
        <c:axId val="137807744"/>
        <c:axId val="137809280"/>
      </c:barChart>
      <c:catAx>
        <c:axId val="1378077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809280"/>
        <c:crosses val="autoZero"/>
        <c:auto val="1"/>
        <c:lblAlgn val="ctr"/>
        <c:lblOffset val="100"/>
      </c:catAx>
      <c:valAx>
        <c:axId val="1378092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780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CLASSI QUARTE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VALUTAZIONE INIZIALE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1">
                  <c:v>0.1</c:v>
                </c:pt>
                <c:pt idx="2">
                  <c:v>0.15</c:v>
                </c:pt>
                <c:pt idx="3">
                  <c:v>0.38</c:v>
                </c:pt>
                <c:pt idx="4">
                  <c:v>0.31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4-4E32-A461-1EA667322F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VALUTAZIONE INTERMEDIA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0.11</c:v>
                </c:pt>
                <c:pt idx="2">
                  <c:v>0.14000000000000001</c:v>
                </c:pt>
                <c:pt idx="3">
                  <c:v>0.35</c:v>
                </c:pt>
                <c:pt idx="4">
                  <c:v>0.34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B4-4E32-A461-1EA667322F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VALUTAZIONE FINALE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0.08</c:v>
                </c:pt>
                <c:pt idx="2">
                  <c:v>0.09</c:v>
                </c:pt>
                <c:pt idx="3">
                  <c:v>0.26</c:v>
                </c:pt>
                <c:pt idx="4">
                  <c:v>0.32</c:v>
                </c:pt>
                <c:pt idx="5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B4-4E32-A461-1EA667322FCE}"/>
            </c:ext>
          </c:extLst>
        </c:ser>
        <c:dLbls>
          <c:showVal val="1"/>
        </c:dLbls>
        <c:gapWidth val="65"/>
        <c:axId val="137881856"/>
        <c:axId val="137957376"/>
      </c:barChart>
      <c:catAx>
        <c:axId val="137881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957376"/>
        <c:crosses val="autoZero"/>
        <c:auto val="1"/>
        <c:lblAlgn val="ctr"/>
        <c:lblOffset val="100"/>
      </c:catAx>
      <c:valAx>
        <c:axId val="137957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788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CLASSI QUINTE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VALUTAZIONE INIZIALE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Foglio1!$B$2:$B$7</c:f>
              <c:numCache>
                <c:formatCode>0%</c:formatCode>
                <c:ptCount val="6"/>
                <c:pt idx="0">
                  <c:v>0.01</c:v>
                </c:pt>
                <c:pt idx="1">
                  <c:v>0.1</c:v>
                </c:pt>
                <c:pt idx="2">
                  <c:v>0.23</c:v>
                </c:pt>
                <c:pt idx="3">
                  <c:v>0.37</c:v>
                </c:pt>
                <c:pt idx="4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4-4E32-A461-1EA667322F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VALUTAZIONE INTERMEDIA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Foglio1!$C$2:$C$7</c:f>
              <c:numCache>
                <c:formatCode>0%</c:formatCode>
                <c:ptCount val="6"/>
                <c:pt idx="1">
                  <c:v>0.05</c:v>
                </c:pt>
                <c:pt idx="2">
                  <c:v>0.22</c:v>
                </c:pt>
                <c:pt idx="3">
                  <c:v>0.35</c:v>
                </c:pt>
                <c:pt idx="4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B4-4E32-A461-1EA667322F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VALUTAZIONE FINALE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Foglio1!$D$2:$D$7</c:f>
              <c:numCache>
                <c:formatCode>0%</c:formatCode>
                <c:ptCount val="6"/>
                <c:pt idx="1">
                  <c:v>0.01</c:v>
                </c:pt>
                <c:pt idx="2">
                  <c:v>0.1</c:v>
                </c:pt>
                <c:pt idx="3">
                  <c:v>0.28000000000000003</c:v>
                </c:pt>
                <c:pt idx="4">
                  <c:v>0.34</c:v>
                </c:pt>
                <c:pt idx="5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B4-4E32-A461-1EA667322FCE}"/>
            </c:ext>
          </c:extLst>
        </c:ser>
        <c:dLbls>
          <c:showVal val="1"/>
        </c:dLbls>
        <c:gapWidth val="65"/>
        <c:axId val="139383552"/>
        <c:axId val="139385088"/>
      </c:barChart>
      <c:catAx>
        <c:axId val="1393835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385088"/>
        <c:crosses val="autoZero"/>
        <c:auto val="1"/>
        <c:lblAlgn val="ctr"/>
        <c:lblOffset val="100"/>
      </c:catAx>
      <c:valAx>
        <c:axId val="1393850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extTo"/>
        <c:crossAx val="13938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144000" y="274639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274640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00B0BFD-AD95-4109-8453-E8FDD624DA97}" type="datetimeFigureOut">
              <a:rPr lang="it-IT" smtClean="0"/>
              <a:pPr/>
              <a:t>23/06/2019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86E58B-8824-4883-A61D-1692FD808E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254CAFC-C250-482C-8A58-FF8E48260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4556"/>
            <a:ext cx="9144000" cy="284921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0070C0"/>
                </a:solidFill>
              </a:rPr>
              <a:t>RILEVAZIONE ESITI</a:t>
            </a:r>
            <a:br>
              <a:rPr lang="it-IT" sz="4000" b="1" dirty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A.S.2018/2019</a:t>
            </a:r>
            <a:r>
              <a:rPr lang="it-IT" sz="2800" dirty="0">
                <a:solidFill>
                  <a:srgbClr val="FF0000"/>
                </a:solidFill>
              </a:rPr>
              <a:t/>
            </a:r>
            <a:br>
              <a:rPr lang="it-IT" sz="2800" dirty="0">
                <a:solidFill>
                  <a:srgbClr val="FF0000"/>
                </a:solidFill>
              </a:rPr>
            </a:b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65EE01C3-9FBF-4DFC-9F99-B77CBA08E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9462"/>
            <a:ext cx="9144000" cy="1495252"/>
          </a:xfrm>
        </p:spPr>
        <p:txBody>
          <a:bodyPr>
            <a:normAutofit/>
          </a:bodyPr>
          <a:lstStyle/>
          <a:p>
            <a:pPr algn="ctr"/>
            <a:endParaRPr lang="it-IT" sz="4000" dirty="0" smtClean="0">
              <a:solidFill>
                <a:srgbClr val="FF000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SCUOLA </a:t>
            </a:r>
            <a:r>
              <a:rPr lang="it-IT" sz="4000" b="1" dirty="0">
                <a:solidFill>
                  <a:srgbClr val="FF0000"/>
                </a:solidFill>
              </a:rPr>
              <a:t>PRIMARIA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xmlns="" val="428890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3B3E22-8ED8-4E36-95D3-7719BDD0E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660" y="662608"/>
            <a:ext cx="10376452" cy="1179443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SCUOLA PRIMARIA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>
                <a:solidFill>
                  <a:srgbClr val="0070C0"/>
                </a:solidFill>
              </a:rPr>
              <a:t>RILEVAZIONE INIZIALE</a:t>
            </a: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800" b="1" dirty="0">
                <a:solidFill>
                  <a:srgbClr val="0070C0"/>
                </a:solidFill>
              </a:rPr>
              <a:t>CLASSI A CONFRONTO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0FF6CD3A-E071-46A2-9EFB-627EA38B08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8821772"/>
              </p:ext>
            </p:extLst>
          </p:nvPr>
        </p:nvGraphicFramePr>
        <p:xfrm>
          <a:off x="1295399" y="2133601"/>
          <a:ext cx="10061713" cy="374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9090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3B3E22-8ED8-4E36-95D3-7719BDD0E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843"/>
            <a:ext cx="10412896" cy="1255782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SCUOLA PRIMARIA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>
                <a:solidFill>
                  <a:srgbClr val="0070C0"/>
                </a:solidFill>
              </a:rPr>
              <a:t>RILEVAZIONE INTERMEDIA</a:t>
            </a: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800" b="1" dirty="0">
                <a:solidFill>
                  <a:srgbClr val="0070C0"/>
                </a:solidFill>
              </a:rPr>
              <a:t>CLASSI A CONFRONTO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0FF6CD3A-E071-46A2-9EFB-627EA38B08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63354585"/>
              </p:ext>
            </p:extLst>
          </p:nvPr>
        </p:nvGraphicFramePr>
        <p:xfrm>
          <a:off x="838200" y="1825625"/>
          <a:ext cx="10412896" cy="404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28237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3B3E22-8ED8-4E36-95D3-7719BDD0E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1391"/>
            <a:ext cx="10412896" cy="927652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SCUOLA PRIMARIA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b="1" dirty="0">
                <a:solidFill>
                  <a:srgbClr val="0070C0"/>
                </a:solidFill>
              </a:rPr>
              <a:t>RILEVAZIONE FINALE</a:t>
            </a:r>
            <a:br>
              <a:rPr lang="it-IT" sz="3600" b="1" dirty="0">
                <a:solidFill>
                  <a:srgbClr val="0070C0"/>
                </a:solidFill>
              </a:rPr>
            </a:br>
            <a:r>
              <a:rPr lang="it-IT" sz="3600" b="1" dirty="0">
                <a:solidFill>
                  <a:srgbClr val="0070C0"/>
                </a:solidFill>
              </a:rPr>
              <a:t>CLASSI A CONFRONTO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0FF6CD3A-E071-46A2-9EFB-627EA38B08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5707345"/>
              </p:ext>
            </p:extLst>
          </p:nvPr>
        </p:nvGraphicFramePr>
        <p:xfrm>
          <a:off x="838200" y="2120349"/>
          <a:ext cx="10585174" cy="375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061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8D70E4-7CBE-4542-B876-84F7403C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09600"/>
            <a:ext cx="9601196" cy="1258957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/>
              <a:t>VALUTAZIONE INIZIALE-INTERMEDIA E FINALE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872090C3-0A6E-4520-B69D-B3CEA4ED4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0132905"/>
              </p:ext>
            </p:extLst>
          </p:nvPr>
        </p:nvGraphicFramePr>
        <p:xfrm>
          <a:off x="728870" y="1868557"/>
          <a:ext cx="10694504" cy="4006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5659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8D70E4-7CBE-4542-B876-84F7403C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569844"/>
            <a:ext cx="9601196" cy="980660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/>
              <a:t>VALUTAZIONE INIZIALE-INTERMEDIA E FINALE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872090C3-0A6E-4520-B69D-B3CEA4ED4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076177"/>
              </p:ext>
            </p:extLst>
          </p:nvPr>
        </p:nvGraphicFramePr>
        <p:xfrm>
          <a:off x="742122" y="1868557"/>
          <a:ext cx="10681252" cy="4200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3632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8D70E4-7CBE-4542-B876-84F7403C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09600"/>
            <a:ext cx="9601196" cy="1020417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/>
              <a:t>VALUTAZIONE INIZIALE-INTERMEDIA E FINALE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872090C3-0A6E-4520-B69D-B3CEA4ED4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4827263"/>
              </p:ext>
            </p:extLst>
          </p:nvPr>
        </p:nvGraphicFramePr>
        <p:xfrm>
          <a:off x="728870" y="1762539"/>
          <a:ext cx="10694504" cy="411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7694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8D70E4-7CBE-4542-B876-84F7403C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49358"/>
            <a:ext cx="9601196" cy="1099929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/>
              <a:t>VALUTAZIONE INIZIALE-INTERMEDIA E FINALE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872090C3-0A6E-4520-B69D-B3CEA4ED4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1304397"/>
              </p:ext>
            </p:extLst>
          </p:nvPr>
        </p:nvGraphicFramePr>
        <p:xfrm>
          <a:off x="755374" y="1881809"/>
          <a:ext cx="10681252" cy="4253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9431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8D70E4-7CBE-4542-B876-84F7403C6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556592"/>
            <a:ext cx="9601196" cy="1351721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SCUOLA PRIMARIA</a:t>
            </a:r>
            <a:br>
              <a:rPr lang="it-IT" sz="2800" dirty="0"/>
            </a:br>
            <a:r>
              <a:rPr lang="it-IT" sz="2800" dirty="0"/>
              <a:t>VALUTAZIONE INIZIALE-INTERMEDIA E FINALE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="" xmlns:a16="http://schemas.microsoft.com/office/drawing/2014/main" id="{872090C3-0A6E-4520-B69D-B3CEA4ED4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7538191"/>
              </p:ext>
            </p:extLst>
          </p:nvPr>
        </p:nvGraphicFramePr>
        <p:xfrm>
          <a:off x="715617" y="2054087"/>
          <a:ext cx="10707757" cy="3821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611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569</TotalTime>
  <Words>30</Words>
  <Application>Microsoft Office PowerPoint</Application>
  <PresentationFormat>Personalizzato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Solstizio</vt:lpstr>
      <vt:lpstr>RILEVAZIONE ESITI A.S.2018/2019 </vt:lpstr>
      <vt:lpstr>SCUOLA PRIMARIA RILEVAZIONE INIZIALE CLASSI A CONFRONTO</vt:lpstr>
      <vt:lpstr>SCUOLA PRIMARIA RILEVAZIONE INTERMEDIA CLASSI A CONFRONTO</vt:lpstr>
      <vt:lpstr>SCUOLA PRIMARIA RILEVAZIONE FINALE CLASSI A CONFRONTO</vt:lpstr>
      <vt:lpstr>SCUOLA PRIMARIA VALUTAZIONE INIZIALE-INTERMEDIA E FINALE</vt:lpstr>
      <vt:lpstr>SCUOLA PRIMARIA VALUTAZIONE INIZIALE-INTERMEDIA E FINALE</vt:lpstr>
      <vt:lpstr>SCUOLA PRIMARIA VALUTAZIONE INIZIALE-INTERMEDIA E FINALE</vt:lpstr>
      <vt:lpstr>SCUOLA PRIMARIA VALUTAZIONE INIZIALE-INTERMEDIA E FINALE</vt:lpstr>
      <vt:lpstr>SCUOLA PRIMARIA VALUTAZIONE INIZIALE-INTERMEDIA E FINALE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RILEVAZIONE ESITI A.S.2016/2017 </dc:title>
  <dc:creator>conci</dc:creator>
  <cp:lastModifiedBy>HP</cp:lastModifiedBy>
  <cp:revision>51</cp:revision>
  <dcterms:created xsi:type="dcterms:W3CDTF">2017-06-21T19:48:45Z</dcterms:created>
  <dcterms:modified xsi:type="dcterms:W3CDTF">2019-06-23T09:21:16Z</dcterms:modified>
</cp:coreProperties>
</file>