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6"/>
          <c:w val="1"/>
          <c:h val="0.6884752515411198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Prova complessiva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ed isole</c:v>
                </c:pt>
                <c:pt idx="3">
                  <c:v>Italia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38.300000000000011</c:v>
                </c:pt>
                <c:pt idx="1">
                  <c:v>47.7</c:v>
                </c:pt>
                <c:pt idx="2">
                  <c:v>48.5</c:v>
                </c:pt>
                <c:pt idx="3">
                  <c:v>50.6</c:v>
                </c:pt>
              </c:numCache>
            </c:numRef>
          </c:val>
        </c:ser>
        <c:dLbls>
          <c:showVal val="1"/>
        </c:dLbls>
        <c:overlap val="-25"/>
        <c:axId val="132011520"/>
        <c:axId val="132013056"/>
      </c:barChart>
      <c:catAx>
        <c:axId val="1320115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2013056"/>
        <c:crosses val="autoZero"/>
        <c:auto val="1"/>
        <c:lblAlgn val="ctr"/>
        <c:lblOffset val="100"/>
      </c:catAx>
      <c:valAx>
        <c:axId val="132013056"/>
        <c:scaling>
          <c:orientation val="minMax"/>
        </c:scaling>
        <c:delete val="1"/>
        <c:axPos val="l"/>
        <c:numFmt formatCode="General" sourceLinked="1"/>
        <c:tickLblPos val="nextTo"/>
        <c:crossAx val="1320115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48.2</c:v>
                </c:pt>
                <c:pt idx="1">
                  <c:v>0</c:v>
                </c:pt>
                <c:pt idx="2">
                  <c:v>60.4</c:v>
                </c:pt>
                <c:pt idx="3">
                  <c:v>47</c:v>
                </c:pt>
                <c:pt idx="4">
                  <c:v>33.4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62.9</c:v>
                </c:pt>
                <c:pt idx="1">
                  <c:v>54.6</c:v>
                </c:pt>
                <c:pt idx="2">
                  <c:v>51</c:v>
                </c:pt>
                <c:pt idx="3">
                  <c:v>53.9</c:v>
                </c:pt>
                <c:pt idx="4">
                  <c:v>49.2</c:v>
                </c:pt>
              </c:numCache>
            </c:numRef>
          </c:val>
        </c:ser>
        <c:dLbls>
          <c:showVal val="1"/>
        </c:dLbls>
        <c:overlap val="-25"/>
        <c:axId val="139844992"/>
        <c:axId val="140186752"/>
      </c:barChart>
      <c:catAx>
        <c:axId val="1398449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0186752"/>
        <c:crosses val="autoZero"/>
        <c:auto val="1"/>
        <c:lblAlgn val="ctr"/>
        <c:lblOffset val="100"/>
      </c:catAx>
      <c:valAx>
        <c:axId val="140186752"/>
        <c:scaling>
          <c:orientation val="minMax"/>
        </c:scaling>
        <c:delete val="1"/>
        <c:axPos val="l"/>
        <c:numFmt formatCode="General" sourceLinked="1"/>
        <c:tickLblPos val="nextTo"/>
        <c:crossAx val="1398449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69.400000000000006</c:v>
                </c:pt>
                <c:pt idx="1">
                  <c:v>55.3</c:v>
                </c:pt>
                <c:pt idx="2">
                  <c:v>0</c:v>
                </c:pt>
                <c:pt idx="3">
                  <c:v>66.099999999999994</c:v>
                </c:pt>
                <c:pt idx="4">
                  <c:v>43.4</c:v>
                </c:pt>
                <c:pt idx="5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CHEATING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4.4000000000000004</c:v>
                </c:pt>
                <c:pt idx="2">
                  <c:v>0</c:v>
                </c:pt>
                <c:pt idx="3">
                  <c:v>4.7</c:v>
                </c:pt>
                <c:pt idx="4">
                  <c:v>42.1</c:v>
                </c:pt>
                <c:pt idx="5">
                  <c:v>15.8</c:v>
                </c:pt>
              </c:numCache>
            </c:numRef>
          </c:val>
        </c:ser>
        <c:dLbls>
          <c:showVal val="1"/>
        </c:dLbls>
        <c:overlap val="-25"/>
        <c:axId val="140220672"/>
        <c:axId val="140230656"/>
      </c:barChart>
      <c:catAx>
        <c:axId val="1402206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0230656"/>
        <c:crosses val="autoZero"/>
        <c:auto val="1"/>
        <c:lblAlgn val="ctr"/>
        <c:lblOffset val="100"/>
      </c:catAx>
      <c:valAx>
        <c:axId val="140230656"/>
        <c:scaling>
          <c:orientation val="minMax"/>
        </c:scaling>
        <c:delete val="1"/>
        <c:axPos val="l"/>
        <c:numFmt formatCode="General" sourceLinked="1"/>
        <c:tickLblPos val="nextTo"/>
        <c:crossAx val="1402206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42.5</c:v>
                </c:pt>
                <c:pt idx="1">
                  <c:v>48.2</c:v>
                </c:pt>
                <c:pt idx="2">
                  <c:v>0</c:v>
                </c:pt>
                <c:pt idx="3">
                  <c:v>60.4</c:v>
                </c:pt>
                <c:pt idx="4">
                  <c:v>47</c:v>
                </c:pt>
                <c:pt idx="5">
                  <c:v>33.4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CHEATING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27.4</c:v>
                </c:pt>
                <c:pt idx="1">
                  <c:v>0.9</c:v>
                </c:pt>
                <c:pt idx="2">
                  <c:v>0</c:v>
                </c:pt>
                <c:pt idx="3">
                  <c:v>19.100000000000001</c:v>
                </c:pt>
                <c:pt idx="4">
                  <c:v>24.4</c:v>
                </c:pt>
                <c:pt idx="5">
                  <c:v>43.2</c:v>
                </c:pt>
              </c:numCache>
            </c:numRef>
          </c:val>
        </c:ser>
        <c:dLbls>
          <c:showVal val="1"/>
        </c:dLbls>
        <c:overlap val="-25"/>
        <c:axId val="140366976"/>
        <c:axId val="140368512"/>
      </c:barChart>
      <c:catAx>
        <c:axId val="1403669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0368512"/>
        <c:crosses val="autoZero"/>
        <c:auto val="1"/>
        <c:lblAlgn val="ctr"/>
        <c:lblOffset val="100"/>
      </c:catAx>
      <c:valAx>
        <c:axId val="140368512"/>
        <c:scaling>
          <c:orientation val="minMax"/>
        </c:scaling>
        <c:delete val="1"/>
        <c:axPos val="l"/>
        <c:numFmt formatCode="General" sourceLinked="1"/>
        <c:tickLblPos val="nextTo"/>
        <c:crossAx val="14036697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8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LISTENING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 ISOLE</c:v>
                </c:pt>
                <c:pt idx="3">
                  <c:v>ITALIA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69.099999999999994</c:v>
                </c:pt>
                <c:pt idx="1">
                  <c:v>62.3</c:v>
                </c:pt>
                <c:pt idx="2">
                  <c:v>61.8</c:v>
                </c:pt>
                <c:pt idx="3">
                  <c:v>66.400000000000006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 ISOLE</c:v>
                </c:pt>
                <c:pt idx="3">
                  <c:v>ITALIA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78.400000000000006</c:v>
                </c:pt>
                <c:pt idx="1">
                  <c:v>73.599999999999994</c:v>
                </c:pt>
                <c:pt idx="2">
                  <c:v>74.5</c:v>
                </c:pt>
                <c:pt idx="3">
                  <c:v>78.400000000000006</c:v>
                </c:pt>
              </c:numCache>
            </c:numRef>
          </c:val>
        </c:ser>
        <c:dLbls>
          <c:showVal val="1"/>
        </c:dLbls>
        <c:overlap val="-25"/>
        <c:axId val="95054848"/>
        <c:axId val="129219968"/>
      </c:barChart>
      <c:catAx>
        <c:axId val="950548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29219968"/>
        <c:crosses val="autoZero"/>
        <c:auto val="1"/>
        <c:lblAlgn val="ctr"/>
        <c:lblOffset val="100"/>
      </c:catAx>
      <c:valAx>
        <c:axId val="129219968"/>
        <c:scaling>
          <c:orientation val="minMax"/>
        </c:scaling>
        <c:delete val="1"/>
        <c:axPos val="l"/>
        <c:numFmt formatCode="General" sourceLinked="1"/>
        <c:tickLblPos val="nextTo"/>
        <c:crossAx val="9505484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8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202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ITALIANO</c:v>
                </c:pt>
                <c:pt idx="1">
                  <c:v>MATEMATICA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42.1</c:v>
                </c:pt>
                <c:pt idx="1">
                  <c:v>31.3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205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ITALIANO</c:v>
                </c:pt>
                <c:pt idx="1">
                  <c:v>MATEMATICA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40.9</c:v>
                </c:pt>
                <c:pt idx="1">
                  <c:v>47.1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SICILIA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ITALIANO</c:v>
                </c:pt>
                <c:pt idx="1">
                  <c:v>MATEMATICA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47.7</c:v>
                </c:pt>
                <c:pt idx="1">
                  <c:v>44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SUD E ISOLE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ITALIANO</c:v>
                </c:pt>
                <c:pt idx="1">
                  <c:v>MATEMATICA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48.5</c:v>
                </c:pt>
                <c:pt idx="1">
                  <c:v>44.4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ITALIANO</c:v>
                </c:pt>
                <c:pt idx="1">
                  <c:v>MATEMATICA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50.6</c:v>
                </c:pt>
                <c:pt idx="1">
                  <c:v>46.7</c:v>
                </c:pt>
              </c:numCache>
            </c:numRef>
          </c:val>
        </c:ser>
        <c:dLbls>
          <c:showVal val="1"/>
        </c:dLbls>
        <c:overlap val="-25"/>
        <c:axId val="131539328"/>
        <c:axId val="131541632"/>
      </c:barChart>
      <c:catAx>
        <c:axId val="1315393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1541632"/>
        <c:crosses val="autoZero"/>
        <c:auto val="1"/>
        <c:lblAlgn val="ctr"/>
        <c:lblOffset val="100"/>
      </c:catAx>
      <c:valAx>
        <c:axId val="131541632"/>
        <c:scaling>
          <c:orientation val="minMax"/>
        </c:scaling>
        <c:delete val="1"/>
        <c:axPos val="l"/>
        <c:numFmt formatCode="General" sourceLinked="1"/>
        <c:tickLblPos val="nextTo"/>
        <c:crossAx val="13153932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20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501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ITALIANO</c:v>
                </c:pt>
                <c:pt idx="1">
                  <c:v>MATEMATICA</c:v>
                </c:pt>
                <c:pt idx="2">
                  <c:v>INGLESE LISTENING</c:v>
                </c:pt>
                <c:pt idx="3">
                  <c:v>INGLESE READING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47.7</c:v>
                </c:pt>
                <c:pt idx="1">
                  <c:v>38.299999999999997</c:v>
                </c:pt>
                <c:pt idx="2">
                  <c:v>72.8</c:v>
                </c:pt>
                <c:pt idx="3">
                  <c:v>76.8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ITALIANO</c:v>
                </c:pt>
                <c:pt idx="1">
                  <c:v>MATEMATICA</c:v>
                </c:pt>
                <c:pt idx="2">
                  <c:v>INGLESE LISTENING</c:v>
                </c:pt>
                <c:pt idx="3">
                  <c:v>INGLESE READING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59.1</c:v>
                </c:pt>
                <c:pt idx="1">
                  <c:v>49.2</c:v>
                </c:pt>
                <c:pt idx="2">
                  <c:v>86.2</c:v>
                </c:pt>
                <c:pt idx="3">
                  <c:v>79.5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SICILIA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ITALIANO</c:v>
                </c:pt>
                <c:pt idx="1">
                  <c:v>MATEMATICA</c:v>
                </c:pt>
                <c:pt idx="2">
                  <c:v>INGLESE LISTENING</c:v>
                </c:pt>
                <c:pt idx="3">
                  <c:v>INGLESE READING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56.4</c:v>
                </c:pt>
                <c:pt idx="1">
                  <c:v>43.4</c:v>
                </c:pt>
                <c:pt idx="2">
                  <c:v>62.3</c:v>
                </c:pt>
                <c:pt idx="3">
                  <c:v>73.599999999999994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SUD E ISOLE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ITALIANO</c:v>
                </c:pt>
                <c:pt idx="1">
                  <c:v>MATEMATICA</c:v>
                </c:pt>
                <c:pt idx="2">
                  <c:v>INGLESE LISTENING</c:v>
                </c:pt>
                <c:pt idx="3">
                  <c:v>INGLESE READING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57.3</c:v>
                </c:pt>
                <c:pt idx="1">
                  <c:v>44.3</c:v>
                </c:pt>
                <c:pt idx="2">
                  <c:v>61.8</c:v>
                </c:pt>
                <c:pt idx="3">
                  <c:v>74.5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ITALIANO</c:v>
                </c:pt>
                <c:pt idx="1">
                  <c:v>MATEMATICA</c:v>
                </c:pt>
                <c:pt idx="2">
                  <c:v>INGLESE LISTENING</c:v>
                </c:pt>
                <c:pt idx="3">
                  <c:v>INGLESE READING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61.3</c:v>
                </c:pt>
                <c:pt idx="1">
                  <c:v>49.2</c:v>
                </c:pt>
                <c:pt idx="2">
                  <c:v>66.400000000000006</c:v>
                </c:pt>
                <c:pt idx="3">
                  <c:v>78.400000000000006</c:v>
                </c:pt>
              </c:numCache>
            </c:numRef>
          </c:val>
        </c:ser>
        <c:dLbls>
          <c:showVal val="1"/>
        </c:dLbls>
        <c:overlap val="-25"/>
        <c:axId val="94985216"/>
        <c:axId val="129219200"/>
      </c:barChart>
      <c:catAx>
        <c:axId val="949852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29219200"/>
        <c:crosses val="autoZero"/>
        <c:auto val="1"/>
        <c:lblAlgn val="ctr"/>
        <c:lblOffset val="100"/>
      </c:catAx>
      <c:valAx>
        <c:axId val="129219200"/>
        <c:scaling>
          <c:orientation val="minMax"/>
        </c:scaling>
        <c:delete val="1"/>
        <c:axPos val="l"/>
        <c:numFmt formatCode="General" sourceLinked="1"/>
        <c:tickLblPos val="nextTo"/>
        <c:crossAx val="949852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3468896732496982"/>
          <c:w val="1"/>
          <c:h val="0.7158254495022041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66.5</c:v>
                </c:pt>
                <c:pt idx="3">
                  <c:v>47.1</c:v>
                </c:pt>
                <c:pt idx="4">
                  <c:v>38.300000000000011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61</c:v>
                </c:pt>
                <c:pt idx="1">
                  <c:v>56.4</c:v>
                </c:pt>
                <c:pt idx="2">
                  <c:v>48.2</c:v>
                </c:pt>
                <c:pt idx="3">
                  <c:v>41.8</c:v>
                </c:pt>
                <c:pt idx="4">
                  <c:v>50.6</c:v>
                </c:pt>
              </c:numCache>
            </c:numRef>
          </c:val>
        </c:ser>
        <c:dLbls>
          <c:showVal val="1"/>
        </c:dLbls>
        <c:overlap val="-25"/>
        <c:axId val="135102848"/>
        <c:axId val="135104384"/>
      </c:barChart>
      <c:catAx>
        <c:axId val="1351028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5104384"/>
        <c:crosses val="autoZero"/>
        <c:auto val="1"/>
        <c:lblAlgn val="ctr"/>
        <c:lblOffset val="100"/>
      </c:catAx>
      <c:valAx>
        <c:axId val="135104384"/>
        <c:scaling>
          <c:orientation val="minMax"/>
        </c:scaling>
        <c:delete val="1"/>
        <c:axPos val="l"/>
        <c:numFmt formatCode="General" sourceLinked="1"/>
        <c:tickLblPos val="nextTo"/>
        <c:crossAx val="13510284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Prova complessiva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 ISOLE</c:v>
                </c:pt>
                <c:pt idx="3">
                  <c:v>ITALIA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53.7</c:v>
                </c:pt>
                <c:pt idx="1">
                  <c:v>44</c:v>
                </c:pt>
                <c:pt idx="2">
                  <c:v>44.4</c:v>
                </c:pt>
                <c:pt idx="3">
                  <c:v>46.7</c:v>
                </c:pt>
              </c:numCache>
            </c:numRef>
          </c:val>
        </c:ser>
        <c:dLbls>
          <c:showVal val="1"/>
        </c:dLbls>
        <c:overlap val="-25"/>
        <c:axId val="135464064"/>
        <c:axId val="135465600"/>
      </c:barChart>
      <c:catAx>
        <c:axId val="135464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5465600"/>
        <c:crosses val="autoZero"/>
        <c:auto val="1"/>
        <c:lblAlgn val="ctr"/>
        <c:lblOffset val="100"/>
      </c:catAx>
      <c:valAx>
        <c:axId val="135465600"/>
        <c:scaling>
          <c:orientation val="minMax"/>
        </c:scaling>
        <c:delete val="1"/>
        <c:axPos val="l"/>
        <c:numFmt formatCode="General" sourceLinked="1"/>
        <c:tickLblPos val="nextTo"/>
        <c:crossAx val="1354640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51.7</c:v>
                </c:pt>
                <c:pt idx="3">
                  <c:v>58.8</c:v>
                </c:pt>
                <c:pt idx="4">
                  <c:v>53.7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54.6</c:v>
                </c:pt>
                <c:pt idx="1">
                  <c:v>54.2</c:v>
                </c:pt>
                <c:pt idx="2">
                  <c:v>51</c:v>
                </c:pt>
                <c:pt idx="3">
                  <c:v>52.4</c:v>
                </c:pt>
                <c:pt idx="4">
                  <c:v>46.7</c:v>
                </c:pt>
              </c:numCache>
            </c:numRef>
          </c:val>
        </c:ser>
        <c:dLbls>
          <c:showVal val="1"/>
        </c:dLbls>
        <c:overlap val="-25"/>
        <c:axId val="137516160"/>
        <c:axId val="137517696"/>
      </c:barChart>
      <c:catAx>
        <c:axId val="1375161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7517696"/>
        <c:crosses val="autoZero"/>
        <c:auto val="1"/>
        <c:lblAlgn val="ctr"/>
        <c:lblOffset val="100"/>
      </c:catAx>
      <c:valAx>
        <c:axId val="137517696"/>
        <c:scaling>
          <c:orientation val="minMax"/>
        </c:scaling>
        <c:delete val="1"/>
        <c:axPos val="l"/>
        <c:numFmt formatCode="General" sourceLinked="1"/>
        <c:tickLblPos val="nextTo"/>
        <c:crossAx val="1375161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62.3</c:v>
                </c:pt>
                <c:pt idx="1">
                  <c:v>0</c:v>
                </c:pt>
                <c:pt idx="2">
                  <c:v>0</c:v>
                </c:pt>
                <c:pt idx="3">
                  <c:v>66.5</c:v>
                </c:pt>
                <c:pt idx="4">
                  <c:v>47.1</c:v>
                </c:pt>
                <c:pt idx="5">
                  <c:v>38.300000000000011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CHEATING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15</c:v>
                </c:pt>
                <c:pt idx="1">
                  <c:v>0</c:v>
                </c:pt>
                <c:pt idx="2">
                  <c:v>0</c:v>
                </c:pt>
                <c:pt idx="3">
                  <c:v>2.4</c:v>
                </c:pt>
                <c:pt idx="4">
                  <c:v>36.5</c:v>
                </c:pt>
                <c:pt idx="5">
                  <c:v>37.300000000000011</c:v>
                </c:pt>
              </c:numCache>
            </c:numRef>
          </c:val>
        </c:ser>
        <c:dLbls>
          <c:showVal val="1"/>
        </c:dLbls>
        <c:overlap val="-25"/>
        <c:axId val="133639168"/>
        <c:axId val="133645056"/>
      </c:barChart>
      <c:catAx>
        <c:axId val="1336391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3645056"/>
        <c:crosses val="autoZero"/>
        <c:auto val="1"/>
        <c:lblAlgn val="ctr"/>
        <c:lblOffset val="100"/>
      </c:catAx>
      <c:valAx>
        <c:axId val="133645056"/>
        <c:scaling>
          <c:orientation val="minMax"/>
        </c:scaling>
        <c:delete val="1"/>
        <c:axPos val="l"/>
        <c:numFmt formatCode="General" sourceLinked="1"/>
        <c:tickLblPos val="nextTo"/>
        <c:crossAx val="1336391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58.6</c:v>
                </c:pt>
                <c:pt idx="1">
                  <c:v>0</c:v>
                </c:pt>
                <c:pt idx="2">
                  <c:v>0</c:v>
                </c:pt>
                <c:pt idx="3">
                  <c:v>51.7</c:v>
                </c:pt>
                <c:pt idx="4">
                  <c:v>58.8</c:v>
                </c:pt>
                <c:pt idx="5">
                  <c:v>53.7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CHEATING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26</c:v>
                </c:pt>
                <c:pt idx="1">
                  <c:v>0</c:v>
                </c:pt>
                <c:pt idx="2">
                  <c:v>0</c:v>
                </c:pt>
                <c:pt idx="3">
                  <c:v>16.399999999999999</c:v>
                </c:pt>
                <c:pt idx="4">
                  <c:v>34.700000000000003</c:v>
                </c:pt>
                <c:pt idx="5">
                  <c:v>15.4</c:v>
                </c:pt>
              </c:numCache>
            </c:numRef>
          </c:val>
        </c:ser>
        <c:dLbls>
          <c:showVal val="1"/>
        </c:dLbls>
        <c:overlap val="-25"/>
        <c:axId val="137590272"/>
        <c:axId val="137591808"/>
      </c:barChart>
      <c:catAx>
        <c:axId val="1375902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7591808"/>
        <c:crosses val="autoZero"/>
        <c:auto val="1"/>
        <c:lblAlgn val="ctr"/>
        <c:lblOffset val="100"/>
      </c:catAx>
      <c:valAx>
        <c:axId val="137591808"/>
        <c:scaling>
          <c:orientation val="minMax"/>
        </c:scaling>
        <c:delete val="1"/>
        <c:axPos val="l"/>
        <c:numFmt formatCode="General" sourceLinked="1"/>
        <c:tickLblPos val="nextTo"/>
        <c:crossAx val="1375902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Prova complessiva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 ISOLE</c:v>
                </c:pt>
                <c:pt idx="3">
                  <c:v>ITALIA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56.4</c:v>
                </c:pt>
                <c:pt idx="2">
                  <c:v>57.3</c:v>
                </c:pt>
                <c:pt idx="3">
                  <c:v>61.3</c:v>
                </c:pt>
              </c:numCache>
            </c:numRef>
          </c:val>
        </c:ser>
        <c:dLbls>
          <c:showVal val="1"/>
        </c:dLbls>
        <c:overlap val="-25"/>
        <c:axId val="137699712"/>
        <c:axId val="137701248"/>
      </c:barChart>
      <c:catAx>
        <c:axId val="1376997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7701248"/>
        <c:crosses val="autoZero"/>
        <c:auto val="1"/>
        <c:lblAlgn val="ctr"/>
        <c:lblOffset val="100"/>
      </c:catAx>
      <c:valAx>
        <c:axId val="137701248"/>
        <c:scaling>
          <c:orientation val="minMax"/>
        </c:scaling>
        <c:delete val="1"/>
        <c:axPos val="l"/>
        <c:numFmt formatCode="General" sourceLinked="1"/>
        <c:tickLblPos val="nextTo"/>
        <c:crossAx val="1376997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CTIC83400C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56.3</c:v>
                </c:pt>
                <c:pt idx="1">
                  <c:v>0</c:v>
                </c:pt>
                <c:pt idx="2">
                  <c:v>66.099999999999994</c:v>
                </c:pt>
                <c:pt idx="3">
                  <c:v>43.4</c:v>
                </c:pt>
                <c:pt idx="4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ITALIA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61</c:v>
                </c:pt>
                <c:pt idx="1">
                  <c:v>56.6</c:v>
                </c:pt>
                <c:pt idx="2">
                  <c:v>63.5</c:v>
                </c:pt>
                <c:pt idx="3">
                  <c:v>55.8</c:v>
                </c:pt>
                <c:pt idx="4">
                  <c:v>61.3</c:v>
                </c:pt>
              </c:numCache>
            </c:numRef>
          </c:val>
        </c:ser>
        <c:dLbls>
          <c:showVal val="1"/>
        </c:dLbls>
        <c:overlap val="-25"/>
        <c:axId val="139761536"/>
        <c:axId val="139763072"/>
      </c:barChart>
      <c:catAx>
        <c:axId val="1397615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9763072"/>
        <c:crosses val="autoZero"/>
        <c:auto val="1"/>
        <c:lblAlgn val="ctr"/>
        <c:lblOffset val="100"/>
      </c:catAx>
      <c:valAx>
        <c:axId val="139763072"/>
        <c:scaling>
          <c:orientation val="minMax"/>
        </c:scaling>
        <c:delete val="1"/>
        <c:axPos val="l"/>
        <c:numFmt formatCode="General" sourceLinked="1"/>
        <c:tickLblPos val="nextTo"/>
        <c:crossAx val="1397615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"/>
          <c:y val="0.16469253670798051"/>
          <c:w val="1"/>
          <c:h val="0.688475251541119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Prova complessiva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CTIC83400C</c:v>
                </c:pt>
                <c:pt idx="1">
                  <c:v>SICILIA</c:v>
                </c:pt>
                <c:pt idx="2">
                  <c:v>SUD E ISOLE</c:v>
                </c:pt>
                <c:pt idx="3">
                  <c:v>ITALIA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33.4</c:v>
                </c:pt>
                <c:pt idx="1">
                  <c:v>43.4</c:v>
                </c:pt>
                <c:pt idx="2">
                  <c:v>44.3</c:v>
                </c:pt>
                <c:pt idx="3">
                  <c:v>49.2</c:v>
                </c:pt>
              </c:numCache>
            </c:numRef>
          </c:val>
        </c:ser>
        <c:dLbls>
          <c:showVal val="1"/>
        </c:dLbls>
        <c:overlap val="-25"/>
        <c:axId val="139813632"/>
        <c:axId val="139815168"/>
      </c:barChart>
      <c:catAx>
        <c:axId val="1398136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39815168"/>
        <c:crosses val="autoZero"/>
        <c:auto val="1"/>
        <c:lblAlgn val="ctr"/>
        <c:lblOffset val="100"/>
      </c:catAx>
      <c:valAx>
        <c:axId val="139815168"/>
        <c:scaling>
          <c:orientation val="minMax"/>
        </c:scaling>
        <c:delete val="1"/>
        <c:axPos val="l"/>
        <c:numFmt formatCode="General" sourceLinked="1"/>
        <c:tickLblPos val="nextTo"/>
        <c:crossAx val="1398136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D6E0F9-A319-4DD1-84CE-DB76AFC8F15E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8B7EFFE-E43C-4CEA-A400-DBA9ACEFB4C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944216"/>
          </a:xfrm>
        </p:spPr>
        <p:txBody>
          <a:bodyPr/>
          <a:lstStyle/>
          <a:p>
            <a:r>
              <a:rPr lang="it-IT" sz="6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PROVA</a:t>
            </a:r>
            <a:r>
              <a:rPr lang="it-IT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it-IT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NAZIONALE </a:t>
            </a:r>
            <a:r>
              <a:rPr lang="it-IT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2018</a:t>
            </a:r>
            <a:r>
              <a:rPr lang="it-IT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it-IT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it-IT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1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SCUOLA </a:t>
            </a:r>
            <a:r>
              <a:rPr lang="it-IT" sz="111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PRIMARIA</a:t>
            </a:r>
            <a:endParaRPr lang="it-IT" sz="11100" dirty="0"/>
          </a:p>
        </p:txBody>
      </p:sp>
    </p:spTree>
    <p:extLst>
      <p:ext uri="{BB962C8B-B14F-4D97-AF65-F5344CB8AC3E}">
        <p14:creationId xmlns="" xmlns:p14="http://schemas.microsoft.com/office/powerpoint/2010/main" val="2606216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matematica</a:t>
            </a:r>
            <a:br>
              <a:rPr lang="it-IT" sz="3600" b="1" dirty="0" smtClean="0"/>
            </a:br>
            <a:r>
              <a:rPr lang="it-IT" b="1" dirty="0" smtClean="0"/>
              <a:t>classi QUINTE</a:t>
            </a:r>
            <a:endParaRPr lang="it-IT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69551435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7407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MATEMATICA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2700" b="1" dirty="0" smtClean="0"/>
              <a:t>classi QUINTE</a:t>
            </a:r>
            <a:endParaRPr lang="it-IT" sz="27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0160880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412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3100" b="1" dirty="0" smtClean="0"/>
              <a:t>ISTITUZIONE SCOLASTICA NEL SUO COMPLESSO</a:t>
            </a:r>
            <a:br>
              <a:rPr lang="it-IT" sz="3100" b="1" dirty="0" smtClean="0"/>
            </a:br>
            <a:r>
              <a:rPr lang="it-IT" sz="2700" b="1" dirty="0" smtClean="0"/>
              <a:t>classi QUINTE       </a:t>
            </a:r>
            <a:r>
              <a:rPr lang="it-IT" sz="2700" b="1" dirty="0" smtClean="0">
                <a:solidFill>
                  <a:srgbClr val="FF0000"/>
                </a:solidFill>
              </a:rPr>
              <a:t>ITALIANO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55974021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30487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3100" b="1" dirty="0" smtClean="0"/>
              <a:t>ISTITUZIONE SCOLASTICA NEL SUO COMPLESSO</a:t>
            </a:r>
            <a:br>
              <a:rPr lang="it-IT" sz="3100" b="1" dirty="0" smtClean="0"/>
            </a:br>
            <a:r>
              <a:rPr lang="it-IT" sz="2700" b="1" dirty="0" smtClean="0"/>
              <a:t>classi QUINTE       </a:t>
            </a:r>
            <a:r>
              <a:rPr lang="it-IT" sz="2700" b="1" dirty="0" smtClean="0">
                <a:solidFill>
                  <a:srgbClr val="FF0000"/>
                </a:solidFill>
              </a:rPr>
              <a:t>MATEMATICA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2588355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38376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INGLESE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classi </a:t>
            </a:r>
            <a:r>
              <a:rPr lang="it-IT" sz="3600" b="1" dirty="0" smtClean="0"/>
              <a:t>QUINTE</a:t>
            </a:r>
            <a:br>
              <a:rPr lang="it-IT" sz="3600" b="1" dirty="0" smtClean="0"/>
            </a:br>
            <a:r>
              <a:rPr lang="it-IT" sz="2700" b="1" cap="none" dirty="0" err="1" smtClean="0">
                <a:solidFill>
                  <a:srgbClr val="FF0000"/>
                </a:solidFill>
              </a:rPr>
              <a:t>Reading</a:t>
            </a:r>
            <a:r>
              <a:rPr lang="it-IT" sz="2700" b="1" cap="none" dirty="0" smtClean="0">
                <a:solidFill>
                  <a:srgbClr val="FF0000"/>
                </a:solidFill>
              </a:rPr>
              <a:t> livello</a:t>
            </a:r>
            <a:r>
              <a:rPr lang="it-IT" sz="2700" b="1" dirty="0" smtClean="0">
                <a:solidFill>
                  <a:srgbClr val="FF0000"/>
                </a:solidFill>
              </a:rPr>
              <a:t> A 98.2% </a:t>
            </a:r>
            <a:r>
              <a:rPr lang="it-IT" sz="2700" b="1" cap="none" dirty="0" smtClean="0">
                <a:solidFill>
                  <a:srgbClr val="FF0000"/>
                </a:solidFill>
              </a:rPr>
              <a:t>degli alunni – </a:t>
            </a:r>
            <a:r>
              <a:rPr lang="it-IT" sz="2700" b="1" cap="none" dirty="0" err="1" smtClean="0">
                <a:solidFill>
                  <a:srgbClr val="FF0000"/>
                </a:solidFill>
              </a:rPr>
              <a:t>cheating</a:t>
            </a:r>
            <a:r>
              <a:rPr lang="it-IT" sz="2700" b="1" cap="none" dirty="0" smtClean="0">
                <a:solidFill>
                  <a:srgbClr val="FF0000"/>
                </a:solidFill>
              </a:rPr>
              <a:t> 5,9%</a:t>
            </a:r>
            <a:br>
              <a:rPr lang="it-IT" sz="2700" b="1" cap="none" dirty="0" smtClean="0">
                <a:solidFill>
                  <a:srgbClr val="FF0000"/>
                </a:solidFill>
              </a:rPr>
            </a:br>
            <a:r>
              <a:rPr lang="it-IT" sz="2700" b="1" cap="none" dirty="0" err="1" smtClean="0">
                <a:solidFill>
                  <a:srgbClr val="00B050"/>
                </a:solidFill>
              </a:rPr>
              <a:t>Listening</a:t>
            </a:r>
            <a:r>
              <a:rPr lang="it-IT" sz="2700" b="1" cap="none" dirty="0" smtClean="0">
                <a:solidFill>
                  <a:srgbClr val="00B050"/>
                </a:solidFill>
              </a:rPr>
              <a:t> livello A 89,1% degli alunni – </a:t>
            </a:r>
            <a:r>
              <a:rPr lang="it-IT" sz="2700" b="1" cap="none" dirty="0" err="1" smtClean="0">
                <a:solidFill>
                  <a:srgbClr val="00B050"/>
                </a:solidFill>
              </a:rPr>
              <a:t>cheating</a:t>
            </a:r>
            <a:r>
              <a:rPr lang="it-IT" sz="2700" b="1" cap="none" dirty="0" smtClean="0">
                <a:solidFill>
                  <a:srgbClr val="00B050"/>
                </a:solidFill>
              </a:rPr>
              <a:t> 16,8</a:t>
            </a:r>
            <a:endParaRPr lang="it-IT" sz="27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08071883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1232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>                    </a:t>
            </a:r>
            <a:r>
              <a:rPr lang="it-IT" sz="3600" b="1" dirty="0" smtClean="0">
                <a:solidFill>
                  <a:srgbClr val="FF0000"/>
                </a:solidFill>
              </a:rPr>
              <a:t>CLASSI </a:t>
            </a:r>
            <a:r>
              <a:rPr lang="it-IT" sz="3600" b="1" dirty="0" smtClean="0">
                <a:solidFill>
                  <a:srgbClr val="FF0000"/>
                </a:solidFill>
              </a:rPr>
              <a:t>CAMPIONE</a:t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100" b="1" dirty="0" smtClean="0">
                <a:solidFill>
                  <a:srgbClr val="FF0000"/>
                </a:solidFill>
              </a:rPr>
              <a:t>                          </a:t>
            </a:r>
            <a:r>
              <a:rPr lang="it-IT" sz="2700" b="1" dirty="0" smtClean="0"/>
              <a:t>classi SECONDE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2588355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38376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>                      </a:t>
            </a:r>
            <a:r>
              <a:rPr lang="it-IT" sz="3600" b="1" dirty="0" smtClean="0">
                <a:solidFill>
                  <a:srgbClr val="FF0000"/>
                </a:solidFill>
              </a:rPr>
              <a:t>CLASSI CAMPIONE</a:t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100" b="1" dirty="0" smtClean="0">
                <a:solidFill>
                  <a:srgbClr val="FF0000"/>
                </a:solidFill>
              </a:rPr>
              <a:t>                          </a:t>
            </a:r>
            <a:r>
              <a:rPr lang="it-IT" sz="2700" b="1" dirty="0" smtClean="0"/>
              <a:t>classi QUINTE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2588355"/>
              </p:ext>
            </p:extLst>
          </p:nvPr>
        </p:nvGraphicFramePr>
        <p:xfrm>
          <a:off x="0" y="1714488"/>
          <a:ext cx="9001156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3837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b="1" dirty="0" smtClean="0"/>
              <a:t>ITALIANO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classi seconde</a:t>
            </a:r>
            <a:endParaRPr lang="it-IT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7749602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7121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ITALIANO</a:t>
            </a:r>
            <a:br>
              <a:rPr lang="it-IT" b="1" dirty="0" smtClean="0"/>
            </a:br>
            <a:r>
              <a:rPr lang="it-IT" sz="3600" b="1" dirty="0" smtClean="0"/>
              <a:t>Andamento negli ultimi anni scolastici</a:t>
            </a:r>
            <a:br>
              <a:rPr lang="it-IT" sz="3600" b="1" dirty="0" smtClean="0"/>
            </a:br>
            <a:r>
              <a:rPr lang="it-IT" sz="3600" b="1" dirty="0" smtClean="0"/>
              <a:t>classi seconde</a:t>
            </a:r>
            <a:endParaRPr lang="it-IT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02789500"/>
              </p:ext>
            </p:extLst>
          </p:nvPr>
        </p:nvGraphicFramePr>
        <p:xfrm>
          <a:off x="611560" y="1857364"/>
          <a:ext cx="806489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44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matematica</a:t>
            </a:r>
            <a:br>
              <a:rPr lang="it-IT" sz="3600" b="1" dirty="0" smtClean="0"/>
            </a:br>
            <a:r>
              <a:rPr lang="it-IT" b="1" dirty="0" smtClean="0"/>
              <a:t>classi seconde</a:t>
            </a:r>
            <a:endParaRPr lang="it-IT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17912622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590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MATEMATICA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2700" b="1" dirty="0" smtClean="0"/>
              <a:t>classi seconde</a:t>
            </a:r>
            <a:endParaRPr lang="it-IT" sz="27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97413710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9611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3100" b="1" dirty="0" smtClean="0"/>
              <a:t>ISTITUZIONE SCOLASTICA NEL SUO COMPLESSO</a:t>
            </a:r>
            <a:br>
              <a:rPr lang="it-IT" sz="3100" b="1" dirty="0" smtClean="0"/>
            </a:br>
            <a:r>
              <a:rPr lang="it-IT" sz="2700" b="1" dirty="0" smtClean="0"/>
              <a:t>classi seconde           </a:t>
            </a:r>
            <a:r>
              <a:rPr lang="it-IT" sz="2700" b="1" dirty="0" smtClean="0">
                <a:solidFill>
                  <a:srgbClr val="FF0000"/>
                </a:solidFill>
              </a:rPr>
              <a:t>ITALIANO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16946585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6597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Andamento negli ultimi anni scolastici</a:t>
            </a:r>
            <a:br>
              <a:rPr lang="it-IT" sz="3100" b="1" dirty="0" smtClean="0"/>
            </a:br>
            <a:r>
              <a:rPr lang="it-IT" sz="3100" b="1" dirty="0" smtClean="0"/>
              <a:t>ISTITUZIONE SCOLASTICA NEL SUO COMPLESSO</a:t>
            </a:r>
            <a:br>
              <a:rPr lang="it-IT" sz="3100" b="1" dirty="0" smtClean="0"/>
            </a:br>
            <a:r>
              <a:rPr lang="it-IT" sz="2700" b="1" dirty="0" smtClean="0"/>
              <a:t>classi seconde           </a:t>
            </a:r>
            <a:r>
              <a:rPr lang="it-IT" sz="2700" b="1" dirty="0" smtClean="0">
                <a:solidFill>
                  <a:srgbClr val="FF0000"/>
                </a:solidFill>
              </a:rPr>
              <a:t>MATEMATICA</a:t>
            </a:r>
            <a:endParaRPr lang="it-IT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18317244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8434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it-IT" b="1" dirty="0" smtClean="0"/>
              <a:t>ITALIANO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classi QUINTE</a:t>
            </a:r>
            <a:endParaRPr lang="it-IT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08071883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1232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ITALIANO</a:t>
            </a:r>
            <a:br>
              <a:rPr lang="it-IT" b="1" dirty="0" smtClean="0"/>
            </a:br>
            <a:r>
              <a:rPr lang="it-IT" sz="3600" b="1" dirty="0" smtClean="0"/>
              <a:t>Andamento negli ultimi anni scolastici</a:t>
            </a:r>
            <a:br>
              <a:rPr lang="it-IT" sz="3600" b="1" dirty="0" smtClean="0"/>
            </a:br>
            <a:r>
              <a:rPr lang="it-IT" sz="3600" b="1" dirty="0" smtClean="0"/>
              <a:t>classi QUINTE</a:t>
            </a:r>
            <a:endParaRPr lang="it-IT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08530813"/>
              </p:ext>
            </p:extLst>
          </p:nvPr>
        </p:nvGraphicFramePr>
        <p:xfrm>
          <a:off x="611560" y="1988840"/>
          <a:ext cx="80648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42304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214</TotalTime>
  <Words>40</Words>
  <Application>Microsoft Office PowerPoint</Application>
  <PresentationFormat>Presentazione su schermo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Angles</vt:lpstr>
      <vt:lpstr>PROVA NAZIONALE 2018 </vt:lpstr>
      <vt:lpstr>ITALIANO classi seconde</vt:lpstr>
      <vt:lpstr>ITALIANO Andamento negli ultimi anni scolastici classi seconde</vt:lpstr>
      <vt:lpstr>matematica classi seconde</vt:lpstr>
      <vt:lpstr>MATEMATICA Andamento negli ultimi anni scolastici classi seconde</vt:lpstr>
      <vt:lpstr>Andamento negli ultimi anni scolastici ISTITUZIONE SCOLASTICA NEL SUO COMPLESSO classi seconde           ITALIANO</vt:lpstr>
      <vt:lpstr>Andamento negli ultimi anni scolastici ISTITUZIONE SCOLASTICA NEL SUO COMPLESSO classi seconde           MATEMATICA</vt:lpstr>
      <vt:lpstr>ITALIANO classi QUINTE</vt:lpstr>
      <vt:lpstr>ITALIANO Andamento negli ultimi anni scolastici classi QUINTE</vt:lpstr>
      <vt:lpstr>matematica classi QUINTE</vt:lpstr>
      <vt:lpstr>MATEMATICA Andamento negli ultimi anni scolastici classi QUINTE</vt:lpstr>
      <vt:lpstr>Andamento negli ultimi anni scolastici ISTITUZIONE SCOLASTICA NEL SUO COMPLESSO classi QUINTE       ITALIANO</vt:lpstr>
      <vt:lpstr>Andamento negli ultimi anni scolastici ISTITUZIONE SCOLASTICA NEL SUO COMPLESSO classi QUINTE       MATEMATICA</vt:lpstr>
      <vt:lpstr>INGLESE classi QUINTE Reading livello A 98.2% degli alunni – cheating 5,9% Listening livello A 89,1% degli alunni – cheating 16,8</vt:lpstr>
      <vt:lpstr>                    CLASSI CAMPIONE                           classi SECONDE</vt:lpstr>
      <vt:lpstr>                      CLASSI CAMPIONE                           classi QUINTE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 NAZIONALE 2017</dc:title>
  <dc:creator>conci</dc:creator>
  <cp:lastModifiedBy>conci</cp:lastModifiedBy>
  <cp:revision>22</cp:revision>
  <dcterms:created xsi:type="dcterms:W3CDTF">2018-06-22T18:48:35Z</dcterms:created>
  <dcterms:modified xsi:type="dcterms:W3CDTF">2019-06-23T17:05:02Z</dcterms:modified>
</cp:coreProperties>
</file>