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9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INFANZIA 2014/15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Sheet1!$B$2:$B$7</c:f>
              <c:numCache>
                <c:formatCode>0%</c:formatCode>
                <c:ptCount val="6"/>
                <c:pt idx="1">
                  <c:v>0.24</c:v>
                </c:pt>
                <c:pt idx="2">
                  <c:v>0.28000000000000003</c:v>
                </c:pt>
                <c:pt idx="3">
                  <c:v>0.3</c:v>
                </c:pt>
                <c:pt idx="4">
                  <c:v>0.18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PRIMA PRIMARIA 2015/16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Sheet1!$C$2:$C$7</c:f>
              <c:numCache>
                <c:formatCode>0%</c:formatCode>
                <c:ptCount val="6"/>
                <c:pt idx="0">
                  <c:v>0.01</c:v>
                </c:pt>
                <c:pt idx="1">
                  <c:v>0.04</c:v>
                </c:pt>
                <c:pt idx="2">
                  <c:v>0.13</c:v>
                </c:pt>
                <c:pt idx="3">
                  <c:v>0.2</c:v>
                </c:pt>
                <c:pt idx="4">
                  <c:v>0.31</c:v>
                </c:pt>
                <c:pt idx="5">
                  <c:v>0.31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SECONDA PRIMARIA 2016/17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Sheet1!$D$2:$D$7</c:f>
              <c:numCache>
                <c:formatCode>0%</c:formatCode>
                <c:ptCount val="6"/>
                <c:pt idx="1">
                  <c:v>7.0000000000000007E-2</c:v>
                </c:pt>
                <c:pt idx="2">
                  <c:v>0.08</c:v>
                </c:pt>
                <c:pt idx="3">
                  <c:v>0.18</c:v>
                </c:pt>
                <c:pt idx="4">
                  <c:v>0.34</c:v>
                </c:pt>
                <c:pt idx="5">
                  <c:v>0.33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TERZA PRIMARIA 2017/18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Sheet1!$E$2:$E$7</c:f>
              <c:numCache>
                <c:formatCode>0%</c:formatCode>
                <c:ptCount val="6"/>
                <c:pt idx="1">
                  <c:v>0.05</c:v>
                </c:pt>
                <c:pt idx="2">
                  <c:v>0.14000000000000001</c:v>
                </c:pt>
                <c:pt idx="3">
                  <c:v>0.28999999999999998</c:v>
                </c:pt>
                <c:pt idx="4">
                  <c:v>0.27</c:v>
                </c:pt>
                <c:pt idx="5">
                  <c:v>0.25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QUARTA PRIMARIA 2018/19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Sheet1!$F$2:$F$7</c:f>
              <c:numCache>
                <c:formatCode>0%</c:formatCode>
                <c:ptCount val="6"/>
                <c:pt idx="1">
                  <c:v>0.08</c:v>
                </c:pt>
                <c:pt idx="2">
                  <c:v>0.09</c:v>
                </c:pt>
                <c:pt idx="3">
                  <c:v>0.26</c:v>
                </c:pt>
                <c:pt idx="4">
                  <c:v>0.32</c:v>
                </c:pt>
                <c:pt idx="5">
                  <c:v>0.25</c:v>
                </c:pt>
              </c:numCache>
            </c:numRef>
          </c:val>
        </c:ser>
        <c:dLbls>
          <c:showVal val="1"/>
        </c:dLbls>
        <c:overlap val="-25"/>
        <c:axId val="144724736"/>
        <c:axId val="144726272"/>
      </c:barChart>
      <c:catAx>
        <c:axId val="14472473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44726272"/>
        <c:crosses val="autoZero"/>
        <c:auto val="1"/>
        <c:lblAlgn val="ctr"/>
        <c:lblOffset val="100"/>
      </c:catAx>
      <c:valAx>
        <c:axId val="144726272"/>
        <c:scaling>
          <c:orientation val="minMax"/>
        </c:scaling>
        <c:delete val="1"/>
        <c:axPos val="l"/>
        <c:numFmt formatCode="General" sourceLinked="1"/>
        <c:tickLblPos val="nextTo"/>
        <c:crossAx val="14472473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5180324681636546E-4"/>
          <c:y val="1.683619596536693E-2"/>
          <c:w val="0.98681321084864393"/>
          <c:h val="0.10484818912545359"/>
        </c:manualLayout>
      </c:layout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9"/>
  <c:chart>
    <c:autoTitleDeleted val="1"/>
    <c:plotArea>
      <c:layout>
        <c:manualLayout>
          <c:layoutTarget val="inner"/>
          <c:xMode val="edge"/>
          <c:yMode val="edge"/>
          <c:x val="1.5520228735064695E-2"/>
          <c:y val="0.11970933094698138"/>
          <c:w val="0.9689595425298706"/>
          <c:h val="0.76215594839982037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INFANZIA 2015/16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Sheet1!$B$2:$B$7</c:f>
              <c:numCache>
                <c:formatCode>0%</c:formatCode>
                <c:ptCount val="6"/>
                <c:pt idx="0">
                  <c:v>0.02</c:v>
                </c:pt>
                <c:pt idx="1">
                  <c:v>0.21</c:v>
                </c:pt>
                <c:pt idx="2">
                  <c:v>0.25</c:v>
                </c:pt>
                <c:pt idx="3">
                  <c:v>0.28000000000000003</c:v>
                </c:pt>
                <c:pt idx="4">
                  <c:v>0.22</c:v>
                </c:pt>
                <c:pt idx="5">
                  <c:v>0.02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PRIMA PRIMARIA 2016/17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Sheet1!$C$2:$C$7</c:f>
              <c:numCache>
                <c:formatCode>0%</c:formatCode>
                <c:ptCount val="6"/>
                <c:pt idx="1">
                  <c:v>0.03</c:v>
                </c:pt>
                <c:pt idx="2">
                  <c:v>0.1</c:v>
                </c:pt>
                <c:pt idx="3">
                  <c:v>0.21</c:v>
                </c:pt>
                <c:pt idx="4">
                  <c:v>0.35</c:v>
                </c:pt>
                <c:pt idx="5">
                  <c:v>0.31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SECONDA PRIMARIA 2017/18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Sheet1!$D$2:$D$7</c:f>
              <c:numCache>
                <c:formatCode>0%</c:formatCode>
                <c:ptCount val="6"/>
                <c:pt idx="1">
                  <c:v>0.01</c:v>
                </c:pt>
                <c:pt idx="2">
                  <c:v>0.08</c:v>
                </c:pt>
                <c:pt idx="3">
                  <c:v>0.25</c:v>
                </c:pt>
                <c:pt idx="4">
                  <c:v>0.3</c:v>
                </c:pt>
                <c:pt idx="5">
                  <c:v>0.36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TERZA PRIMARIA 2018/19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Sheet1!$E$2:$E$7</c:f>
              <c:numCache>
                <c:formatCode>0%</c:formatCode>
                <c:ptCount val="6"/>
                <c:pt idx="1">
                  <c:v>0.02</c:v>
                </c:pt>
                <c:pt idx="2">
                  <c:v>0.15</c:v>
                </c:pt>
                <c:pt idx="3">
                  <c:v>0.31</c:v>
                </c:pt>
                <c:pt idx="4">
                  <c:v>0.38</c:v>
                </c:pt>
                <c:pt idx="5">
                  <c:v>0.14000000000000001</c:v>
                </c:pt>
              </c:numCache>
            </c:numRef>
          </c:val>
        </c:ser>
        <c:dLbls>
          <c:showVal val="1"/>
        </c:dLbls>
        <c:overlap val="-25"/>
        <c:axId val="149738240"/>
        <c:axId val="149739776"/>
      </c:barChart>
      <c:catAx>
        <c:axId val="14973824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49739776"/>
        <c:crosses val="autoZero"/>
        <c:auto val="1"/>
        <c:lblAlgn val="ctr"/>
        <c:lblOffset val="100"/>
      </c:catAx>
      <c:valAx>
        <c:axId val="149739776"/>
        <c:scaling>
          <c:orientation val="minMax"/>
        </c:scaling>
        <c:delete val="1"/>
        <c:axPos val="l"/>
        <c:numFmt formatCode="0%" sourceLinked="1"/>
        <c:tickLblPos val="nextTo"/>
        <c:crossAx val="14973824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5180324681636535E-4"/>
          <c:y val="1.6836195965366927E-2"/>
          <c:w val="0.99914822051745356"/>
          <c:h val="0.11766886537057024"/>
        </c:manualLayout>
      </c:layout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9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INFANZIA 2016/17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Sheet1!$B$2:$B$7</c:f>
              <c:numCache>
                <c:formatCode>0%</c:formatCode>
                <c:ptCount val="6"/>
                <c:pt idx="0">
                  <c:v>0.02</c:v>
                </c:pt>
                <c:pt idx="1">
                  <c:v>0.25</c:v>
                </c:pt>
                <c:pt idx="2">
                  <c:v>0.32</c:v>
                </c:pt>
                <c:pt idx="3">
                  <c:v>0.21</c:v>
                </c:pt>
                <c:pt idx="4">
                  <c:v>0.18</c:v>
                </c:pt>
                <c:pt idx="5">
                  <c:v>0.02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PRIMA PRIMARIA 2017/18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Sheet1!$C$2:$C$7</c:f>
              <c:numCache>
                <c:formatCode>0%</c:formatCode>
                <c:ptCount val="6"/>
                <c:pt idx="1">
                  <c:v>0.05</c:v>
                </c:pt>
                <c:pt idx="2">
                  <c:v>0.14000000000000001</c:v>
                </c:pt>
                <c:pt idx="3">
                  <c:v>0.31</c:v>
                </c:pt>
                <c:pt idx="4">
                  <c:v>0.28000000000000003</c:v>
                </c:pt>
                <c:pt idx="5">
                  <c:v>0.22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SECONDA PRIMARIA 2018/19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Sheet1!$D$2:$D$7</c:f>
              <c:numCache>
                <c:formatCode>0%</c:formatCode>
                <c:ptCount val="6"/>
                <c:pt idx="1">
                  <c:v>0.06</c:v>
                </c:pt>
                <c:pt idx="2">
                  <c:v>0.11</c:v>
                </c:pt>
                <c:pt idx="3">
                  <c:v>0.42</c:v>
                </c:pt>
                <c:pt idx="4">
                  <c:v>0.33</c:v>
                </c:pt>
                <c:pt idx="5">
                  <c:v>0.08</c:v>
                </c:pt>
              </c:numCache>
            </c:numRef>
          </c:val>
        </c:ser>
        <c:dLbls>
          <c:showVal val="1"/>
        </c:dLbls>
        <c:overlap val="-25"/>
        <c:axId val="149668608"/>
        <c:axId val="149670144"/>
      </c:barChart>
      <c:catAx>
        <c:axId val="14966860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49670144"/>
        <c:crosses val="autoZero"/>
        <c:auto val="1"/>
        <c:lblAlgn val="ctr"/>
        <c:lblOffset val="100"/>
      </c:catAx>
      <c:valAx>
        <c:axId val="149670144"/>
        <c:scaling>
          <c:orientation val="minMax"/>
        </c:scaling>
        <c:delete val="1"/>
        <c:axPos val="l"/>
        <c:numFmt formatCode="0%" sourceLinked="1"/>
        <c:tickLblPos val="nextTo"/>
        <c:crossAx val="1496686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5180324681636535E-4"/>
          <c:y val="1.6836195965366927E-2"/>
          <c:w val="0.88640347039953349"/>
          <c:h val="6.0824863987194368E-2"/>
        </c:manualLayout>
      </c:layout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9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INFANZIA 2017/18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Sheet1!$B$2:$B$7</c:f>
              <c:numCache>
                <c:formatCode>0%</c:formatCode>
                <c:ptCount val="6"/>
                <c:pt idx="0">
                  <c:v>0.02</c:v>
                </c:pt>
                <c:pt idx="1">
                  <c:v>0.18</c:v>
                </c:pt>
                <c:pt idx="2">
                  <c:v>0.28999999999999998</c:v>
                </c:pt>
                <c:pt idx="3">
                  <c:v>0.26</c:v>
                </c:pt>
                <c:pt idx="4">
                  <c:v>0.23</c:v>
                </c:pt>
                <c:pt idx="5">
                  <c:v>0.02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PRIMA PRIMARIA 2018/19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Sheet1!$C$2:$C$7</c:f>
              <c:numCache>
                <c:formatCode>0%</c:formatCode>
                <c:ptCount val="6"/>
                <c:pt idx="1">
                  <c:v>0.05</c:v>
                </c:pt>
                <c:pt idx="2">
                  <c:v>7.0000000000000007E-2</c:v>
                </c:pt>
                <c:pt idx="3">
                  <c:v>0.24</c:v>
                </c:pt>
                <c:pt idx="4">
                  <c:v>0.31</c:v>
                </c:pt>
                <c:pt idx="5">
                  <c:v>0.33</c:v>
                </c:pt>
              </c:numCache>
            </c:numRef>
          </c:val>
        </c:ser>
        <c:dLbls>
          <c:showVal val="1"/>
        </c:dLbls>
        <c:overlap val="-25"/>
        <c:axId val="153803776"/>
        <c:axId val="153855872"/>
      </c:barChart>
      <c:catAx>
        <c:axId val="15380377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53855872"/>
        <c:crosses val="autoZero"/>
        <c:auto val="1"/>
        <c:lblAlgn val="ctr"/>
        <c:lblOffset val="100"/>
      </c:catAx>
      <c:valAx>
        <c:axId val="153855872"/>
        <c:scaling>
          <c:orientation val="minMax"/>
        </c:scaling>
        <c:delete val="1"/>
        <c:axPos val="l"/>
        <c:numFmt formatCode="0%" sourceLinked="1"/>
        <c:tickLblPos val="nextTo"/>
        <c:crossAx val="15380377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5180324681636567E-4"/>
          <c:y val="1.6836195965366927E-2"/>
          <c:w val="0.8864034703995336"/>
          <c:h val="6.0824863987194368E-2"/>
        </c:manualLayout>
      </c:layout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844C-9C47-401F-8D75-D23E0833D08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6941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844C-9C47-401F-8D75-D23E0833D08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00911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844C-9C47-401F-8D75-D23E0833D08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5206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844C-9C47-401F-8D75-D23E0833D08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0981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844C-9C47-401F-8D75-D23E0833D08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1123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844C-9C47-401F-8D75-D23E0833D08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72245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844C-9C47-401F-8D75-D23E0833D08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43995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844C-9C47-401F-8D75-D23E0833D08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82145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844C-9C47-401F-8D75-D23E0833D08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88429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844C-9C47-401F-8D75-D23E0833D08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66102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844C-9C47-401F-8D75-D23E0833D08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35496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A844C-9C47-401F-8D75-D23E0833D08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7012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EVOLUZIONE DEGLI ESITI NEL TEMPO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INFANZIA - PRIMARIA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705864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it-IT" dirty="0" smtClean="0"/>
              <a:t>EVOLUZIONE DEGLI ESITI</a:t>
            </a:r>
            <a:endParaRPr lang="it-I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14542306"/>
              </p:ext>
            </p:extLst>
          </p:nvPr>
        </p:nvGraphicFramePr>
        <p:xfrm>
          <a:off x="0" y="1340768"/>
          <a:ext cx="9144000" cy="47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42672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it-IT" dirty="0" smtClean="0"/>
              <a:t>EVOLUZIONE DEGLI ESITI</a:t>
            </a:r>
            <a:endParaRPr lang="it-I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23504566"/>
              </p:ext>
            </p:extLst>
          </p:nvPr>
        </p:nvGraphicFramePr>
        <p:xfrm>
          <a:off x="0" y="1142984"/>
          <a:ext cx="9001156" cy="5340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683984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it-IT" dirty="0" smtClean="0"/>
              <a:t>EVOLUZIONE DEGLI ESITI</a:t>
            </a:r>
            <a:endParaRPr lang="it-I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02287655"/>
              </p:ext>
            </p:extLst>
          </p:nvPr>
        </p:nvGraphicFramePr>
        <p:xfrm>
          <a:off x="457200" y="1340768"/>
          <a:ext cx="8229600" cy="47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35897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it-IT" dirty="0" smtClean="0"/>
              <a:t>EVOLUZIONE DEGLI ESITI</a:t>
            </a:r>
            <a:endParaRPr lang="it-I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02287655"/>
              </p:ext>
            </p:extLst>
          </p:nvPr>
        </p:nvGraphicFramePr>
        <p:xfrm>
          <a:off x="457200" y="1340768"/>
          <a:ext cx="8229600" cy="47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35897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20</Words>
  <Application>Microsoft Office PowerPoint</Application>
  <PresentationFormat>Presentazione su schermo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Office Theme</vt:lpstr>
      <vt:lpstr>EVOLUZIONE DEGLI ESITI NEL TEMPO</vt:lpstr>
      <vt:lpstr>EVOLUZIONE DEGLI ESITI</vt:lpstr>
      <vt:lpstr>EVOLUZIONE DEGLI ESITI</vt:lpstr>
      <vt:lpstr>EVOLUZIONE DEGLI ESITI</vt:lpstr>
      <vt:lpstr>EVOLUZIONE DEGLI ESITI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EVOLUZIONE DEGLI ESITI NEL TEMPO</dc:title>
  <dc:creator>conci</dc:creator>
  <cp:lastModifiedBy>conci</cp:lastModifiedBy>
  <cp:revision>9</cp:revision>
  <dcterms:created xsi:type="dcterms:W3CDTF">2018-06-22T16:32:15Z</dcterms:created>
  <dcterms:modified xsi:type="dcterms:W3CDTF">2019-06-23T15:17:40Z</dcterms:modified>
</cp:coreProperties>
</file>