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8" r:id="rId8"/>
    <p:sldId id="269" r:id="rId9"/>
    <p:sldId id="264" r:id="rId10"/>
    <p:sldId id="270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>
        <p:scale>
          <a:sx n="80" d="100"/>
          <a:sy n="80" d="100"/>
        </p:scale>
        <p:origin x="-1092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5A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0.6100000000000001</c:v>
                </c:pt>
                <c:pt idx="1">
                  <c:v>0.30000000000000004</c:v>
                </c:pt>
                <c:pt idx="2">
                  <c:v>9.0000000000000024E-2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5B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0.44000000000000006</c:v>
                </c:pt>
                <c:pt idx="1">
                  <c:v>0.16000000000000003</c:v>
                </c:pt>
                <c:pt idx="2">
                  <c:v>0.4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5C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0.38000000000000006</c:v>
                </c:pt>
                <c:pt idx="1">
                  <c:v>0.33000000000000007</c:v>
                </c:pt>
                <c:pt idx="2">
                  <c:v>0.25</c:v>
                </c:pt>
                <c:pt idx="3">
                  <c:v>4.0000000000000008E-2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5D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0.21000000000000002</c:v>
                </c:pt>
                <c:pt idx="1">
                  <c:v>0.34000000000000008</c:v>
                </c:pt>
                <c:pt idx="2">
                  <c:v>0.41000000000000003</c:v>
                </c:pt>
                <c:pt idx="3">
                  <c:v>4.0000000000000008E-2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5E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0.31000000000000005</c:v>
                </c:pt>
                <c:pt idx="1">
                  <c:v>0.42000000000000004</c:v>
                </c:pt>
                <c:pt idx="2">
                  <c:v>0.27</c:v>
                </c:pt>
              </c:numCache>
            </c:numRef>
          </c:val>
        </c:ser>
        <c:dLbls>
          <c:showVal val="1"/>
        </c:dLbls>
        <c:overlap val="-25"/>
        <c:axId val="144234752"/>
        <c:axId val="144060416"/>
      </c:barChart>
      <c:catAx>
        <c:axId val="1442347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4060416"/>
        <c:crosses val="autoZero"/>
        <c:auto val="1"/>
        <c:lblAlgn val="ctr"/>
        <c:lblOffset val="100"/>
      </c:catAx>
      <c:valAx>
        <c:axId val="144060416"/>
        <c:scaling>
          <c:orientation val="minMax"/>
        </c:scaling>
        <c:delete val="1"/>
        <c:axPos val="l"/>
        <c:numFmt formatCode="0%" sourceLinked="1"/>
        <c:tickLblPos val="none"/>
        <c:crossAx val="144234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5A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0.61</c:v>
                </c:pt>
                <c:pt idx="1">
                  <c:v>0.3</c:v>
                </c:pt>
                <c:pt idx="2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5B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0.5</c:v>
                </c:pt>
                <c:pt idx="1">
                  <c:v>0.4</c:v>
                </c:pt>
                <c:pt idx="2">
                  <c:v>0.1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5C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0.5</c:v>
                </c:pt>
                <c:pt idx="1">
                  <c:v>0.38</c:v>
                </c:pt>
                <c:pt idx="2">
                  <c:v>0.08</c:v>
                </c:pt>
                <c:pt idx="3">
                  <c:v>0.04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5D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0.47</c:v>
                </c:pt>
                <c:pt idx="1">
                  <c:v>0.33</c:v>
                </c:pt>
                <c:pt idx="2">
                  <c:v>0.16</c:v>
                </c:pt>
                <c:pt idx="3">
                  <c:v>0.04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5E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0.63</c:v>
                </c:pt>
                <c:pt idx="1">
                  <c:v>0.27</c:v>
                </c:pt>
                <c:pt idx="2">
                  <c:v>0.15</c:v>
                </c:pt>
              </c:numCache>
            </c:numRef>
          </c:val>
        </c:ser>
        <c:dLbls>
          <c:showVal val="1"/>
        </c:dLbls>
        <c:overlap val="-25"/>
        <c:axId val="148994688"/>
        <c:axId val="149000576"/>
      </c:barChart>
      <c:catAx>
        <c:axId val="148994688"/>
        <c:scaling>
          <c:orientation val="minMax"/>
        </c:scaling>
        <c:axPos val="b"/>
        <c:numFmt formatCode="General" sourceLinked="1"/>
        <c:majorTickMark val="none"/>
        <c:tickLblPos val="nextTo"/>
        <c:crossAx val="149000576"/>
        <c:crosses val="autoZero"/>
        <c:auto val="1"/>
        <c:lblAlgn val="ctr"/>
        <c:lblOffset val="100"/>
      </c:catAx>
      <c:valAx>
        <c:axId val="149000576"/>
        <c:scaling>
          <c:orientation val="minMax"/>
        </c:scaling>
        <c:delete val="1"/>
        <c:axPos val="l"/>
        <c:numFmt formatCode="0%" sourceLinked="1"/>
        <c:tickLblPos val="none"/>
        <c:crossAx val="14899468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4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5A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0.6100000000000001</c:v>
                </c:pt>
                <c:pt idx="1">
                  <c:v>0.30000000000000004</c:v>
                </c:pt>
                <c:pt idx="2">
                  <c:v>9.0000000000000011E-2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5B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0.44</c:v>
                </c:pt>
                <c:pt idx="1">
                  <c:v>0.16</c:v>
                </c:pt>
                <c:pt idx="2">
                  <c:v>0.4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5C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0.38000000000000006</c:v>
                </c:pt>
                <c:pt idx="1">
                  <c:v>0.29000000000000004</c:v>
                </c:pt>
                <c:pt idx="2">
                  <c:v>0.29000000000000004</c:v>
                </c:pt>
                <c:pt idx="3">
                  <c:v>4.0000000000000008E-2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5D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0.24000000000000002</c:v>
                </c:pt>
                <c:pt idx="1">
                  <c:v>0.42000000000000004</c:v>
                </c:pt>
                <c:pt idx="2">
                  <c:v>0.17</c:v>
                </c:pt>
                <c:pt idx="3">
                  <c:v>0.17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5E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0.31000000000000005</c:v>
                </c:pt>
                <c:pt idx="1">
                  <c:v>0.42000000000000004</c:v>
                </c:pt>
                <c:pt idx="2">
                  <c:v>0.27</c:v>
                </c:pt>
              </c:numCache>
            </c:numRef>
          </c:val>
        </c:ser>
        <c:dLbls>
          <c:showVal val="1"/>
        </c:dLbls>
        <c:overlap val="-25"/>
        <c:axId val="144604544"/>
        <c:axId val="144618624"/>
      </c:barChart>
      <c:catAx>
        <c:axId val="144604544"/>
        <c:scaling>
          <c:orientation val="minMax"/>
        </c:scaling>
        <c:axPos val="b"/>
        <c:numFmt formatCode="General" sourceLinked="1"/>
        <c:majorTickMark val="none"/>
        <c:tickLblPos val="nextTo"/>
        <c:crossAx val="144618624"/>
        <c:crosses val="autoZero"/>
        <c:auto val="1"/>
        <c:lblAlgn val="ctr"/>
        <c:lblOffset val="100"/>
      </c:catAx>
      <c:valAx>
        <c:axId val="144618624"/>
        <c:scaling>
          <c:orientation val="minMax"/>
        </c:scaling>
        <c:delete val="1"/>
        <c:axPos val="l"/>
        <c:numFmt formatCode="0%" sourceLinked="1"/>
        <c:tickLblPos val="none"/>
        <c:crossAx val="144604544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4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5A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0.6100000000000001</c:v>
                </c:pt>
                <c:pt idx="1">
                  <c:v>0.30000000000000004</c:v>
                </c:pt>
                <c:pt idx="2">
                  <c:v>9.0000000000000011E-2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5B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0.44</c:v>
                </c:pt>
                <c:pt idx="1">
                  <c:v>0.16</c:v>
                </c:pt>
                <c:pt idx="2">
                  <c:v>0.4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5C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0.38000000000000006</c:v>
                </c:pt>
                <c:pt idx="1">
                  <c:v>0.33000000000000007</c:v>
                </c:pt>
                <c:pt idx="2">
                  <c:v>0.29000000000000004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5D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0.24000000000000002</c:v>
                </c:pt>
                <c:pt idx="1">
                  <c:v>0.33000000000000007</c:v>
                </c:pt>
                <c:pt idx="2">
                  <c:v>0.39000000000000007</c:v>
                </c:pt>
                <c:pt idx="3">
                  <c:v>4.0000000000000008E-2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5E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0.33000000000000007</c:v>
                </c:pt>
                <c:pt idx="1">
                  <c:v>0.42000000000000004</c:v>
                </c:pt>
                <c:pt idx="2">
                  <c:v>0.15000000000000002</c:v>
                </c:pt>
              </c:numCache>
            </c:numRef>
          </c:val>
        </c:ser>
        <c:dLbls>
          <c:showVal val="1"/>
        </c:dLbls>
        <c:overlap val="-25"/>
        <c:axId val="144680832"/>
        <c:axId val="144682368"/>
      </c:barChart>
      <c:catAx>
        <c:axId val="144680832"/>
        <c:scaling>
          <c:orientation val="minMax"/>
        </c:scaling>
        <c:axPos val="b"/>
        <c:numFmt formatCode="General" sourceLinked="1"/>
        <c:majorTickMark val="none"/>
        <c:tickLblPos val="nextTo"/>
        <c:crossAx val="144682368"/>
        <c:crosses val="autoZero"/>
        <c:auto val="1"/>
        <c:lblAlgn val="ctr"/>
        <c:lblOffset val="100"/>
      </c:catAx>
      <c:valAx>
        <c:axId val="144682368"/>
        <c:scaling>
          <c:orientation val="minMax"/>
        </c:scaling>
        <c:delete val="1"/>
        <c:axPos val="l"/>
        <c:numFmt formatCode="0%" sourceLinked="1"/>
        <c:tickLblPos val="none"/>
        <c:crossAx val="144680832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4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5A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it-IT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0.61</c:v>
                </c:pt>
                <c:pt idx="1">
                  <c:v>0.3</c:v>
                </c:pt>
                <c:pt idx="2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5B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0.44</c:v>
                </c:pt>
                <c:pt idx="1">
                  <c:v>0.16</c:v>
                </c:pt>
                <c:pt idx="2">
                  <c:v>0.4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5C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0.38</c:v>
                </c:pt>
                <c:pt idx="1">
                  <c:v>0.36</c:v>
                </c:pt>
                <c:pt idx="2">
                  <c:v>0.26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5D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0.26</c:v>
                </c:pt>
                <c:pt idx="1">
                  <c:v>0.37</c:v>
                </c:pt>
                <c:pt idx="2">
                  <c:v>0.34</c:v>
                </c:pt>
                <c:pt idx="3">
                  <c:v>0.03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5E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0.63</c:v>
                </c:pt>
                <c:pt idx="1">
                  <c:v>0.42</c:v>
                </c:pt>
                <c:pt idx="2">
                  <c:v>0.05</c:v>
                </c:pt>
              </c:numCache>
            </c:numRef>
          </c:val>
        </c:ser>
        <c:dLbls>
          <c:showVal val="1"/>
        </c:dLbls>
        <c:overlap val="-25"/>
        <c:axId val="146631296"/>
        <c:axId val="146641280"/>
      </c:barChart>
      <c:catAx>
        <c:axId val="146631296"/>
        <c:scaling>
          <c:orientation val="minMax"/>
        </c:scaling>
        <c:axPos val="b"/>
        <c:numFmt formatCode="General" sourceLinked="1"/>
        <c:majorTickMark val="none"/>
        <c:tickLblPos val="nextTo"/>
        <c:crossAx val="146641280"/>
        <c:crosses val="autoZero"/>
        <c:auto val="1"/>
        <c:lblAlgn val="ctr"/>
        <c:lblOffset val="100"/>
      </c:catAx>
      <c:valAx>
        <c:axId val="146641280"/>
        <c:scaling>
          <c:orientation val="minMax"/>
        </c:scaling>
        <c:delete val="1"/>
        <c:axPos val="l"/>
        <c:numFmt formatCode="0%" sourceLinked="1"/>
        <c:tickLblPos val="none"/>
        <c:crossAx val="14663129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4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5A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0.6100000000000001</c:v>
                </c:pt>
                <c:pt idx="1">
                  <c:v>0.30000000000000004</c:v>
                </c:pt>
                <c:pt idx="2">
                  <c:v>9.0000000000000011E-2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5B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0.44</c:v>
                </c:pt>
                <c:pt idx="1">
                  <c:v>0.16</c:v>
                </c:pt>
                <c:pt idx="2">
                  <c:v>0.4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5C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0.38000000000000006</c:v>
                </c:pt>
                <c:pt idx="1">
                  <c:v>0.38000000000000006</c:v>
                </c:pt>
                <c:pt idx="2">
                  <c:v>0.24000000000000002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5D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0.29000000000000004</c:v>
                </c:pt>
                <c:pt idx="1">
                  <c:v>0.35000000000000003</c:v>
                </c:pt>
                <c:pt idx="2">
                  <c:v>0.22</c:v>
                </c:pt>
                <c:pt idx="3">
                  <c:v>4.0000000000000008E-2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5E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0.31000000000000005</c:v>
                </c:pt>
                <c:pt idx="1">
                  <c:v>0.52</c:v>
                </c:pt>
                <c:pt idx="2">
                  <c:v>0.17</c:v>
                </c:pt>
              </c:numCache>
            </c:numRef>
          </c:val>
        </c:ser>
        <c:dLbls>
          <c:showVal val="1"/>
        </c:dLbls>
        <c:overlap val="-25"/>
        <c:axId val="144873728"/>
        <c:axId val="144891904"/>
      </c:barChart>
      <c:catAx>
        <c:axId val="144873728"/>
        <c:scaling>
          <c:orientation val="minMax"/>
        </c:scaling>
        <c:axPos val="b"/>
        <c:numFmt formatCode="General" sourceLinked="1"/>
        <c:majorTickMark val="none"/>
        <c:tickLblPos val="nextTo"/>
        <c:crossAx val="144891904"/>
        <c:crosses val="autoZero"/>
        <c:auto val="1"/>
        <c:lblAlgn val="ctr"/>
        <c:lblOffset val="100"/>
      </c:catAx>
      <c:valAx>
        <c:axId val="144891904"/>
        <c:scaling>
          <c:orientation val="minMax"/>
        </c:scaling>
        <c:delete val="1"/>
        <c:axPos val="l"/>
        <c:numFmt formatCode="0%" sourceLinked="1"/>
        <c:tickLblPos val="none"/>
        <c:crossAx val="14487372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4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5A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0.61</c:v>
                </c:pt>
                <c:pt idx="1">
                  <c:v>0.3</c:v>
                </c:pt>
                <c:pt idx="2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5B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0.45</c:v>
                </c:pt>
                <c:pt idx="1">
                  <c:v>0.43</c:v>
                </c:pt>
                <c:pt idx="2">
                  <c:v>0.12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5C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0.44</c:v>
                </c:pt>
                <c:pt idx="1">
                  <c:v>0.43</c:v>
                </c:pt>
                <c:pt idx="2">
                  <c:v>0.13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5D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0.45</c:v>
                </c:pt>
                <c:pt idx="1">
                  <c:v>0.33</c:v>
                </c:pt>
                <c:pt idx="2">
                  <c:v>0.12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5E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0.63</c:v>
                </c:pt>
                <c:pt idx="1">
                  <c:v>0.27</c:v>
                </c:pt>
                <c:pt idx="2">
                  <c:v>0.1</c:v>
                </c:pt>
              </c:numCache>
            </c:numRef>
          </c:val>
        </c:ser>
        <c:dLbls>
          <c:showVal val="1"/>
        </c:dLbls>
        <c:overlap val="-25"/>
        <c:axId val="146760832"/>
        <c:axId val="146762368"/>
      </c:barChart>
      <c:catAx>
        <c:axId val="146760832"/>
        <c:scaling>
          <c:orientation val="minMax"/>
        </c:scaling>
        <c:axPos val="b"/>
        <c:numFmt formatCode="General" sourceLinked="1"/>
        <c:majorTickMark val="none"/>
        <c:tickLblPos val="nextTo"/>
        <c:crossAx val="146762368"/>
        <c:crosses val="autoZero"/>
        <c:auto val="1"/>
        <c:lblAlgn val="ctr"/>
        <c:lblOffset val="100"/>
      </c:catAx>
      <c:valAx>
        <c:axId val="146762368"/>
        <c:scaling>
          <c:orientation val="minMax"/>
        </c:scaling>
        <c:delete val="1"/>
        <c:axPos val="l"/>
        <c:numFmt formatCode="0%" sourceLinked="1"/>
        <c:tickLblPos val="none"/>
        <c:crossAx val="146760832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4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5A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0.61</c:v>
                </c:pt>
                <c:pt idx="1">
                  <c:v>0.3</c:v>
                </c:pt>
                <c:pt idx="2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5B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0.44</c:v>
                </c:pt>
                <c:pt idx="1">
                  <c:v>0.4</c:v>
                </c:pt>
                <c:pt idx="2">
                  <c:v>0.16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5C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0.41</c:v>
                </c:pt>
                <c:pt idx="1">
                  <c:v>0.42</c:v>
                </c:pt>
                <c:pt idx="2">
                  <c:v>0.13</c:v>
                </c:pt>
                <c:pt idx="3">
                  <c:v>0.04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5D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0.34</c:v>
                </c:pt>
                <c:pt idx="1">
                  <c:v>0.41</c:v>
                </c:pt>
                <c:pt idx="2">
                  <c:v>0.21</c:v>
                </c:pt>
                <c:pt idx="3">
                  <c:v>0.04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5E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0.42</c:v>
                </c:pt>
                <c:pt idx="1">
                  <c:v>0.48</c:v>
                </c:pt>
                <c:pt idx="2">
                  <c:v>0.1</c:v>
                </c:pt>
              </c:numCache>
            </c:numRef>
          </c:val>
        </c:ser>
        <c:dLbls>
          <c:showVal val="1"/>
        </c:dLbls>
        <c:overlap val="-25"/>
        <c:axId val="146862848"/>
        <c:axId val="146864384"/>
      </c:barChart>
      <c:catAx>
        <c:axId val="146862848"/>
        <c:scaling>
          <c:orientation val="minMax"/>
        </c:scaling>
        <c:axPos val="b"/>
        <c:numFmt formatCode="General" sourceLinked="1"/>
        <c:majorTickMark val="none"/>
        <c:tickLblPos val="nextTo"/>
        <c:crossAx val="146864384"/>
        <c:crosses val="autoZero"/>
        <c:auto val="1"/>
        <c:lblAlgn val="ctr"/>
        <c:lblOffset val="100"/>
      </c:catAx>
      <c:valAx>
        <c:axId val="146864384"/>
        <c:scaling>
          <c:orientation val="minMax"/>
        </c:scaling>
        <c:delete val="1"/>
        <c:axPos val="l"/>
        <c:numFmt formatCode="0%" sourceLinked="1"/>
        <c:tickLblPos val="none"/>
        <c:crossAx val="14686284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4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1.3802814180066954E-2"/>
          <c:y val="0.16910129578787433"/>
          <c:w val="0.96625978755983666"/>
          <c:h val="0.69507900588875915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5A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0.61</c:v>
                </c:pt>
                <c:pt idx="1">
                  <c:v>0.3</c:v>
                </c:pt>
                <c:pt idx="2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5B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0.44</c:v>
                </c:pt>
                <c:pt idx="1">
                  <c:v>0.16</c:v>
                </c:pt>
                <c:pt idx="2">
                  <c:v>0.4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5C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0.5</c:v>
                </c:pt>
                <c:pt idx="1">
                  <c:v>0.34</c:v>
                </c:pt>
                <c:pt idx="2">
                  <c:v>0.04</c:v>
                </c:pt>
                <c:pt idx="3">
                  <c:v>0.04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5D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0.37</c:v>
                </c:pt>
                <c:pt idx="1">
                  <c:v>0.28999999999999998</c:v>
                </c:pt>
                <c:pt idx="2">
                  <c:v>0.31</c:v>
                </c:pt>
                <c:pt idx="3">
                  <c:v>0.03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5E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0.47</c:v>
                </c:pt>
                <c:pt idx="1">
                  <c:v>0.42</c:v>
                </c:pt>
                <c:pt idx="2">
                  <c:v>0.11</c:v>
                </c:pt>
              </c:numCache>
            </c:numRef>
          </c:val>
        </c:ser>
        <c:dLbls>
          <c:showVal val="1"/>
        </c:dLbls>
        <c:overlap val="-25"/>
        <c:axId val="148744064"/>
        <c:axId val="148745600"/>
      </c:barChart>
      <c:catAx>
        <c:axId val="148744064"/>
        <c:scaling>
          <c:orientation val="minMax"/>
        </c:scaling>
        <c:axPos val="b"/>
        <c:numFmt formatCode="General" sourceLinked="1"/>
        <c:majorTickMark val="none"/>
        <c:tickLblPos val="nextTo"/>
        <c:crossAx val="148745600"/>
        <c:crosses val="autoZero"/>
        <c:auto val="1"/>
        <c:lblAlgn val="ctr"/>
        <c:lblOffset val="100"/>
      </c:catAx>
      <c:valAx>
        <c:axId val="148745600"/>
        <c:scaling>
          <c:orientation val="minMax"/>
        </c:scaling>
        <c:delete val="1"/>
        <c:axPos val="l"/>
        <c:numFmt formatCode="0%" sourceLinked="1"/>
        <c:tickLblPos val="none"/>
        <c:crossAx val="148744064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4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5A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0.61</c:v>
                </c:pt>
                <c:pt idx="1">
                  <c:v>0.3</c:v>
                </c:pt>
                <c:pt idx="2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5B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0.44</c:v>
                </c:pt>
                <c:pt idx="1">
                  <c:v>0.4</c:v>
                </c:pt>
                <c:pt idx="2">
                  <c:v>0.16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5C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0.5</c:v>
                </c:pt>
                <c:pt idx="1">
                  <c:v>0.38</c:v>
                </c:pt>
                <c:pt idx="2">
                  <c:v>0.08</c:v>
                </c:pt>
                <c:pt idx="3">
                  <c:v>0.04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5D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0.47</c:v>
                </c:pt>
                <c:pt idx="1">
                  <c:v>0.33</c:v>
                </c:pt>
                <c:pt idx="2">
                  <c:v>0.16</c:v>
                </c:pt>
                <c:pt idx="3">
                  <c:v>0.04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5E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 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0.63</c:v>
                </c:pt>
                <c:pt idx="1">
                  <c:v>0.27</c:v>
                </c:pt>
                <c:pt idx="2">
                  <c:v>0.15</c:v>
                </c:pt>
                <c:pt idx="3">
                  <c:v>0.05</c:v>
                </c:pt>
              </c:numCache>
            </c:numRef>
          </c:val>
        </c:ser>
        <c:dLbls>
          <c:showVal val="1"/>
        </c:dLbls>
        <c:overlap val="-25"/>
        <c:axId val="148792064"/>
        <c:axId val="148793600"/>
      </c:barChart>
      <c:catAx>
        <c:axId val="148792064"/>
        <c:scaling>
          <c:orientation val="minMax"/>
        </c:scaling>
        <c:axPos val="b"/>
        <c:numFmt formatCode="General" sourceLinked="1"/>
        <c:majorTickMark val="none"/>
        <c:tickLblPos val="nextTo"/>
        <c:crossAx val="148793600"/>
        <c:crosses val="autoZero"/>
        <c:auto val="1"/>
        <c:lblAlgn val="ctr"/>
        <c:lblOffset val="100"/>
      </c:catAx>
      <c:valAx>
        <c:axId val="148793600"/>
        <c:scaling>
          <c:orientation val="minMax"/>
        </c:scaling>
        <c:delete val="1"/>
        <c:axPos val="l"/>
        <c:numFmt formatCode="0%" sourceLinked="1"/>
        <c:tickLblPos val="none"/>
        <c:crossAx val="148792064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400"/>
      </a:pPr>
      <a:endParaRPr lang="it-IT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32CC3-B276-42FE-85C1-984756E1B0F7}" type="datetimeFigureOut">
              <a:rPr lang="it-IT" smtClean="0"/>
              <a:pPr/>
              <a:t>26/06/2019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D9BA4-273B-4B77-9FDB-0EBABC9D3D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32CC3-B276-42FE-85C1-984756E1B0F7}" type="datetimeFigureOut">
              <a:rPr lang="it-IT" smtClean="0"/>
              <a:pPr/>
              <a:t>26/06/2019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D9BA4-273B-4B77-9FDB-0EBABC9D3D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32CC3-B276-42FE-85C1-984756E1B0F7}" type="datetimeFigureOut">
              <a:rPr lang="it-IT" smtClean="0"/>
              <a:pPr/>
              <a:t>26/06/2019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D9BA4-273B-4B77-9FDB-0EBABC9D3D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32CC3-B276-42FE-85C1-984756E1B0F7}" type="datetimeFigureOut">
              <a:rPr lang="it-IT" smtClean="0"/>
              <a:pPr/>
              <a:t>26/06/2019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D9BA4-273B-4B77-9FDB-0EBABC9D3D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32CC3-B276-42FE-85C1-984756E1B0F7}" type="datetimeFigureOut">
              <a:rPr lang="it-IT" smtClean="0"/>
              <a:pPr/>
              <a:t>26/06/2019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D9BA4-273B-4B77-9FDB-0EBABC9D3D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32CC3-B276-42FE-85C1-984756E1B0F7}" type="datetimeFigureOut">
              <a:rPr lang="it-IT" smtClean="0"/>
              <a:pPr/>
              <a:t>26/06/2019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D9BA4-273B-4B77-9FDB-0EBABC9D3D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32CC3-B276-42FE-85C1-984756E1B0F7}" type="datetimeFigureOut">
              <a:rPr lang="it-IT" smtClean="0"/>
              <a:pPr/>
              <a:t>26/06/2019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D9BA4-273B-4B77-9FDB-0EBABC9D3D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32CC3-B276-42FE-85C1-984756E1B0F7}" type="datetimeFigureOut">
              <a:rPr lang="it-IT" smtClean="0"/>
              <a:pPr/>
              <a:t>26/06/2019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D9BA4-273B-4B77-9FDB-0EBABC9D3D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32CC3-B276-42FE-85C1-984756E1B0F7}" type="datetimeFigureOut">
              <a:rPr lang="it-IT" smtClean="0"/>
              <a:pPr/>
              <a:t>26/06/2019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D9BA4-273B-4B77-9FDB-0EBABC9D3D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32CC3-B276-42FE-85C1-984756E1B0F7}" type="datetimeFigureOut">
              <a:rPr lang="it-IT" smtClean="0"/>
              <a:pPr/>
              <a:t>26/06/2019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D9BA4-273B-4B77-9FDB-0EBABC9D3D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32CC3-B276-42FE-85C1-984756E1B0F7}" type="datetimeFigureOut">
              <a:rPr lang="it-IT" smtClean="0"/>
              <a:pPr/>
              <a:t>26/06/2019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D9BA4-273B-4B77-9FDB-0EBABC9D3D5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2A32CC3-B276-42FE-85C1-984756E1B0F7}" type="datetimeFigureOut">
              <a:rPr lang="it-IT" smtClean="0"/>
              <a:pPr/>
              <a:t>26/06/2019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3CD9BA4-273B-4B77-9FDB-0EBABC9D3D5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0" y="1052736"/>
            <a:ext cx="9144000" cy="3255264"/>
          </a:xfrm>
          <a:prstGeom prst="rect">
            <a:avLst/>
          </a:prstGeom>
          <a:solidFill>
            <a:schemeClr val="accent6"/>
          </a:solidFill>
        </p:spPr>
        <p:txBody>
          <a:bodyPr vert="horz" lIns="288000" tIns="45720" rIns="28800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9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CERTIFICAZIONE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9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DELLE COMPETENZE</a:t>
            </a:r>
            <a:endParaRPr kumimoji="0" lang="it-IT" sz="5900" b="0" i="0" u="none" strike="noStrike" kern="1200" cap="none" spc="-1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0" y="4325354"/>
            <a:ext cx="9144000" cy="1191878"/>
          </a:xfrm>
          <a:prstGeom prst="rect">
            <a:avLst/>
          </a:prstGeom>
          <a:solidFill>
            <a:schemeClr val="accent6"/>
          </a:solidFill>
        </p:spPr>
        <p:txBody>
          <a:bodyPr vert="horz" wrap="square" lIns="288000" tIns="108000" rIns="288000" bIns="10800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0A22E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0A22E">
                    <a:lumMod val="20000"/>
                    <a:lumOff val="8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SCUOLA PRIMARIA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rgbClr val="F0A22E">
                    <a:lumMod val="20000"/>
                    <a:lumOff val="8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0A22E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0A22E">
                    <a:lumMod val="20000"/>
                    <a:lumOff val="8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a.s.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0A22E">
                    <a:lumMod val="20000"/>
                    <a:lumOff val="8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2018/2019</a:t>
            </a: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srgbClr val="F0A22E">
                  <a:lumMod val="20000"/>
                  <a:lumOff val="8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502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500042"/>
            <a:ext cx="8458200" cy="2000264"/>
          </a:xfrm>
        </p:spPr>
        <p:txBody>
          <a:bodyPr>
            <a:normAutofit fontScale="90000"/>
          </a:bodyPr>
          <a:lstStyle/>
          <a:p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 smtClean="0"/>
              <a:t>A.S.2018/2019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>
                <a:solidFill>
                  <a:srgbClr val="FF0000"/>
                </a:solidFill>
              </a:rPr>
              <a:t>CERTIFICAZIONE DELLE COMPETENZE</a:t>
            </a:r>
            <a:br>
              <a:rPr lang="it-IT" sz="2800" dirty="0">
                <a:solidFill>
                  <a:srgbClr val="FF0000"/>
                </a:solidFill>
              </a:rPr>
            </a:br>
            <a:r>
              <a:rPr lang="it-IT" sz="2700" b="1" dirty="0">
                <a:solidFill>
                  <a:srgbClr val="0070C0"/>
                </a:solidFill>
              </a:rPr>
              <a:t> CEO - Consapevolezza ed espressione culturale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1800" dirty="0">
                <a:solidFill>
                  <a:srgbClr val="0070C0"/>
                </a:solidFill>
              </a:rPr>
              <a:t>Si orienta nello spazio e nel tempo, osservando e descrivendo ambienti, fatti, fenomeni e produzioni artistiche.</a:t>
            </a:r>
            <a:r>
              <a:rPr lang="it-IT" sz="2000" dirty="0"/>
              <a:t/>
            </a:r>
            <a:br>
              <a:rPr lang="it-IT" sz="2000" dirty="0"/>
            </a:br>
            <a:endParaRPr lang="it-IT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14" name="Grafico 13"/>
          <p:cNvGraphicFramePr/>
          <p:nvPr>
            <p:extLst>
              <p:ext uri="{D42A27DB-BD31-4B8C-83A1-F6EECF244321}">
                <p14:modId xmlns="" xmlns:p14="http://schemas.microsoft.com/office/powerpoint/2010/main" val="1526024630"/>
              </p:ext>
            </p:extLst>
          </p:nvPr>
        </p:nvGraphicFramePr>
        <p:xfrm>
          <a:off x="467544" y="2643182"/>
          <a:ext cx="8280920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14290"/>
            <a:ext cx="8458200" cy="1928826"/>
          </a:xfrm>
        </p:spPr>
        <p:txBody>
          <a:bodyPr>
            <a:normAutofit fontScale="90000"/>
          </a:bodyPr>
          <a:lstStyle/>
          <a:p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 smtClean="0"/>
              <a:t>A.S.2018/2019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>
                <a:solidFill>
                  <a:srgbClr val="FF0000"/>
                </a:solidFill>
              </a:rPr>
              <a:t>CERTIFICAZIONE DELLE COMPETENZE</a:t>
            </a:r>
            <a:br>
              <a:rPr lang="it-IT" sz="2800" dirty="0">
                <a:solidFill>
                  <a:srgbClr val="FF0000"/>
                </a:solidFill>
              </a:rPr>
            </a:br>
            <a:r>
              <a:rPr lang="it-IT" sz="2700" b="1" dirty="0">
                <a:solidFill>
                  <a:srgbClr val="0070C0"/>
                </a:solidFill>
              </a:rPr>
              <a:t>CEP - Consapevolezza ed espressione culturale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>
                <a:solidFill>
                  <a:srgbClr val="0070C0"/>
                </a:solidFill>
              </a:rPr>
              <a:t>In relazione alle proprie potenzialità e al proprio talento si esprime negli ambiti motori, artistici e musicali che gli sono più congeniali.</a:t>
            </a:r>
          </a:p>
        </p:txBody>
      </p:sp>
      <p:graphicFrame>
        <p:nvGraphicFramePr>
          <p:cNvPr id="14" name="Grafico 13"/>
          <p:cNvGraphicFramePr/>
          <p:nvPr>
            <p:extLst>
              <p:ext uri="{D42A27DB-BD31-4B8C-83A1-F6EECF244321}">
                <p14:modId xmlns="" xmlns:p14="http://schemas.microsoft.com/office/powerpoint/2010/main" val="731026560"/>
              </p:ext>
            </p:extLst>
          </p:nvPr>
        </p:nvGraphicFramePr>
        <p:xfrm>
          <a:off x="467544" y="2500306"/>
          <a:ext cx="8280920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1785950"/>
          </a:xfrm>
        </p:spPr>
        <p:txBody>
          <a:bodyPr>
            <a:normAutofit fontScale="90000"/>
          </a:bodyPr>
          <a:lstStyle/>
          <a:p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 smtClean="0"/>
              <a:t>A.S.2018/2019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>
                <a:solidFill>
                  <a:srgbClr val="FF0000"/>
                </a:solidFill>
              </a:rPr>
              <a:t>CERTIFICAZIONE DELLE COMPETENZE</a:t>
            </a:r>
            <a:br>
              <a:rPr lang="it-IT" sz="2800" dirty="0">
                <a:solidFill>
                  <a:srgbClr val="FF0000"/>
                </a:solidFill>
              </a:rPr>
            </a:br>
            <a:r>
              <a:rPr lang="it-IT" sz="2700" b="1" dirty="0">
                <a:solidFill>
                  <a:srgbClr val="0070C0"/>
                </a:solidFill>
              </a:rPr>
              <a:t>CLI - Comunicazione nella madrelingua</a:t>
            </a:r>
            <a:br>
              <a:rPr lang="it-IT" sz="2700" b="1" dirty="0">
                <a:solidFill>
                  <a:srgbClr val="0070C0"/>
                </a:solidFill>
              </a:rPr>
            </a:br>
            <a:endParaRPr lang="it-IT" sz="2700" b="1" dirty="0">
              <a:solidFill>
                <a:srgbClr val="0070C0"/>
              </a:solidFill>
            </a:endParaRPr>
          </a:p>
        </p:txBody>
      </p:sp>
      <p:graphicFrame>
        <p:nvGraphicFramePr>
          <p:cNvPr id="14" name="Grafico 13"/>
          <p:cNvGraphicFramePr/>
          <p:nvPr>
            <p:extLst>
              <p:ext uri="{D42A27DB-BD31-4B8C-83A1-F6EECF244321}">
                <p14:modId xmlns="" xmlns:p14="http://schemas.microsoft.com/office/powerpoint/2010/main" val="2142672798"/>
              </p:ext>
            </p:extLst>
          </p:nvPr>
        </p:nvGraphicFramePr>
        <p:xfrm>
          <a:off x="467544" y="2071678"/>
          <a:ext cx="8280920" cy="3661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4293"/>
            <a:ext cx="7772400" cy="1857387"/>
          </a:xfrm>
        </p:spPr>
        <p:txBody>
          <a:bodyPr>
            <a:normAutofit fontScale="90000"/>
          </a:bodyPr>
          <a:lstStyle/>
          <a:p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 smtClean="0"/>
              <a:t>A.S.2018/2019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>
                <a:solidFill>
                  <a:srgbClr val="FF0000"/>
                </a:solidFill>
              </a:rPr>
              <a:t>CERTIFICAZIONE DELLE COMPETENZE</a:t>
            </a:r>
            <a:br>
              <a:rPr lang="it-IT" sz="2800" dirty="0">
                <a:solidFill>
                  <a:srgbClr val="FF0000"/>
                </a:solidFill>
              </a:rPr>
            </a:br>
            <a:r>
              <a:rPr lang="it-IT" sz="2700" b="1" dirty="0">
                <a:solidFill>
                  <a:srgbClr val="0070C0"/>
                </a:solidFill>
              </a:rPr>
              <a:t>CLS - Comunicazione nelle lingue straniere</a:t>
            </a:r>
            <a:br>
              <a:rPr lang="it-IT" sz="2700" b="1" dirty="0">
                <a:solidFill>
                  <a:srgbClr val="0070C0"/>
                </a:solidFill>
              </a:rPr>
            </a:br>
            <a:endParaRPr lang="it-IT" sz="2700" b="1" dirty="0">
              <a:solidFill>
                <a:srgbClr val="0070C0"/>
              </a:solidFill>
            </a:endParaRPr>
          </a:p>
        </p:txBody>
      </p:sp>
      <p:graphicFrame>
        <p:nvGraphicFramePr>
          <p:cNvPr id="14" name="Grafico 13"/>
          <p:cNvGraphicFramePr/>
          <p:nvPr>
            <p:extLst>
              <p:ext uri="{D42A27DB-BD31-4B8C-83A1-F6EECF244321}">
                <p14:modId xmlns="" xmlns:p14="http://schemas.microsoft.com/office/powerpoint/2010/main" val="2806749831"/>
              </p:ext>
            </p:extLst>
          </p:nvPr>
        </p:nvGraphicFramePr>
        <p:xfrm>
          <a:off x="467544" y="2071678"/>
          <a:ext cx="8280920" cy="3733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14290"/>
            <a:ext cx="8458200" cy="2071702"/>
          </a:xfrm>
        </p:spPr>
        <p:txBody>
          <a:bodyPr>
            <a:normAutofit fontScale="90000"/>
          </a:bodyPr>
          <a:lstStyle/>
          <a:p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 smtClean="0"/>
              <a:t>A.S.2018/2019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>
                <a:solidFill>
                  <a:srgbClr val="FF0000"/>
                </a:solidFill>
              </a:rPr>
              <a:t>CERTIFICAZIONE DELLE COMPETENZE</a:t>
            </a:r>
            <a:br>
              <a:rPr lang="it-IT" sz="2800" dirty="0">
                <a:solidFill>
                  <a:srgbClr val="FF0000"/>
                </a:solidFill>
              </a:rPr>
            </a:br>
            <a:r>
              <a:rPr lang="it-IT" sz="2700" b="1" dirty="0">
                <a:solidFill>
                  <a:srgbClr val="0070C0"/>
                </a:solidFill>
              </a:rPr>
              <a:t>MST - Competenza matematica e competenze di base in scienza e tecnologia</a:t>
            </a:r>
            <a:r>
              <a:rPr lang="it-IT" sz="2700" dirty="0"/>
              <a:t/>
            </a:r>
            <a:br>
              <a:rPr lang="it-IT" sz="2700" dirty="0"/>
            </a:br>
            <a:endParaRPr lang="it-IT" sz="2700" b="1" dirty="0">
              <a:solidFill>
                <a:srgbClr val="0070C0"/>
              </a:solidFill>
            </a:endParaRPr>
          </a:p>
        </p:txBody>
      </p:sp>
      <p:graphicFrame>
        <p:nvGraphicFramePr>
          <p:cNvPr id="14" name="Grafico 13"/>
          <p:cNvGraphicFramePr/>
          <p:nvPr>
            <p:extLst>
              <p:ext uri="{D42A27DB-BD31-4B8C-83A1-F6EECF244321}">
                <p14:modId xmlns="" xmlns:p14="http://schemas.microsoft.com/office/powerpoint/2010/main" val="787776826"/>
              </p:ext>
            </p:extLst>
          </p:nvPr>
        </p:nvGraphicFramePr>
        <p:xfrm>
          <a:off x="467544" y="2643182"/>
          <a:ext cx="8280920" cy="3594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"/>
            <a:ext cx="8458200" cy="1857387"/>
          </a:xfrm>
        </p:spPr>
        <p:txBody>
          <a:bodyPr>
            <a:normAutofit fontScale="90000"/>
          </a:bodyPr>
          <a:lstStyle/>
          <a:p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 smtClean="0"/>
              <a:t>A.S.2018/2019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>
                <a:solidFill>
                  <a:srgbClr val="FF0000"/>
                </a:solidFill>
              </a:rPr>
              <a:t>CERTIFICAZIONE DELLE COMPETENZE</a:t>
            </a:r>
            <a:br>
              <a:rPr lang="it-IT" sz="2800" dirty="0">
                <a:solidFill>
                  <a:srgbClr val="FF0000"/>
                </a:solidFill>
              </a:rPr>
            </a:br>
            <a:r>
              <a:rPr lang="it-IT" sz="2700" b="1" dirty="0">
                <a:solidFill>
                  <a:srgbClr val="0070C0"/>
                </a:solidFill>
              </a:rPr>
              <a:t>CD - Competenze digitali</a:t>
            </a:r>
            <a:br>
              <a:rPr lang="it-IT" sz="2700" b="1" dirty="0">
                <a:solidFill>
                  <a:srgbClr val="0070C0"/>
                </a:solidFill>
              </a:rPr>
            </a:br>
            <a:endParaRPr lang="it-IT" sz="2700" b="1" dirty="0">
              <a:solidFill>
                <a:srgbClr val="0070C0"/>
              </a:solidFill>
            </a:endParaRPr>
          </a:p>
        </p:txBody>
      </p:sp>
      <p:graphicFrame>
        <p:nvGraphicFramePr>
          <p:cNvPr id="14" name="Grafico 13"/>
          <p:cNvGraphicFramePr/>
          <p:nvPr>
            <p:extLst>
              <p:ext uri="{D42A27DB-BD31-4B8C-83A1-F6EECF244321}">
                <p14:modId xmlns="" xmlns:p14="http://schemas.microsoft.com/office/powerpoint/2010/main" val="3702067632"/>
              </p:ext>
            </p:extLst>
          </p:nvPr>
        </p:nvGraphicFramePr>
        <p:xfrm>
          <a:off x="467544" y="2071678"/>
          <a:ext cx="8280920" cy="3805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"/>
            <a:ext cx="8458200" cy="1857387"/>
          </a:xfrm>
        </p:spPr>
        <p:txBody>
          <a:bodyPr>
            <a:normAutofit fontScale="90000"/>
          </a:bodyPr>
          <a:lstStyle/>
          <a:p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 smtClean="0"/>
              <a:t>A.S.2018/2019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>
                <a:solidFill>
                  <a:srgbClr val="FF0000"/>
                </a:solidFill>
              </a:rPr>
              <a:t>CERTIFICAZIONE DELLE COMPETENZE</a:t>
            </a:r>
            <a:br>
              <a:rPr lang="it-IT" sz="2800" dirty="0">
                <a:solidFill>
                  <a:srgbClr val="FF0000"/>
                </a:solidFill>
              </a:rPr>
            </a:br>
            <a:r>
              <a:rPr lang="it-IT" sz="2700" b="1" dirty="0">
                <a:solidFill>
                  <a:srgbClr val="0070C0"/>
                </a:solidFill>
              </a:rPr>
              <a:t>II - Imparare ad imparare</a:t>
            </a:r>
            <a:r>
              <a:rPr lang="it-IT" sz="1800" dirty="0"/>
              <a:t/>
            </a:r>
            <a:br>
              <a:rPr lang="it-IT" sz="1800" dirty="0"/>
            </a:br>
            <a:endParaRPr lang="it-IT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14" name="Grafico 13"/>
          <p:cNvGraphicFramePr/>
          <p:nvPr>
            <p:extLst>
              <p:ext uri="{D42A27DB-BD31-4B8C-83A1-F6EECF244321}">
                <p14:modId xmlns="" xmlns:p14="http://schemas.microsoft.com/office/powerpoint/2010/main" val="1743100674"/>
              </p:ext>
            </p:extLst>
          </p:nvPr>
        </p:nvGraphicFramePr>
        <p:xfrm>
          <a:off x="467544" y="2071678"/>
          <a:ext cx="8280920" cy="3661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"/>
            <a:ext cx="8458200" cy="1857387"/>
          </a:xfrm>
        </p:spPr>
        <p:txBody>
          <a:bodyPr>
            <a:normAutofit fontScale="90000"/>
          </a:bodyPr>
          <a:lstStyle/>
          <a:p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 smtClean="0"/>
              <a:t>A.S.2018/2019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>
                <a:solidFill>
                  <a:srgbClr val="FF0000"/>
                </a:solidFill>
              </a:rPr>
              <a:t>CERTIFICAZIONE DELLE COMPETENZE</a:t>
            </a:r>
            <a:br>
              <a:rPr lang="it-IT" sz="2800" dirty="0">
                <a:solidFill>
                  <a:srgbClr val="FF0000"/>
                </a:solidFill>
              </a:rPr>
            </a:br>
            <a:r>
              <a:rPr lang="it-IT" sz="2000" dirty="0"/>
              <a:t> </a:t>
            </a:r>
            <a:r>
              <a:rPr lang="it-IT" sz="2700" b="1" dirty="0">
                <a:solidFill>
                  <a:srgbClr val="0070C0"/>
                </a:solidFill>
              </a:rPr>
              <a:t>CSC - Competenze sociali e civiche</a:t>
            </a:r>
            <a:br>
              <a:rPr lang="it-IT" sz="2700" b="1" dirty="0">
                <a:solidFill>
                  <a:srgbClr val="0070C0"/>
                </a:solidFill>
              </a:rPr>
            </a:br>
            <a:endParaRPr lang="it-IT" sz="2700" b="1" dirty="0">
              <a:solidFill>
                <a:srgbClr val="0070C0"/>
              </a:solidFill>
            </a:endParaRPr>
          </a:p>
        </p:txBody>
      </p:sp>
      <p:graphicFrame>
        <p:nvGraphicFramePr>
          <p:cNvPr id="14" name="Grafico 13"/>
          <p:cNvGraphicFramePr/>
          <p:nvPr>
            <p:extLst>
              <p:ext uri="{D42A27DB-BD31-4B8C-83A1-F6EECF244321}">
                <p14:modId xmlns="" xmlns:p14="http://schemas.microsoft.com/office/powerpoint/2010/main" val="3019977207"/>
              </p:ext>
            </p:extLst>
          </p:nvPr>
        </p:nvGraphicFramePr>
        <p:xfrm>
          <a:off x="467544" y="1857389"/>
          <a:ext cx="8280920" cy="4019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85730"/>
            <a:ext cx="8458200" cy="1571659"/>
          </a:xfrm>
        </p:spPr>
        <p:txBody>
          <a:bodyPr>
            <a:normAutofit fontScale="90000"/>
          </a:bodyPr>
          <a:lstStyle/>
          <a:p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 smtClean="0"/>
              <a:t>A.S.2018/2019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>
                <a:solidFill>
                  <a:srgbClr val="FF0000"/>
                </a:solidFill>
              </a:rPr>
              <a:t>CERTIFICAZIONE DELLE COMPETENZE</a:t>
            </a:r>
            <a:br>
              <a:rPr lang="it-IT" sz="2800" dirty="0">
                <a:solidFill>
                  <a:srgbClr val="FF0000"/>
                </a:solidFill>
              </a:rPr>
            </a:br>
            <a:r>
              <a:rPr lang="it-IT" sz="2700" b="1" dirty="0">
                <a:solidFill>
                  <a:srgbClr val="0070C0"/>
                </a:solidFill>
              </a:rPr>
              <a:t> SII - Spirito di iniziativa e imprenditorialità</a:t>
            </a:r>
            <a:r>
              <a:rPr lang="it-IT" sz="2000" dirty="0"/>
              <a:t/>
            </a:r>
            <a:br>
              <a:rPr lang="it-IT" sz="2000" dirty="0"/>
            </a:br>
            <a:endParaRPr lang="it-IT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14" name="Grafico 13"/>
          <p:cNvGraphicFramePr/>
          <p:nvPr>
            <p:extLst>
              <p:ext uri="{D42A27DB-BD31-4B8C-83A1-F6EECF244321}">
                <p14:modId xmlns="" xmlns:p14="http://schemas.microsoft.com/office/powerpoint/2010/main" val="57633685"/>
              </p:ext>
            </p:extLst>
          </p:nvPr>
        </p:nvGraphicFramePr>
        <p:xfrm>
          <a:off x="467544" y="2071678"/>
          <a:ext cx="8280920" cy="3661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85728"/>
            <a:ext cx="8458200" cy="1500198"/>
          </a:xfrm>
        </p:spPr>
        <p:txBody>
          <a:bodyPr>
            <a:normAutofit fontScale="90000"/>
          </a:bodyPr>
          <a:lstStyle/>
          <a:p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 smtClean="0"/>
              <a:t>A.S.2018/2019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>
                <a:solidFill>
                  <a:srgbClr val="FF0000"/>
                </a:solidFill>
              </a:rPr>
              <a:t>CERTIFICAZIONE DELLE COMPETENZE</a:t>
            </a:r>
            <a:br>
              <a:rPr lang="it-IT" sz="2800" dirty="0">
                <a:solidFill>
                  <a:srgbClr val="FF0000"/>
                </a:solidFill>
              </a:rPr>
            </a:br>
            <a:r>
              <a:rPr lang="it-IT" sz="2700" b="1" dirty="0"/>
              <a:t> </a:t>
            </a:r>
            <a:r>
              <a:rPr lang="it-IT" sz="2700" b="1" dirty="0">
                <a:solidFill>
                  <a:srgbClr val="0070C0"/>
                </a:solidFill>
              </a:rPr>
              <a:t>CEI - Consapevolezza ed espressione culturale</a:t>
            </a:r>
            <a:r>
              <a:rPr lang="it-IT" sz="2000" dirty="0">
                <a:solidFill>
                  <a:srgbClr val="0070C0"/>
                </a:solidFill>
              </a:rPr>
              <a:t/>
            </a:r>
            <a:br>
              <a:rPr lang="it-IT" sz="2000" dirty="0">
                <a:solidFill>
                  <a:srgbClr val="0070C0"/>
                </a:solidFill>
              </a:rPr>
            </a:br>
            <a:r>
              <a:rPr lang="it-IT" sz="2000" dirty="0">
                <a:solidFill>
                  <a:srgbClr val="0070C0"/>
                </a:solidFill>
              </a:rPr>
              <a:t>Riconosce le diverse identità, le tradizioni culturali e religiose in un’ottica di dialogo e di rispetto</a:t>
            </a:r>
            <a:r>
              <a:rPr lang="it-IT" sz="2000" b="1" dirty="0">
                <a:solidFill>
                  <a:srgbClr val="0070C0"/>
                </a:solidFill>
              </a:rPr>
              <a:t> </a:t>
            </a:r>
            <a:r>
              <a:rPr lang="it-IT" sz="2000" dirty="0">
                <a:solidFill>
                  <a:srgbClr val="0070C0"/>
                </a:solidFill>
              </a:rPr>
              <a:t>reciproco.</a:t>
            </a:r>
          </a:p>
        </p:txBody>
      </p:sp>
      <p:graphicFrame>
        <p:nvGraphicFramePr>
          <p:cNvPr id="14" name="Grafico 13"/>
          <p:cNvGraphicFramePr/>
          <p:nvPr>
            <p:extLst>
              <p:ext uri="{D42A27DB-BD31-4B8C-83A1-F6EECF244321}">
                <p14:modId xmlns="" xmlns:p14="http://schemas.microsoft.com/office/powerpoint/2010/main" val="2084864106"/>
              </p:ext>
            </p:extLst>
          </p:nvPr>
        </p:nvGraphicFramePr>
        <p:xfrm>
          <a:off x="467544" y="2428868"/>
          <a:ext cx="8280920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988</TotalTime>
  <Words>28</Words>
  <Application>Microsoft Office PowerPoint</Application>
  <PresentationFormat>Presentazione su schermo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Astro</vt:lpstr>
      <vt:lpstr>Diapositiva 1</vt:lpstr>
      <vt:lpstr>SCUOLA PRIMARIA A.S.2018/2019 CERTIFICAZIONE DELLE COMPETENZE CLI - Comunicazione nella madrelingua </vt:lpstr>
      <vt:lpstr>SCUOLA PRIMARIA A.S.2018/2019 CERTIFICAZIONE DELLE COMPETENZE CLS - Comunicazione nelle lingue straniere </vt:lpstr>
      <vt:lpstr>SCUOLA PRIMARIA A.S.2018/2019 CERTIFICAZIONE DELLE COMPETENZE MST - Competenza matematica e competenze di base in scienza e tecnologia </vt:lpstr>
      <vt:lpstr>SCUOLA PRIMARIA A.S.2018/2019 CERTIFICAZIONE DELLE COMPETENZE CD - Competenze digitali </vt:lpstr>
      <vt:lpstr>SCUOLA PRIMARIA A.S.2018/2019 CERTIFICAZIONE DELLE COMPETENZE II - Imparare ad imparare </vt:lpstr>
      <vt:lpstr>SCUOLA PRIMARIA A.S.2018/2019 CERTIFICAZIONE DELLE COMPETENZE  CSC - Competenze sociali e civiche </vt:lpstr>
      <vt:lpstr>SCUOLA PRIMARIA A.S.2018/2019 CERTIFICAZIONE DELLE COMPETENZE  SII - Spirito di iniziativa e imprenditorialità </vt:lpstr>
      <vt:lpstr>SCUOLA PRIMARIA A.S.2018/2019 CERTIFICAZIONE DELLE COMPETENZE  CEI - Consapevolezza ed espressione culturale Riconosce le diverse identità, le tradizioni culturali e religiose in un’ottica di dialogo e di rispetto reciproco.</vt:lpstr>
      <vt:lpstr>SCUOLA PRIMARIA A.S.2018/2019 CERTIFICAZIONE DELLE COMPETENZE  CEO - Consapevolezza ed espressione culturale Si orienta nello spazio e nel tempo, osservando e descrivendo ambienti, fatti, fenomeni e produzioni artistiche. </vt:lpstr>
      <vt:lpstr>SCUOLA PRIMARIA A.S.2018/2019 CERTIFICAZIONE DELLE COMPETENZE CEP - Consapevolezza ed espressione culturale In relazione alle proprie potenzialità e al proprio talento si esprime negli ambiti motori, artistici e musicali che gli sono più congeniali.</vt:lpstr>
    </vt:vector>
  </TitlesOfParts>
  <Company>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SCUOLA PRIMARIA FASCE DI LIVELLO CLASSI PRIME</dc:title>
  <dc:creator>PG</dc:creator>
  <cp:lastModifiedBy>HP</cp:lastModifiedBy>
  <cp:revision>111</cp:revision>
  <dcterms:created xsi:type="dcterms:W3CDTF">2013-06-27T17:35:07Z</dcterms:created>
  <dcterms:modified xsi:type="dcterms:W3CDTF">2019-06-25T23:18:13Z</dcterms:modified>
</cp:coreProperties>
</file>