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olors4.xml" ContentType="application/vnd.ms-office.chartcolorstyle+xml"/>
  <Override PartName="/ppt/charts/colors5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Foglio_di_lavoro_di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CLASSI PRIME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Foglio1!$B$2:$B$7</c:f>
              <c:numCache>
                <c:formatCode>0%</c:formatCode>
                <c:ptCount val="6"/>
                <c:pt idx="0">
                  <c:v>0.01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0.25</c:v>
                </c:pt>
                <c:pt idx="4">
                  <c:v>0.34</c:v>
                </c:pt>
                <c:pt idx="5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18-49BA-BAAC-48C57742536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Foglio1!$C$2:$C$7</c:f>
              <c:numCache>
                <c:formatCode>0%</c:formatCode>
                <c:ptCount val="6"/>
                <c:pt idx="0">
                  <c:v>0.01</c:v>
                </c:pt>
                <c:pt idx="1">
                  <c:v>0.05</c:v>
                </c:pt>
                <c:pt idx="2">
                  <c:v>0.13</c:v>
                </c:pt>
                <c:pt idx="3">
                  <c:v>0.2</c:v>
                </c:pt>
                <c:pt idx="4">
                  <c:v>0.3</c:v>
                </c:pt>
                <c:pt idx="5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18-49BA-BAAC-48C57742536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Foglio1!$D$2:$D$7</c:f>
              <c:numCache>
                <c:formatCode>0%</c:formatCode>
                <c:ptCount val="6"/>
                <c:pt idx="1">
                  <c:v>0.03</c:v>
                </c:pt>
                <c:pt idx="2">
                  <c:v>0.1</c:v>
                </c:pt>
                <c:pt idx="3">
                  <c:v>0.21</c:v>
                </c:pt>
                <c:pt idx="4">
                  <c:v>0.35</c:v>
                </c:pt>
                <c:pt idx="5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18-49BA-BAAC-48C57742536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2017/2018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Foglio1!$E$2:$E$7</c:f>
              <c:numCache>
                <c:formatCode>0%</c:formatCode>
                <c:ptCount val="6"/>
                <c:pt idx="1">
                  <c:v>0.05</c:v>
                </c:pt>
                <c:pt idx="2">
                  <c:v>0.14000000000000001</c:v>
                </c:pt>
                <c:pt idx="3">
                  <c:v>0.31</c:v>
                </c:pt>
                <c:pt idx="4">
                  <c:v>0.28000000000000003</c:v>
                </c:pt>
                <c:pt idx="5">
                  <c:v>0.22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2018/2019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Foglio1!$F$2:$F$7</c:f>
              <c:numCache>
                <c:formatCode>0%</c:formatCode>
                <c:ptCount val="6"/>
                <c:pt idx="1">
                  <c:v>0.05</c:v>
                </c:pt>
                <c:pt idx="2">
                  <c:v>7.0000000000000007E-2</c:v>
                </c:pt>
                <c:pt idx="3">
                  <c:v>0.24</c:v>
                </c:pt>
                <c:pt idx="4">
                  <c:v>0.31</c:v>
                </c:pt>
                <c:pt idx="5">
                  <c:v>0.33</c:v>
                </c:pt>
              </c:numCache>
            </c:numRef>
          </c:val>
        </c:ser>
        <c:dLbls>
          <c:showVal val="1"/>
        </c:dLbls>
        <c:overlap val="-25"/>
        <c:axId val="129141760"/>
        <c:axId val="129168128"/>
      </c:barChart>
      <c:catAx>
        <c:axId val="129141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168128"/>
        <c:crosses val="autoZero"/>
        <c:auto val="1"/>
        <c:lblAlgn val="ctr"/>
        <c:lblOffset val="100"/>
      </c:catAx>
      <c:valAx>
        <c:axId val="129168128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2914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691746864975209"/>
          <c:y val="0.10147990443763291"/>
          <c:w val="0.57448443944506933"/>
          <c:h val="5.485554323540984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CLASSI SECONDE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Foglio1!$B$2:$B$7</c:f>
              <c:numCache>
                <c:formatCode>0%</c:formatCode>
                <c:ptCount val="6"/>
                <c:pt idx="1">
                  <c:v>0.04</c:v>
                </c:pt>
                <c:pt idx="2">
                  <c:v>0.14000000000000001</c:v>
                </c:pt>
                <c:pt idx="3">
                  <c:v>0.31</c:v>
                </c:pt>
                <c:pt idx="4">
                  <c:v>0.28000000000000003</c:v>
                </c:pt>
                <c:pt idx="5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D8-4D53-A11E-34E9CD58B90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Foglio1!$C$2:$C$7</c:f>
              <c:numCache>
                <c:formatCode>0%</c:formatCode>
                <c:ptCount val="6"/>
                <c:pt idx="1">
                  <c:v>0.05</c:v>
                </c:pt>
                <c:pt idx="2">
                  <c:v>0.12</c:v>
                </c:pt>
                <c:pt idx="3">
                  <c:v>0.28000000000000003</c:v>
                </c:pt>
                <c:pt idx="4">
                  <c:v>0.23</c:v>
                </c:pt>
                <c:pt idx="5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D8-4D53-A11E-34E9CD58B90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Foglio1!$D$2:$D$7</c:f>
              <c:numCache>
                <c:formatCode>0%</c:formatCode>
                <c:ptCount val="6"/>
                <c:pt idx="1">
                  <c:v>7.0000000000000007E-2</c:v>
                </c:pt>
                <c:pt idx="2">
                  <c:v>0.08</c:v>
                </c:pt>
                <c:pt idx="3">
                  <c:v>0.18</c:v>
                </c:pt>
                <c:pt idx="4">
                  <c:v>0.34</c:v>
                </c:pt>
                <c:pt idx="5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D8-4D53-A11E-34E9CD58B90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2017/2018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Foglio1!$E$2:$E$7</c:f>
              <c:numCache>
                <c:formatCode>0%</c:formatCode>
                <c:ptCount val="6"/>
                <c:pt idx="1">
                  <c:v>0.01</c:v>
                </c:pt>
                <c:pt idx="2">
                  <c:v>0.08</c:v>
                </c:pt>
                <c:pt idx="3">
                  <c:v>0.25</c:v>
                </c:pt>
                <c:pt idx="4">
                  <c:v>0.3</c:v>
                </c:pt>
                <c:pt idx="5">
                  <c:v>0.36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2017/2019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Foglio1!$F$2:$F$7</c:f>
              <c:numCache>
                <c:formatCode>0%</c:formatCode>
                <c:ptCount val="6"/>
                <c:pt idx="1">
                  <c:v>0.06</c:v>
                </c:pt>
                <c:pt idx="2">
                  <c:v>0.11</c:v>
                </c:pt>
                <c:pt idx="3">
                  <c:v>0.42</c:v>
                </c:pt>
                <c:pt idx="4">
                  <c:v>0.33</c:v>
                </c:pt>
                <c:pt idx="5">
                  <c:v>0.08</c:v>
                </c:pt>
              </c:numCache>
            </c:numRef>
          </c:val>
        </c:ser>
        <c:dLbls>
          <c:showVal val="1"/>
        </c:dLbls>
        <c:overlap val="-25"/>
        <c:axId val="136155904"/>
        <c:axId val="136157440"/>
      </c:barChart>
      <c:catAx>
        <c:axId val="136155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6157440"/>
        <c:crosses val="autoZero"/>
        <c:auto val="1"/>
        <c:lblAlgn val="ctr"/>
        <c:lblOffset val="100"/>
      </c:catAx>
      <c:valAx>
        <c:axId val="136157440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361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08857226180061"/>
          <c:y val="0.10402039271948069"/>
          <c:w val="0.57448443944506933"/>
          <c:h val="5.485554323540984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CLASSI TERZE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Foglio1!$B$2:$B$7</c:f>
              <c:numCache>
                <c:formatCode>0%</c:formatCode>
                <c:ptCount val="6"/>
                <c:pt idx="0">
                  <c:v>0.01</c:v>
                </c:pt>
                <c:pt idx="1">
                  <c:v>7.0000000000000007E-2</c:v>
                </c:pt>
                <c:pt idx="2">
                  <c:v>0.19</c:v>
                </c:pt>
                <c:pt idx="3">
                  <c:v>0.2</c:v>
                </c:pt>
                <c:pt idx="4">
                  <c:v>0.33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C8-4346-B80A-9797AAAD458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Foglio1!$C$2:$C$7</c:f>
              <c:numCache>
                <c:formatCode>0%</c:formatCode>
                <c:ptCount val="6"/>
                <c:pt idx="1">
                  <c:v>0.05</c:v>
                </c:pt>
                <c:pt idx="2">
                  <c:v>0.16</c:v>
                </c:pt>
                <c:pt idx="3">
                  <c:v>0.27</c:v>
                </c:pt>
                <c:pt idx="4">
                  <c:v>0.25</c:v>
                </c:pt>
                <c:pt idx="5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C8-4346-B80A-9797AAAD458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Foglio1!$D$2:$D$7</c:f>
              <c:numCache>
                <c:formatCode>0%</c:formatCode>
                <c:ptCount val="6"/>
                <c:pt idx="1">
                  <c:v>0.06</c:v>
                </c:pt>
                <c:pt idx="2">
                  <c:v>0.21</c:v>
                </c:pt>
                <c:pt idx="3">
                  <c:v>0.27</c:v>
                </c:pt>
                <c:pt idx="4">
                  <c:v>0.17</c:v>
                </c:pt>
                <c:pt idx="5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C8-4346-B80A-9797AAAD458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2017/2018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Foglio1!$E$2:$E$7</c:f>
              <c:numCache>
                <c:formatCode>0%</c:formatCode>
                <c:ptCount val="6"/>
                <c:pt idx="1">
                  <c:v>0.05</c:v>
                </c:pt>
                <c:pt idx="2">
                  <c:v>0.14000000000000001</c:v>
                </c:pt>
                <c:pt idx="3">
                  <c:v>0.28999999999999998</c:v>
                </c:pt>
                <c:pt idx="4">
                  <c:v>0.27</c:v>
                </c:pt>
                <c:pt idx="5">
                  <c:v>0.25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2018/2019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Foglio1!$F$2:$F$7</c:f>
              <c:numCache>
                <c:formatCode>0%</c:formatCode>
                <c:ptCount val="6"/>
                <c:pt idx="1">
                  <c:v>0.02</c:v>
                </c:pt>
                <c:pt idx="2">
                  <c:v>0.15</c:v>
                </c:pt>
                <c:pt idx="3">
                  <c:v>0.31</c:v>
                </c:pt>
                <c:pt idx="4">
                  <c:v>0.38</c:v>
                </c:pt>
                <c:pt idx="5">
                  <c:v>0.14000000000000001</c:v>
                </c:pt>
              </c:numCache>
            </c:numRef>
          </c:val>
        </c:ser>
        <c:dLbls>
          <c:showVal val="1"/>
        </c:dLbls>
        <c:overlap val="-25"/>
        <c:axId val="136104192"/>
        <c:axId val="136110080"/>
      </c:barChart>
      <c:catAx>
        <c:axId val="136104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6110080"/>
        <c:crosses val="autoZero"/>
        <c:auto val="1"/>
        <c:lblAlgn val="ctr"/>
        <c:lblOffset val="100"/>
      </c:catAx>
      <c:valAx>
        <c:axId val="136110080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3610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294921468149814"/>
          <c:y val="9.8939416155785137E-2"/>
          <c:w val="0.57448443944506933"/>
          <c:h val="5.485554323540984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CLASSI QUARTE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Foglio1!$B$2:$B$7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0.2</c:v>
                </c:pt>
                <c:pt idx="3">
                  <c:v>0.22</c:v>
                </c:pt>
                <c:pt idx="4">
                  <c:v>0.31</c:v>
                </c:pt>
                <c:pt idx="5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C8-4346-B80A-9797AAAD458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Foglio1!$C$2:$C$7</c:f>
              <c:numCache>
                <c:formatCode>0%</c:formatCode>
                <c:ptCount val="6"/>
                <c:pt idx="1">
                  <c:v>0.02</c:v>
                </c:pt>
                <c:pt idx="2">
                  <c:v>0.16</c:v>
                </c:pt>
                <c:pt idx="3">
                  <c:v>0.22</c:v>
                </c:pt>
                <c:pt idx="4">
                  <c:v>0.43</c:v>
                </c:pt>
                <c:pt idx="5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C8-4346-B80A-9797AAAD458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Foglio1!$D$2:$D$7</c:f>
              <c:numCache>
                <c:formatCode>0%</c:formatCode>
                <c:ptCount val="6"/>
                <c:pt idx="1">
                  <c:v>0.11</c:v>
                </c:pt>
                <c:pt idx="2">
                  <c:v>0.18</c:v>
                </c:pt>
                <c:pt idx="3">
                  <c:v>0.25</c:v>
                </c:pt>
                <c:pt idx="4">
                  <c:v>0.3</c:v>
                </c:pt>
                <c:pt idx="5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C8-4346-B80A-9797AAAD458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2017/2018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Foglio1!$E$2:$E$7</c:f>
              <c:numCache>
                <c:formatCode>0%</c:formatCode>
                <c:ptCount val="6"/>
                <c:pt idx="1">
                  <c:v>0.06</c:v>
                </c:pt>
                <c:pt idx="2">
                  <c:v>0.23</c:v>
                </c:pt>
                <c:pt idx="3">
                  <c:v>0.23</c:v>
                </c:pt>
                <c:pt idx="4">
                  <c:v>0.16</c:v>
                </c:pt>
                <c:pt idx="5">
                  <c:v>0.32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2018/2019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Foglio1!$F$2:$F$7</c:f>
              <c:numCache>
                <c:formatCode>0%</c:formatCode>
                <c:ptCount val="6"/>
                <c:pt idx="1">
                  <c:v>0.08</c:v>
                </c:pt>
                <c:pt idx="2">
                  <c:v>0.09</c:v>
                </c:pt>
                <c:pt idx="3">
                  <c:v>0.26</c:v>
                </c:pt>
                <c:pt idx="4">
                  <c:v>0.32</c:v>
                </c:pt>
                <c:pt idx="5">
                  <c:v>0.25</c:v>
                </c:pt>
              </c:numCache>
            </c:numRef>
          </c:val>
        </c:ser>
        <c:dLbls>
          <c:showVal val="1"/>
        </c:dLbls>
        <c:overlap val="-25"/>
        <c:axId val="136183808"/>
        <c:axId val="136185344"/>
      </c:barChart>
      <c:catAx>
        <c:axId val="136183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6185344"/>
        <c:crosses val="autoZero"/>
        <c:auto val="1"/>
        <c:lblAlgn val="ctr"/>
        <c:lblOffset val="100"/>
      </c:catAx>
      <c:valAx>
        <c:axId val="136185344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3618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310794484022831"/>
          <c:y val="0.11926332241056731"/>
          <c:w val="0.57448443944506933"/>
          <c:h val="5.485554323540984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CLASSI QUINTE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Foglio1!$B$2:$B$7</c:f>
              <c:numCache>
                <c:formatCode>0%</c:formatCode>
                <c:ptCount val="6"/>
                <c:pt idx="2">
                  <c:v>0.28999999999999998</c:v>
                </c:pt>
                <c:pt idx="3">
                  <c:v>0.3</c:v>
                </c:pt>
                <c:pt idx="4">
                  <c:v>0.27</c:v>
                </c:pt>
                <c:pt idx="5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C8-4346-B80A-9797AAAD458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Foglio1!$C$2:$C$7</c:f>
              <c:numCache>
                <c:formatCode>0%</c:formatCode>
                <c:ptCount val="6"/>
                <c:pt idx="1">
                  <c:v>0.06</c:v>
                </c:pt>
                <c:pt idx="2">
                  <c:v>0.17</c:v>
                </c:pt>
                <c:pt idx="3">
                  <c:v>0.2</c:v>
                </c:pt>
                <c:pt idx="4">
                  <c:v>0.24</c:v>
                </c:pt>
                <c:pt idx="5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C8-4346-B80A-9797AAAD458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Foglio1!$D$2:$D$7</c:f>
              <c:numCache>
                <c:formatCode>0%</c:formatCode>
                <c:ptCount val="6"/>
                <c:pt idx="1">
                  <c:v>7.0000000000000007E-2</c:v>
                </c:pt>
                <c:pt idx="2">
                  <c:v>0.14000000000000001</c:v>
                </c:pt>
                <c:pt idx="3">
                  <c:v>0.26</c:v>
                </c:pt>
                <c:pt idx="4">
                  <c:v>0.41</c:v>
                </c:pt>
                <c:pt idx="5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C8-4346-B80A-9797AAAD458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2017/2018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Foglio1!$E$2:$E$7</c:f>
              <c:numCache>
                <c:formatCode>0%</c:formatCode>
                <c:ptCount val="6"/>
                <c:pt idx="1">
                  <c:v>0.03</c:v>
                </c:pt>
                <c:pt idx="2">
                  <c:v>0.22</c:v>
                </c:pt>
                <c:pt idx="3">
                  <c:v>0.2</c:v>
                </c:pt>
                <c:pt idx="4">
                  <c:v>0.28000000000000003</c:v>
                </c:pt>
                <c:pt idx="5">
                  <c:v>0.27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2017/2019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Foglio1!$F$2:$F$7</c:f>
              <c:numCache>
                <c:formatCode>0%</c:formatCode>
                <c:ptCount val="6"/>
                <c:pt idx="1">
                  <c:v>0.01</c:v>
                </c:pt>
                <c:pt idx="2">
                  <c:v>0.1</c:v>
                </c:pt>
                <c:pt idx="3">
                  <c:v>0.28000000000000003</c:v>
                </c:pt>
                <c:pt idx="4">
                  <c:v>0.34</c:v>
                </c:pt>
                <c:pt idx="5">
                  <c:v>0.27</c:v>
                </c:pt>
              </c:numCache>
            </c:numRef>
          </c:val>
        </c:ser>
        <c:dLbls>
          <c:showVal val="1"/>
        </c:dLbls>
        <c:overlap val="-25"/>
        <c:axId val="136336896"/>
        <c:axId val="136338432"/>
      </c:barChart>
      <c:catAx>
        <c:axId val="136336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6338432"/>
        <c:crosses val="autoZero"/>
        <c:auto val="1"/>
        <c:lblAlgn val="ctr"/>
        <c:lblOffset val="100"/>
      </c:catAx>
      <c:valAx>
        <c:axId val="136338432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363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501270674499023"/>
          <c:y val="0.11418234584687177"/>
          <c:w val="0.57448443944506933"/>
          <c:h val="5.485554323540984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305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75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646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687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774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876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634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898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428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22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465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73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186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138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524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88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0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17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2398" y="1716067"/>
            <a:ext cx="6815669" cy="1603330"/>
          </a:xfrm>
        </p:spPr>
        <p:txBody>
          <a:bodyPr/>
          <a:lstStyle/>
          <a:p>
            <a:r>
              <a:rPr lang="it-IT" sz="4000" b="1" dirty="0"/>
              <a:t>ESITI </a:t>
            </a:r>
            <a:br>
              <a:rPr lang="it-IT" sz="4000" b="1" dirty="0"/>
            </a:br>
            <a:r>
              <a:rPr lang="it-IT" sz="4000" b="1" dirty="0"/>
              <a:t>A CONFRONTO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2400" dirty="0"/>
              <a:t>SCUOLA PRIMARIA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2398" y="3482236"/>
            <a:ext cx="6815669" cy="1916482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ANNI SCOLASTICI</a:t>
            </a:r>
          </a:p>
          <a:p>
            <a:r>
              <a:rPr lang="it-IT" dirty="0"/>
              <a:t>2014/2015</a:t>
            </a:r>
          </a:p>
          <a:p>
            <a:r>
              <a:rPr lang="it-IT" dirty="0"/>
              <a:t>2015/2016</a:t>
            </a:r>
          </a:p>
          <a:p>
            <a:r>
              <a:rPr lang="it-IT" dirty="0" smtClean="0"/>
              <a:t>2016/2017</a:t>
            </a:r>
          </a:p>
          <a:p>
            <a:r>
              <a:rPr lang="it-IT" dirty="0" smtClean="0"/>
              <a:t>2017/2018</a:t>
            </a:r>
          </a:p>
          <a:p>
            <a:r>
              <a:rPr lang="it-IT" dirty="0" smtClean="0"/>
              <a:t>2018/2019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0472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7253311"/>
              </p:ext>
            </p:extLst>
          </p:nvPr>
        </p:nvGraphicFramePr>
        <p:xfrm>
          <a:off x="1295400" y="876300"/>
          <a:ext cx="9601200" cy="499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1361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655695"/>
              </p:ext>
            </p:extLst>
          </p:nvPr>
        </p:nvGraphicFramePr>
        <p:xfrm>
          <a:off x="1295400" y="876300"/>
          <a:ext cx="9601200" cy="499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5685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152589"/>
              </p:ext>
            </p:extLst>
          </p:nvPr>
        </p:nvGraphicFramePr>
        <p:xfrm>
          <a:off x="1295400" y="876300"/>
          <a:ext cx="9601200" cy="499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4715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1246627"/>
              </p:ext>
            </p:extLst>
          </p:nvPr>
        </p:nvGraphicFramePr>
        <p:xfrm>
          <a:off x="1295400" y="876300"/>
          <a:ext cx="9601200" cy="499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6964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5799466"/>
              </p:ext>
            </p:extLst>
          </p:nvPr>
        </p:nvGraphicFramePr>
        <p:xfrm>
          <a:off x="1295400" y="876300"/>
          <a:ext cx="9601200" cy="499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6786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18</Words>
  <Application>Microsoft Office PowerPoint</Application>
  <PresentationFormat>Personalizzato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Organico</vt:lpstr>
      <vt:lpstr>ESITI  A CONFRONTO SCUOLA PRIMARIA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ESITI  A CONFRONTO</dc:title>
  <dc:creator>Casa</dc:creator>
  <cp:lastModifiedBy>conci</cp:lastModifiedBy>
  <cp:revision>24</cp:revision>
  <dcterms:created xsi:type="dcterms:W3CDTF">2017-04-19T16:08:03Z</dcterms:created>
  <dcterms:modified xsi:type="dcterms:W3CDTF">2019-06-23T14:54:06Z</dcterms:modified>
</cp:coreProperties>
</file>