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EEDAD58F-E620-4179-87D3-B9F2CE834C50}" type="datetimeFigureOut">
              <a:rPr lang="es-ES" smtClean="0"/>
              <a:t>24/07/2019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338117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DAD58F-E620-4179-87D3-B9F2CE834C50}" type="datetimeFigureOut">
              <a:rPr lang="es-ES" smtClean="0"/>
              <a:t>24/07/2019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49111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DAD58F-E620-4179-87D3-B9F2CE834C50}" type="datetimeFigureOut">
              <a:rPr lang="es-ES" smtClean="0"/>
              <a:t>24/07/2019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141300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DAD58F-E620-4179-87D3-B9F2CE834C50}" type="datetimeFigureOut">
              <a:rPr lang="es-ES" smtClean="0"/>
              <a:t>24/07/2019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80033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EDAD58F-E620-4179-87D3-B9F2CE834C50}" type="datetimeFigureOut">
              <a:rPr lang="es-ES" smtClean="0"/>
              <a:t>24/07/2019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129937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EDAD58F-E620-4179-87D3-B9F2CE834C50}" type="datetimeFigureOut">
              <a:rPr lang="es-ES" smtClean="0"/>
              <a:t>24/07/2019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233512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EDAD58F-E620-4179-87D3-B9F2CE834C50}" type="datetimeFigureOut">
              <a:rPr lang="es-ES" smtClean="0"/>
              <a:t>24/07/2019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273422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EDAD58F-E620-4179-87D3-B9F2CE834C50}" type="datetimeFigureOut">
              <a:rPr lang="es-ES" smtClean="0"/>
              <a:t>24/07/2019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397609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EDAD58F-E620-4179-87D3-B9F2CE834C50}" type="datetimeFigureOut">
              <a:rPr lang="es-ES" smtClean="0"/>
              <a:t>24/07/2019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5562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EDAD58F-E620-4179-87D3-B9F2CE834C50}" type="datetimeFigureOut">
              <a:rPr lang="es-ES" smtClean="0"/>
              <a:t>24/07/2019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93889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EDAD58F-E620-4179-87D3-B9F2CE834C50}" type="datetimeFigureOut">
              <a:rPr lang="es-ES" smtClean="0"/>
              <a:t>24/07/2019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D26FD26-1918-4EB8-BB60-2E7A13DA5D04}" type="slidenum">
              <a:rPr lang="es-ES" smtClean="0"/>
              <a:t>‹Nº›</a:t>
            </a:fld>
            <a:endParaRPr lang="es-ES"/>
          </a:p>
        </p:txBody>
      </p:sp>
    </p:spTree>
    <p:extLst>
      <p:ext uri="{BB962C8B-B14F-4D97-AF65-F5344CB8AC3E}">
        <p14:creationId xmlns:p14="http://schemas.microsoft.com/office/powerpoint/2010/main" val="414290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AD58F-E620-4179-87D3-B9F2CE834C50}" type="datetimeFigureOut">
              <a:rPr lang="es-ES" smtClean="0"/>
              <a:t>24/07/2019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6FD26-1918-4EB8-BB60-2E7A13DA5D04}" type="slidenum">
              <a:rPr lang="es-ES" smtClean="0"/>
              <a:t>‹Nº›</a:t>
            </a:fld>
            <a:endParaRPr lang="es-ES"/>
          </a:p>
        </p:txBody>
      </p:sp>
    </p:spTree>
    <p:extLst>
      <p:ext uri="{BB962C8B-B14F-4D97-AF65-F5344CB8AC3E}">
        <p14:creationId xmlns:p14="http://schemas.microsoft.com/office/powerpoint/2010/main" val="3830990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Documento_de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ángulo 3"/>
          <p:cNvSpPr/>
          <p:nvPr/>
        </p:nvSpPr>
        <p:spPr>
          <a:xfrm>
            <a:off x="5859623" y="9336"/>
            <a:ext cx="6332377" cy="3937513"/>
          </a:xfrm>
          <a:prstGeom prst="rect">
            <a:avLst/>
          </a:prstGeom>
          <a:ln/>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p>
            <a:pPr>
              <a:lnSpc>
                <a:spcPct val="90000"/>
              </a:lnSpc>
              <a:spcBef>
                <a:spcPts val="1000"/>
              </a:spcBef>
              <a:buFont typeface="Arial" panose="020B0604020202020204" pitchFamily="34" charset="0"/>
              <a:buNone/>
            </a:pPr>
            <a:r>
              <a:rPr lang="es-ES" sz="1400" b="1" u="sng" dirty="0">
                <a:solidFill>
                  <a:srgbClr val="FFFF00"/>
                </a:solidFill>
                <a:latin typeface="Book Antiqua" panose="02040602050305030304" pitchFamily="18" charset="0"/>
              </a:rPr>
              <a:t>OBJETIVOS ESPECIFICOS:</a:t>
            </a:r>
            <a:r>
              <a:rPr lang="es-ES" sz="1400" b="1" dirty="0">
                <a:solidFill>
                  <a:srgbClr val="FFFF00"/>
                </a:solidFill>
                <a:latin typeface="Book Antiqua" panose="02040602050305030304" pitchFamily="18" charset="0"/>
              </a:rPr>
              <a:t>	</a:t>
            </a:r>
          </a:p>
          <a:p>
            <a:pPr>
              <a:lnSpc>
                <a:spcPct val="90000"/>
              </a:lnSpc>
              <a:spcBef>
                <a:spcPts val="1000"/>
              </a:spcBef>
              <a:buFont typeface="Arial" panose="020B0604020202020204" pitchFamily="34" charset="0"/>
              <a:buNone/>
            </a:pPr>
            <a:r>
              <a:rPr lang="es-MX" sz="1400" b="1" dirty="0">
                <a:solidFill>
                  <a:srgbClr val="FFFF00"/>
                </a:solidFill>
                <a:latin typeface="Book Antiqua" panose="02040602050305030304" pitchFamily="18" charset="0"/>
              </a:rPr>
              <a:t>Son los que concretan respuestas a propósitos precisos e inherentes al problema formulado, a las dificultades para ser solucionadas</a:t>
            </a:r>
            <a:endParaRPr lang="es-ES" sz="1400" b="1" dirty="0">
              <a:solidFill>
                <a:srgbClr val="FFFF00"/>
              </a:solidFill>
              <a:latin typeface="Book Antiqua" panose="02040602050305030304" pitchFamily="18" charset="0"/>
            </a:endParaRPr>
          </a:p>
          <a:p>
            <a:pPr marL="285750" indent="-285750">
              <a:lnSpc>
                <a:spcPct val="90000"/>
              </a:lnSpc>
              <a:spcBef>
                <a:spcPts val="1000"/>
              </a:spcBef>
              <a:buFont typeface="Wingdings" panose="05000000000000000000" pitchFamily="2" charset="2"/>
              <a:buChar char="Ø"/>
            </a:pPr>
            <a:r>
              <a:rPr lang="es-MX" sz="1400" b="1" dirty="0">
                <a:solidFill>
                  <a:srgbClr val="FFFF00"/>
                </a:solidFill>
                <a:latin typeface="Book Antiqua" panose="02040602050305030304" pitchFamily="18" charset="0"/>
              </a:rPr>
              <a:t> </a:t>
            </a:r>
            <a:r>
              <a:rPr lang="es-PE" sz="1400" b="1" dirty="0" smtClean="0">
                <a:solidFill>
                  <a:srgbClr val="FFFF00"/>
                </a:solidFill>
                <a:latin typeface="Book Antiqua" panose="02040602050305030304" pitchFamily="18" charset="0"/>
              </a:rPr>
              <a:t>Indican </a:t>
            </a:r>
            <a:r>
              <a:rPr lang="es-PE" sz="1400" b="1" dirty="0">
                <a:solidFill>
                  <a:srgbClr val="FFFF00"/>
                </a:solidFill>
                <a:latin typeface="Book Antiqua" panose="02040602050305030304" pitchFamily="18" charset="0"/>
              </a:rPr>
              <a:t>lo que se pretende realizar en cada una de las etapas de la investigación</a:t>
            </a:r>
            <a:endParaRPr lang="es-ES" sz="1400" b="1" dirty="0">
              <a:solidFill>
                <a:srgbClr val="FFFF00"/>
              </a:solidFill>
              <a:latin typeface="Book Antiqua" panose="02040602050305030304" pitchFamily="18" charset="0"/>
            </a:endParaRPr>
          </a:p>
          <a:p>
            <a:pPr marL="285750" indent="-285750">
              <a:lnSpc>
                <a:spcPct val="90000"/>
              </a:lnSpc>
              <a:spcBef>
                <a:spcPts val="1000"/>
              </a:spcBef>
              <a:buFont typeface="Wingdings" panose="05000000000000000000" pitchFamily="2" charset="2"/>
              <a:buChar char="Ø"/>
            </a:pPr>
            <a:r>
              <a:rPr lang="es-MX" sz="1400" b="1" dirty="0">
                <a:solidFill>
                  <a:srgbClr val="FFFF00"/>
                </a:solidFill>
                <a:latin typeface="Book Antiqua" panose="02040602050305030304" pitchFamily="18" charset="0"/>
              </a:rPr>
              <a:t>Señala las acciones (contextos) a realizar para alcanzar el objetivo general</a:t>
            </a:r>
            <a:endParaRPr lang="es-ES" sz="1400" b="1" dirty="0">
              <a:solidFill>
                <a:srgbClr val="FFFF00"/>
              </a:solidFill>
              <a:latin typeface="Book Antiqua" panose="02040602050305030304" pitchFamily="18" charset="0"/>
            </a:endParaRPr>
          </a:p>
          <a:p>
            <a:pPr marL="285750" indent="-285750">
              <a:lnSpc>
                <a:spcPct val="90000"/>
              </a:lnSpc>
              <a:spcBef>
                <a:spcPts val="1000"/>
              </a:spcBef>
              <a:buFont typeface="Wingdings" panose="05000000000000000000" pitchFamily="2" charset="2"/>
              <a:buChar char="Ø"/>
            </a:pPr>
            <a:r>
              <a:rPr lang="es-MX" sz="1400" b="1" dirty="0">
                <a:solidFill>
                  <a:srgbClr val="FFFF00"/>
                </a:solidFill>
                <a:latin typeface="Book Antiqua" panose="02040602050305030304" pitchFamily="18" charset="0"/>
              </a:rPr>
              <a:t>Son desagregados de los objetivos generales.</a:t>
            </a:r>
            <a:endParaRPr lang="es-ES" sz="1400" b="1" dirty="0">
              <a:solidFill>
                <a:srgbClr val="FFFF00"/>
              </a:solidFill>
              <a:latin typeface="Book Antiqua" panose="02040602050305030304" pitchFamily="18" charset="0"/>
            </a:endParaRPr>
          </a:p>
          <a:p>
            <a:pPr marL="285750" indent="-285750">
              <a:lnSpc>
                <a:spcPct val="90000"/>
              </a:lnSpc>
              <a:spcBef>
                <a:spcPts val="1000"/>
              </a:spcBef>
              <a:buFont typeface="Wingdings" panose="05000000000000000000" pitchFamily="2" charset="2"/>
              <a:buChar char="Ø"/>
            </a:pPr>
            <a:r>
              <a:rPr lang="es-MX" sz="1400" b="1" dirty="0">
                <a:solidFill>
                  <a:srgbClr val="FFFF00"/>
                </a:solidFill>
                <a:latin typeface="Book Antiqua" panose="02040602050305030304" pitchFamily="18" charset="0"/>
              </a:rPr>
              <a:t>Responden a la solución de los problemas específicos</a:t>
            </a:r>
            <a:endParaRPr lang="es-ES" sz="1400" b="1" dirty="0">
              <a:solidFill>
                <a:srgbClr val="FFFF00"/>
              </a:solidFill>
              <a:latin typeface="Book Antiqua" panose="02040602050305030304" pitchFamily="18" charset="0"/>
            </a:endParaRPr>
          </a:p>
          <a:p>
            <a:pPr marL="285750" indent="-285750">
              <a:lnSpc>
                <a:spcPct val="90000"/>
              </a:lnSpc>
              <a:spcBef>
                <a:spcPts val="1000"/>
              </a:spcBef>
              <a:buFont typeface="Wingdings" panose="05000000000000000000" pitchFamily="2" charset="2"/>
              <a:buChar char="Ø"/>
            </a:pPr>
            <a:r>
              <a:rPr lang="es-MX" sz="1400" b="1" dirty="0">
                <a:solidFill>
                  <a:srgbClr val="FFFF00"/>
                </a:solidFill>
                <a:latin typeface="Book Antiqua" panose="02040602050305030304" pitchFamily="18" charset="0"/>
              </a:rPr>
              <a:t>Se relacionan con las hipótesis específicas.</a:t>
            </a:r>
            <a:endParaRPr lang="es-ES" sz="1400" b="1" dirty="0">
              <a:solidFill>
                <a:srgbClr val="FFFF00"/>
              </a:solidFill>
              <a:latin typeface="Book Antiqua" panose="02040602050305030304" pitchFamily="18" charset="0"/>
            </a:endParaRPr>
          </a:p>
          <a:p>
            <a:pPr marL="285750" indent="-285750">
              <a:lnSpc>
                <a:spcPct val="90000"/>
              </a:lnSpc>
              <a:spcBef>
                <a:spcPts val="1000"/>
              </a:spcBef>
              <a:buFont typeface="Wingdings" panose="05000000000000000000" pitchFamily="2" charset="2"/>
              <a:buChar char="Ø"/>
            </a:pPr>
            <a:r>
              <a:rPr lang="es-MX" sz="1400" b="1" dirty="0">
                <a:solidFill>
                  <a:srgbClr val="FFFF00"/>
                </a:solidFill>
                <a:latin typeface="Book Antiqua" panose="02040602050305030304" pitchFamily="18" charset="0"/>
              </a:rPr>
              <a:t>Son precisos y </a:t>
            </a:r>
            <a:r>
              <a:rPr lang="es-MX" sz="1400" b="1" dirty="0" smtClean="0">
                <a:solidFill>
                  <a:srgbClr val="FFFF00"/>
                </a:solidFill>
                <a:latin typeface="Book Antiqua" panose="02040602050305030304" pitchFamily="18" charset="0"/>
              </a:rPr>
              <a:t>claros ,  Son inmediatos ,  Señalan </a:t>
            </a:r>
            <a:r>
              <a:rPr lang="es-MX" sz="1400" b="1" dirty="0">
                <a:solidFill>
                  <a:srgbClr val="FFFF00"/>
                </a:solidFill>
                <a:latin typeface="Book Antiqua" panose="02040602050305030304" pitchFamily="18" charset="0"/>
              </a:rPr>
              <a:t>propósitos concretos</a:t>
            </a:r>
            <a:endParaRPr lang="es-ES" sz="1400" b="1" dirty="0">
              <a:solidFill>
                <a:srgbClr val="FFFF00"/>
              </a:solidFill>
              <a:latin typeface="Book Antiqua" panose="02040602050305030304" pitchFamily="18" charset="0"/>
            </a:endParaRPr>
          </a:p>
          <a:p>
            <a:pPr marL="285750" indent="-285750">
              <a:lnSpc>
                <a:spcPct val="90000"/>
              </a:lnSpc>
              <a:spcBef>
                <a:spcPts val="1000"/>
              </a:spcBef>
              <a:buFont typeface="Wingdings" panose="05000000000000000000" pitchFamily="2" charset="2"/>
              <a:buChar char="Ø"/>
            </a:pPr>
            <a:r>
              <a:rPr lang="es-MX" sz="1400" b="1" dirty="0">
                <a:solidFill>
                  <a:srgbClr val="FFFF00"/>
                </a:solidFill>
                <a:latin typeface="Book Antiqua" panose="02040602050305030304" pitchFamily="18" charset="0"/>
              </a:rPr>
              <a:t>Establecen metas cualitativas (descriptivas) y cuantitativas (físicas).</a:t>
            </a:r>
            <a:endParaRPr lang="es-ES" sz="1400" b="1" dirty="0">
              <a:solidFill>
                <a:srgbClr val="FFFF00"/>
              </a:solidFill>
              <a:latin typeface="Book Antiqua" panose="02040602050305030304" pitchFamily="18" charset="0"/>
            </a:endParaRPr>
          </a:p>
        </p:txBody>
      </p:sp>
      <p:sp>
        <p:nvSpPr>
          <p:cNvPr id="3" name="Subtítulo 2"/>
          <p:cNvSpPr>
            <a:spLocks noGrp="1"/>
          </p:cNvSpPr>
          <p:nvPr>
            <p:ph type="subTitle" idx="1"/>
          </p:nvPr>
        </p:nvSpPr>
        <p:spPr>
          <a:xfrm>
            <a:off x="0" y="9335"/>
            <a:ext cx="5859623" cy="3937514"/>
          </a:xfr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b">
            <a:noAutofit/>
          </a:bodyPr>
          <a:lstStyle/>
          <a:p>
            <a:pPr algn="l">
              <a:spcBef>
                <a:spcPct val="0"/>
              </a:spcBef>
            </a:pPr>
            <a:r>
              <a:rPr lang="es-ES" sz="2000" b="1" u="sng" dirty="0">
                <a:solidFill>
                  <a:schemeClr val="tx1">
                    <a:lumMod val="95000"/>
                    <a:lumOff val="5000"/>
                  </a:schemeClr>
                </a:solidFill>
                <a:latin typeface="Book Antiqua" panose="02040602050305030304" pitchFamily="18" charset="0"/>
                <a:ea typeface="+mj-ea"/>
                <a:cs typeface="+mj-cs"/>
              </a:rPr>
              <a:t>OBJETIVO GENERAL:</a:t>
            </a:r>
          </a:p>
          <a:p>
            <a:pPr marL="285750" indent="-285750" algn="l">
              <a:spcBef>
                <a:spcPct val="0"/>
              </a:spcBef>
              <a:buFont typeface="Arial" panose="020B0604020202020204" pitchFamily="34" charset="0"/>
              <a:buChar char="•"/>
            </a:pPr>
            <a:r>
              <a:rPr lang="es-MX" sz="2000" dirty="0">
                <a:solidFill>
                  <a:schemeClr val="tx1">
                    <a:lumMod val="95000"/>
                    <a:lumOff val="5000"/>
                  </a:schemeClr>
                </a:solidFill>
                <a:latin typeface="Book Antiqua" panose="02040602050305030304" pitchFamily="18" charset="0"/>
                <a:ea typeface="+mj-ea"/>
                <a:cs typeface="+mj-cs"/>
              </a:rPr>
              <a:t>Son situaciones deseables Alcanzables en un periodo determinado (mediano plazo)</a:t>
            </a:r>
            <a:endParaRPr lang="es-ES" sz="2000" dirty="0">
              <a:solidFill>
                <a:schemeClr val="tx1">
                  <a:lumMod val="95000"/>
                  <a:lumOff val="5000"/>
                </a:schemeClr>
              </a:solidFill>
              <a:latin typeface="Book Antiqua" panose="02040602050305030304" pitchFamily="18" charset="0"/>
              <a:ea typeface="+mj-ea"/>
              <a:cs typeface="+mj-cs"/>
            </a:endParaRPr>
          </a:p>
          <a:p>
            <a:pPr marL="285750" indent="-285750" algn="l">
              <a:spcBef>
                <a:spcPct val="0"/>
              </a:spcBef>
              <a:buFont typeface="Arial" panose="020B0604020202020204" pitchFamily="34" charset="0"/>
              <a:buChar char="•"/>
            </a:pPr>
            <a:r>
              <a:rPr lang="es-MX" sz="2000" dirty="0">
                <a:solidFill>
                  <a:schemeClr val="tx1">
                    <a:lumMod val="95000"/>
                    <a:lumOff val="5000"/>
                  </a:schemeClr>
                </a:solidFill>
                <a:latin typeface="Book Antiqua" panose="02040602050305030304" pitchFamily="18" charset="0"/>
                <a:ea typeface="+mj-ea"/>
                <a:cs typeface="+mj-cs"/>
              </a:rPr>
              <a:t>Persiguen Propósitos Determinados</a:t>
            </a:r>
            <a:endParaRPr lang="es-ES" sz="2000" dirty="0">
              <a:solidFill>
                <a:schemeClr val="tx1">
                  <a:lumMod val="95000"/>
                  <a:lumOff val="5000"/>
                </a:schemeClr>
              </a:solidFill>
              <a:latin typeface="Book Antiqua" panose="02040602050305030304" pitchFamily="18" charset="0"/>
              <a:ea typeface="+mj-ea"/>
              <a:cs typeface="+mj-cs"/>
            </a:endParaRPr>
          </a:p>
          <a:p>
            <a:pPr marL="285750" indent="-285750" algn="l">
              <a:spcBef>
                <a:spcPct val="0"/>
              </a:spcBef>
              <a:buFont typeface="Arial" panose="020B0604020202020204" pitchFamily="34" charset="0"/>
              <a:buChar char="•"/>
            </a:pPr>
            <a:r>
              <a:rPr lang="es-MX" sz="2000" dirty="0">
                <a:solidFill>
                  <a:schemeClr val="tx1">
                    <a:lumMod val="95000"/>
                    <a:lumOff val="5000"/>
                  </a:schemeClr>
                </a:solidFill>
                <a:latin typeface="Book Antiqua" panose="02040602050305030304" pitchFamily="18" charset="0"/>
                <a:ea typeface="+mj-ea"/>
                <a:cs typeface="+mj-cs"/>
              </a:rPr>
              <a:t>El logro es paulatino No son proposiciones de carácter negativo ni afirmativo.</a:t>
            </a:r>
            <a:endParaRPr lang="es-ES" sz="2000" dirty="0">
              <a:solidFill>
                <a:schemeClr val="tx1">
                  <a:lumMod val="95000"/>
                  <a:lumOff val="5000"/>
                </a:schemeClr>
              </a:solidFill>
              <a:latin typeface="Book Antiqua" panose="02040602050305030304" pitchFamily="18" charset="0"/>
              <a:ea typeface="+mj-ea"/>
              <a:cs typeface="+mj-cs"/>
            </a:endParaRPr>
          </a:p>
          <a:p>
            <a:pPr marL="285750" indent="-285750" algn="l">
              <a:spcBef>
                <a:spcPct val="0"/>
              </a:spcBef>
              <a:buFont typeface="Arial" panose="020B0604020202020204" pitchFamily="34" charset="0"/>
              <a:buChar char="•"/>
            </a:pPr>
            <a:r>
              <a:rPr lang="es-MX" sz="2000" dirty="0">
                <a:solidFill>
                  <a:schemeClr val="tx1">
                    <a:lumMod val="95000"/>
                    <a:lumOff val="5000"/>
                  </a:schemeClr>
                </a:solidFill>
                <a:latin typeface="Book Antiqua" panose="02040602050305030304" pitchFamily="18" charset="0"/>
                <a:ea typeface="+mj-ea"/>
                <a:cs typeface="+mj-cs"/>
              </a:rPr>
              <a:t>Son de número reducido (uno sólo) </a:t>
            </a:r>
            <a:endParaRPr lang="es-MX" sz="2000" dirty="0" smtClean="0">
              <a:solidFill>
                <a:schemeClr val="tx1">
                  <a:lumMod val="95000"/>
                  <a:lumOff val="5000"/>
                </a:schemeClr>
              </a:solidFill>
              <a:latin typeface="Book Antiqua" panose="02040602050305030304" pitchFamily="18" charset="0"/>
              <a:ea typeface="+mj-ea"/>
              <a:cs typeface="+mj-cs"/>
            </a:endParaRPr>
          </a:p>
          <a:p>
            <a:pPr marL="285750" indent="-285750" algn="l">
              <a:spcBef>
                <a:spcPct val="0"/>
              </a:spcBef>
              <a:buFont typeface="Arial" panose="020B0604020202020204" pitchFamily="34" charset="0"/>
              <a:buChar char="•"/>
            </a:pPr>
            <a:r>
              <a:rPr lang="es-MX" sz="2000" dirty="0" smtClean="0">
                <a:solidFill>
                  <a:schemeClr val="tx1">
                    <a:lumMod val="95000"/>
                    <a:lumOff val="5000"/>
                  </a:schemeClr>
                </a:solidFill>
                <a:latin typeface="Book Antiqua" panose="02040602050305030304" pitchFamily="18" charset="0"/>
                <a:ea typeface="+mj-ea"/>
                <a:cs typeface="+mj-cs"/>
              </a:rPr>
              <a:t>Es </a:t>
            </a:r>
            <a:r>
              <a:rPr lang="es-MX" sz="2000" dirty="0">
                <a:solidFill>
                  <a:schemeClr val="tx1">
                    <a:lumMod val="95000"/>
                    <a:lumOff val="5000"/>
                  </a:schemeClr>
                </a:solidFill>
                <a:latin typeface="Book Antiqua" panose="02040602050305030304" pitchFamily="18" charset="0"/>
                <a:ea typeface="+mj-ea"/>
                <a:cs typeface="+mj-cs"/>
              </a:rPr>
              <a:t>el objetivo que pretendemos alcanzar de manera integral en nuestra </a:t>
            </a:r>
            <a:r>
              <a:rPr lang="es-MX" sz="2000" dirty="0" smtClean="0">
                <a:solidFill>
                  <a:schemeClr val="tx1">
                    <a:lumMod val="95000"/>
                    <a:lumOff val="5000"/>
                  </a:schemeClr>
                </a:solidFill>
                <a:latin typeface="Book Antiqua" panose="02040602050305030304" pitchFamily="18" charset="0"/>
                <a:ea typeface="+mj-ea"/>
                <a:cs typeface="+mj-cs"/>
              </a:rPr>
              <a:t>investigación.</a:t>
            </a:r>
            <a:endParaRPr lang="es-ES" sz="2000" dirty="0">
              <a:solidFill>
                <a:schemeClr val="tx1">
                  <a:lumMod val="95000"/>
                  <a:lumOff val="5000"/>
                </a:schemeClr>
              </a:solidFill>
              <a:latin typeface="Book Antiqua" panose="02040602050305030304" pitchFamily="18" charset="0"/>
              <a:ea typeface="+mj-ea"/>
              <a:cs typeface="+mj-cs"/>
            </a:endParaRPr>
          </a:p>
          <a:p>
            <a:pPr marL="285750" indent="-285750" algn="l">
              <a:spcBef>
                <a:spcPct val="0"/>
              </a:spcBef>
              <a:buFont typeface="Arial" panose="020B0604020202020204" pitchFamily="34" charset="0"/>
              <a:buChar char="•"/>
            </a:pPr>
            <a:r>
              <a:rPr lang="es-PE" sz="2000" dirty="0">
                <a:solidFill>
                  <a:schemeClr val="tx1">
                    <a:lumMod val="95000"/>
                    <a:lumOff val="5000"/>
                  </a:schemeClr>
                </a:solidFill>
                <a:latin typeface="Book Antiqua" panose="02040602050305030304" pitchFamily="18" charset="0"/>
                <a:ea typeface="+mj-ea"/>
                <a:cs typeface="+mj-cs"/>
              </a:rPr>
              <a:t>Para el logro del objetivo general es necesario la formulación de objetivos </a:t>
            </a:r>
            <a:endParaRPr lang="es-PE" sz="2000" dirty="0" smtClean="0">
              <a:solidFill>
                <a:schemeClr val="tx1">
                  <a:lumMod val="95000"/>
                  <a:lumOff val="5000"/>
                </a:schemeClr>
              </a:solidFill>
              <a:latin typeface="Book Antiqua" panose="02040602050305030304" pitchFamily="18" charset="0"/>
              <a:ea typeface="+mj-ea"/>
              <a:cs typeface="+mj-cs"/>
            </a:endParaRPr>
          </a:p>
          <a:p>
            <a:pPr marL="285750" indent="-285750" algn="l">
              <a:spcBef>
                <a:spcPct val="0"/>
              </a:spcBef>
              <a:buFont typeface="Arial" panose="020B0604020202020204" pitchFamily="34" charset="0"/>
              <a:buChar char="•"/>
            </a:pPr>
            <a:endParaRPr lang="es-PE" sz="2000" dirty="0">
              <a:solidFill>
                <a:schemeClr val="tx1">
                  <a:lumMod val="95000"/>
                  <a:lumOff val="5000"/>
                </a:schemeClr>
              </a:solidFill>
              <a:latin typeface="Book Antiqua" panose="02040602050305030304" pitchFamily="18" charset="0"/>
              <a:ea typeface="+mj-ea"/>
              <a:cs typeface="+mj-cs"/>
            </a:endParaRPr>
          </a:p>
          <a:p>
            <a:pPr marL="285750" indent="-285750" algn="l">
              <a:spcBef>
                <a:spcPct val="0"/>
              </a:spcBef>
              <a:buFont typeface="Arial" panose="020B0604020202020204" pitchFamily="34" charset="0"/>
              <a:buChar char="•"/>
            </a:pPr>
            <a:endParaRPr lang="es-ES" sz="2000" dirty="0">
              <a:solidFill>
                <a:schemeClr val="tx1">
                  <a:lumMod val="95000"/>
                  <a:lumOff val="5000"/>
                </a:schemeClr>
              </a:solidFill>
              <a:latin typeface="Book Antiqua" panose="02040602050305030304" pitchFamily="18" charset="0"/>
              <a:ea typeface="+mj-ea"/>
              <a:cs typeface="+mj-cs"/>
            </a:endParaRPr>
          </a:p>
        </p:txBody>
      </p:sp>
      <p:sp>
        <p:nvSpPr>
          <p:cNvPr id="2" name="Título 1"/>
          <p:cNvSpPr>
            <a:spLocks noGrp="1"/>
          </p:cNvSpPr>
          <p:nvPr>
            <p:ph type="ctrTitle"/>
          </p:nvPr>
        </p:nvSpPr>
        <p:spPr>
          <a:xfrm>
            <a:off x="0" y="3946849"/>
            <a:ext cx="12192001" cy="2911151"/>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l"/>
            <a:r>
              <a:rPr lang="es-ES" sz="2000" b="1" dirty="0" smtClean="0">
                <a:solidFill>
                  <a:schemeClr val="tx1"/>
                </a:solidFill>
                <a:latin typeface="Book Antiqua" panose="02040602050305030304" pitchFamily="18" charset="0"/>
              </a:rPr>
              <a:t>OBJETIVOS DE LA INVESTIGACION</a:t>
            </a:r>
            <a:r>
              <a:rPr lang="es-ES" sz="2000" dirty="0" smtClean="0">
                <a:solidFill>
                  <a:schemeClr val="tx1"/>
                </a:solidFill>
                <a:latin typeface="Book Antiqua" panose="02040602050305030304" pitchFamily="18" charset="0"/>
              </a:rPr>
              <a:t/>
            </a:r>
            <a:br>
              <a:rPr lang="es-ES" sz="2000" dirty="0" smtClean="0">
                <a:solidFill>
                  <a:schemeClr val="tx1"/>
                </a:solidFill>
                <a:latin typeface="Book Antiqua" panose="02040602050305030304" pitchFamily="18" charset="0"/>
              </a:rPr>
            </a:br>
            <a:r>
              <a:rPr lang="es-MX" sz="2000" u="sng" dirty="0" smtClean="0">
                <a:solidFill>
                  <a:schemeClr val="tx1"/>
                </a:solidFill>
                <a:latin typeface="Book Antiqua" panose="02040602050305030304" pitchFamily="18" charset="0"/>
              </a:rPr>
              <a:t>Se deben realizar los </a:t>
            </a:r>
            <a:r>
              <a:rPr lang="es-MX" sz="2000" u="sng" smtClean="0">
                <a:solidFill>
                  <a:schemeClr val="tx1"/>
                </a:solidFill>
                <a:latin typeface="Book Antiqua" panose="02040602050305030304" pitchFamily="18" charset="0"/>
              </a:rPr>
              <a:t>siguientes Pasos</a:t>
            </a:r>
            <a:r>
              <a:rPr lang="es-MX" sz="2000" u="sng" dirty="0" smtClean="0">
                <a:solidFill>
                  <a:schemeClr val="tx1"/>
                </a:solidFill>
                <a:latin typeface="Book Antiqua" panose="02040602050305030304" pitchFamily="18" charset="0"/>
              </a:rPr>
              <a:t>:</a:t>
            </a:r>
            <a:r>
              <a:rPr lang="es-ES" sz="2000" dirty="0" smtClean="0">
                <a:solidFill>
                  <a:schemeClr val="tx1"/>
                </a:solidFill>
                <a:latin typeface="Book Antiqua" panose="02040602050305030304" pitchFamily="18" charset="0"/>
              </a:rPr>
              <a:t/>
            </a:r>
            <a:br>
              <a:rPr lang="es-ES" sz="2000" dirty="0" smtClean="0">
                <a:solidFill>
                  <a:schemeClr val="tx1"/>
                </a:solidFill>
                <a:latin typeface="Book Antiqua" panose="02040602050305030304" pitchFamily="18" charset="0"/>
              </a:rPr>
            </a:br>
            <a:r>
              <a:rPr lang="es-ES" sz="2000" dirty="0" smtClean="0">
                <a:solidFill>
                  <a:schemeClr val="tx1"/>
                </a:solidFill>
                <a:latin typeface="Book Antiqua" panose="02040602050305030304" pitchFamily="18" charset="0"/>
              </a:rPr>
              <a:t>A</a:t>
            </a:r>
            <a:r>
              <a:rPr lang="es-MX" sz="2000" dirty="0" smtClean="0">
                <a:solidFill>
                  <a:schemeClr val="tx1"/>
                </a:solidFill>
                <a:latin typeface="Book Antiqua" panose="02040602050305030304" pitchFamily="18" charset="0"/>
              </a:rPr>
              <a:t>. Hay que tener en cuenta la formulación del problema. Ejemplo: </a:t>
            </a:r>
            <a:r>
              <a:rPr lang="es-MX" sz="2000" b="1" dirty="0" smtClean="0">
                <a:solidFill>
                  <a:schemeClr val="tx1"/>
                </a:solidFill>
                <a:latin typeface="Book Antiqua" panose="02040602050305030304" pitchFamily="18" charset="0"/>
              </a:rPr>
              <a:t>¿</a:t>
            </a:r>
            <a:r>
              <a:rPr lang="es-MX" sz="2000" b="1" dirty="0" smtClean="0">
                <a:solidFill>
                  <a:schemeClr val="accent1">
                    <a:lumMod val="50000"/>
                  </a:schemeClr>
                </a:solidFill>
                <a:latin typeface="Book Antiqua" panose="02040602050305030304" pitchFamily="18" charset="0"/>
              </a:rPr>
              <a:t>Cuál es la situación </a:t>
            </a:r>
            <a:r>
              <a:rPr lang="es-MX" sz="2000" b="1" dirty="0" smtClean="0">
                <a:solidFill>
                  <a:schemeClr val="tx1"/>
                </a:solidFill>
                <a:latin typeface="Book Antiqua" panose="02040602050305030304" pitchFamily="18" charset="0"/>
              </a:rPr>
              <a:t>actual, los resultados y perspectivas de la investigación  en la formación magisterial de las universidades del Perú?</a:t>
            </a:r>
            <a:br>
              <a:rPr lang="es-MX" sz="2000" b="1" dirty="0" smtClean="0">
                <a:solidFill>
                  <a:schemeClr val="tx1"/>
                </a:solidFill>
                <a:latin typeface="Book Antiqua" panose="02040602050305030304" pitchFamily="18" charset="0"/>
              </a:rPr>
            </a:br>
            <a:r>
              <a:rPr lang="es-ES" sz="2000" b="1" dirty="0" smtClean="0">
                <a:solidFill>
                  <a:schemeClr val="tx1"/>
                </a:solidFill>
                <a:latin typeface="Book Antiqua" panose="02040602050305030304" pitchFamily="18" charset="0"/>
              </a:rPr>
              <a:t/>
            </a:r>
            <a:br>
              <a:rPr lang="es-ES" sz="2000" b="1" dirty="0" smtClean="0">
                <a:solidFill>
                  <a:schemeClr val="tx1"/>
                </a:solidFill>
                <a:latin typeface="Book Antiqua" panose="02040602050305030304" pitchFamily="18" charset="0"/>
              </a:rPr>
            </a:br>
            <a:r>
              <a:rPr lang="es-ES" sz="2000" b="1" dirty="0" smtClean="0">
                <a:solidFill>
                  <a:schemeClr val="tx1"/>
                </a:solidFill>
                <a:latin typeface="Book Antiqua" panose="02040602050305030304" pitchFamily="18" charset="0"/>
              </a:rPr>
              <a:t>B</a:t>
            </a:r>
            <a:r>
              <a:rPr lang="es-MX" sz="2000" dirty="0" smtClean="0">
                <a:solidFill>
                  <a:schemeClr val="tx1"/>
                </a:solidFill>
                <a:latin typeface="Book Antiqua" panose="02040602050305030304" pitchFamily="18" charset="0"/>
              </a:rPr>
              <a:t>. Suprimir los signos de interrogación y la palabra pregunta. Por ejemplo: ...</a:t>
            </a:r>
            <a:r>
              <a:rPr lang="es-MX" sz="2000" b="1" dirty="0" smtClean="0">
                <a:solidFill>
                  <a:schemeClr val="accent5">
                    <a:lumMod val="75000"/>
                  </a:schemeClr>
                </a:solidFill>
                <a:latin typeface="Book Antiqua" panose="02040602050305030304" pitchFamily="18" charset="0"/>
              </a:rPr>
              <a:t>Cuál es la situación</a:t>
            </a:r>
            <a:br>
              <a:rPr lang="es-MX" sz="2000" b="1" dirty="0" smtClean="0">
                <a:solidFill>
                  <a:schemeClr val="accent5">
                    <a:lumMod val="75000"/>
                  </a:schemeClr>
                </a:solidFill>
                <a:latin typeface="Book Antiqua" panose="02040602050305030304" pitchFamily="18" charset="0"/>
              </a:rPr>
            </a:br>
            <a:r>
              <a:rPr lang="es-ES" sz="2000" b="1" dirty="0" smtClean="0">
                <a:solidFill>
                  <a:schemeClr val="accent5">
                    <a:lumMod val="75000"/>
                  </a:schemeClr>
                </a:solidFill>
                <a:latin typeface="Book Antiqua" panose="02040602050305030304" pitchFamily="18" charset="0"/>
              </a:rPr>
              <a:t/>
            </a:r>
            <a:br>
              <a:rPr lang="es-ES" sz="2000" b="1" dirty="0" smtClean="0">
                <a:solidFill>
                  <a:schemeClr val="accent5">
                    <a:lumMod val="75000"/>
                  </a:schemeClr>
                </a:solidFill>
                <a:latin typeface="Book Antiqua" panose="02040602050305030304" pitchFamily="18" charset="0"/>
              </a:rPr>
            </a:br>
            <a:r>
              <a:rPr lang="es-ES" sz="2000" b="1" dirty="0" smtClean="0">
                <a:solidFill>
                  <a:schemeClr val="tx1"/>
                </a:solidFill>
                <a:latin typeface="Book Antiqua" panose="02040602050305030304" pitchFamily="18" charset="0"/>
              </a:rPr>
              <a:t>C</a:t>
            </a:r>
            <a:r>
              <a:rPr lang="es-MX" sz="2000" dirty="0" smtClean="0">
                <a:solidFill>
                  <a:schemeClr val="tx1"/>
                </a:solidFill>
                <a:latin typeface="Book Antiqua" panose="02040602050305030304" pitchFamily="18" charset="0"/>
              </a:rPr>
              <a:t>. A cambio de la palabra suprimida </a:t>
            </a:r>
            <a:r>
              <a:rPr lang="es-MX" sz="2000" b="1" dirty="0" smtClean="0">
                <a:solidFill>
                  <a:srgbClr val="0070C0"/>
                </a:solidFill>
                <a:latin typeface="Book Antiqua" panose="02040602050305030304" pitchFamily="18" charset="0"/>
              </a:rPr>
              <a:t>añadir un verbo</a:t>
            </a:r>
            <a:r>
              <a:rPr lang="es-MX" sz="2000" dirty="0" smtClean="0">
                <a:solidFill>
                  <a:schemeClr val="tx1"/>
                </a:solidFill>
                <a:latin typeface="Book Antiqua" panose="02040602050305030304" pitchFamily="18" charset="0"/>
              </a:rPr>
              <a:t>.</a:t>
            </a:r>
            <a:r>
              <a:rPr lang="es-MX" sz="2000" dirty="0" smtClean="0">
                <a:latin typeface="Book Antiqua" panose="02040602050305030304" pitchFamily="18" charset="0"/>
              </a:rPr>
              <a:t> </a:t>
            </a:r>
            <a:r>
              <a:rPr lang="es-MX" sz="2000" dirty="0" smtClean="0">
                <a:solidFill>
                  <a:schemeClr val="tx1"/>
                </a:solidFill>
                <a:latin typeface="Book Antiqua" panose="02040602050305030304" pitchFamily="18" charset="0"/>
              </a:rPr>
              <a:t>Quedaría así:</a:t>
            </a:r>
            <a:r>
              <a:rPr lang="es-MX" sz="2000" dirty="0" smtClean="0">
                <a:latin typeface="Book Antiqua" panose="02040602050305030304" pitchFamily="18" charset="0"/>
              </a:rPr>
              <a:t> </a:t>
            </a:r>
            <a:r>
              <a:rPr lang="es-MX" sz="2000" b="1" dirty="0" smtClean="0">
                <a:solidFill>
                  <a:srgbClr val="0070C0"/>
                </a:solidFill>
                <a:latin typeface="Book Antiqua" panose="02040602050305030304" pitchFamily="18" charset="0"/>
              </a:rPr>
              <a:t>Describir la situación....</a:t>
            </a:r>
            <a:br>
              <a:rPr lang="es-MX" sz="2000" b="1" dirty="0" smtClean="0">
                <a:solidFill>
                  <a:srgbClr val="0070C0"/>
                </a:solidFill>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b="1" dirty="0" smtClean="0">
                <a:solidFill>
                  <a:schemeClr val="tx1"/>
                </a:solidFill>
                <a:latin typeface="Book Antiqua" panose="02040602050305030304" pitchFamily="18" charset="0"/>
              </a:rPr>
              <a:t>D</a:t>
            </a:r>
            <a:r>
              <a:rPr lang="es-MX" sz="2000" dirty="0" smtClean="0">
                <a:solidFill>
                  <a:schemeClr val="tx1"/>
                </a:solidFill>
                <a:latin typeface="Book Antiqua" panose="02040602050305030304" pitchFamily="18" charset="0"/>
              </a:rPr>
              <a:t>. Luego se aumenta o suprime algunas palabras, de tal manera que tenga sentido lógico la proposición.</a:t>
            </a:r>
            <a:endParaRPr lang="es-ES" sz="2000" dirty="0">
              <a:latin typeface="Book Antiqua" panose="02040602050305030304" pitchFamily="18" charset="0"/>
            </a:endParaRPr>
          </a:p>
        </p:txBody>
      </p:sp>
    </p:spTree>
    <p:extLst>
      <p:ext uri="{BB962C8B-B14F-4D97-AF65-F5344CB8AC3E}">
        <p14:creationId xmlns:p14="http://schemas.microsoft.com/office/powerpoint/2010/main" val="1665908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graphicFrame>
        <p:nvGraphicFramePr>
          <p:cNvPr id="4" name="Objeto 3"/>
          <p:cNvGraphicFramePr>
            <a:graphicFrameLocks noChangeAspect="1"/>
          </p:cNvGraphicFramePr>
          <p:nvPr>
            <p:extLst>
              <p:ext uri="{D42A27DB-BD31-4B8C-83A1-F6EECF244321}">
                <p14:modId xmlns:p14="http://schemas.microsoft.com/office/powerpoint/2010/main" val="40347548"/>
              </p:ext>
            </p:extLst>
          </p:nvPr>
        </p:nvGraphicFramePr>
        <p:xfrm>
          <a:off x="-843416" y="0"/>
          <a:ext cx="5406085" cy="5522913"/>
        </p:xfrm>
        <a:graphic>
          <a:graphicData uri="http://schemas.openxmlformats.org/presentationml/2006/ole">
            <mc:AlternateContent xmlns:mc="http://schemas.openxmlformats.org/markup-compatibility/2006">
              <mc:Choice xmlns:v="urn:schemas-microsoft-com:vml" Requires="v">
                <p:oleObj spid="_x0000_s2052" name="Documento" r:id="rId3" imgW="5388264" imgH="5523123" progId="Word.Document.12">
                  <p:embed/>
                </p:oleObj>
              </mc:Choice>
              <mc:Fallback>
                <p:oleObj name="Documento" r:id="rId3" imgW="5388264" imgH="5523123" progId="Word.Document.12">
                  <p:embed/>
                  <p:pic>
                    <p:nvPicPr>
                      <p:cNvPr id="0" name=""/>
                      <p:cNvPicPr/>
                      <p:nvPr/>
                    </p:nvPicPr>
                    <p:blipFill>
                      <a:blip r:embed="rId4"/>
                      <a:stretch>
                        <a:fillRect/>
                      </a:stretch>
                    </p:blipFill>
                    <p:spPr>
                      <a:xfrm>
                        <a:off x="-843416" y="0"/>
                        <a:ext cx="5406085" cy="5522913"/>
                      </a:xfrm>
                      <a:prstGeom prst="rect">
                        <a:avLst/>
                      </a:prstGeom>
                    </p:spPr>
                  </p:pic>
                </p:oleObj>
              </mc:Fallback>
            </mc:AlternateContent>
          </a:graphicData>
        </a:graphic>
      </p:graphicFrame>
      <p:sp>
        <p:nvSpPr>
          <p:cNvPr id="5" name="Rectángulo 4"/>
          <p:cNvSpPr/>
          <p:nvPr/>
        </p:nvSpPr>
        <p:spPr>
          <a:xfrm>
            <a:off x="3642067" y="13632"/>
            <a:ext cx="8549951" cy="7209153"/>
          </a:xfrm>
          <a:prstGeom prst="rect">
            <a:avLst/>
          </a:prstGeom>
        </p:spPr>
        <p:txBody>
          <a:bodyPr wrap="square">
            <a:spAutoFit/>
          </a:bodyPr>
          <a:lstStyle/>
          <a:p>
            <a:pPr algn="just">
              <a:lnSpc>
                <a:spcPct val="115000"/>
              </a:lnSpc>
              <a:spcAft>
                <a:spcPts val="800"/>
              </a:spcAft>
              <a:tabLst>
                <a:tab pos="4114800" algn="l"/>
              </a:tabLst>
            </a:pPr>
            <a:r>
              <a:rPr lang="es-ES" sz="1400" b="1" dirty="0" smtClean="0">
                <a:effectLst/>
                <a:latin typeface="Arial" panose="020B0604020202020204" pitchFamily="34" charset="0"/>
                <a:ea typeface="Calibri" panose="020F0502020204030204" pitchFamily="34" charset="0"/>
                <a:cs typeface="Times New Roman" panose="02020603050405020304" pitchFamily="18" charset="0"/>
              </a:rPr>
              <a:t>FORMULACION DE LOS OBJETIVOS DE INVESTIGACION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En primer lugar es importante diferenciar entre los objetivos del investigador y los objetivos de la investigación. Los primeros hacen referencia al horizonte de expectativas del científico respecto de la trascendencia de su trabajo, por ejemplo, contribuir al conocimiento de una problemática en particular, otorgar herramientas teóricas para alguna temática puntual, promover la concientización entre los agentes sociales sobre la centralidad de producir conocimiento sobre un aspecto determinado de la vida social, etc. </a:t>
            </a: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Los objetivos de investigación, en cambio, pueden conceptualizarse como construcciones del investigador para abordar un problema de investigación, esto significa que están en estrecha relación con la pregunta de investigación, y de hecho, constituyen la traducción propositiva de ésta.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Al finalizar la investigación, los objetivos tienen que ser identificables con los resultados, es decir que toda la investigación deberá responder a los objetivos propuestos.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En la investigación científica los objetivos son centralmente de tipo cognitivo, es decir que buscan adquirir conocimiento sobre alguna cuestión desconocida.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Las acciones características de este tipo de objetivos son: saber, conocer, interpretar, observar, reconocer, averiguar, entender, comprender, distinguir, diferenciar, discernir, identificar, relacionar, analizar, describir, comparar, clasificar, discriminar, etc.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En cambio, cuando se trata de la formulación de proyectos de realización o intervención, no sólo se formulan objetivos cognitivos, sino también aquellos de tipo procedimental</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 es decir que buscan, no sólo conocer, sino también saber hacer o proceder, los objetivos procedimentales pone en práctica los conocimientos, establecen un conjunto de acciones o formas de actuar para resolver problemas. Las acciones características de este tipo de objetivos son: ejecutar, desarrollar, realizar, gestionar, hacer, elaborar, producir, intervenir, resolver, facilitar, dirigir, asesorar, disponer, conducir, comunicar, operar, aplicar, planificar, diseñar, capacitar, promocionar, potenciar, etc.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400" dirty="0" smtClean="0">
                <a:effectLst/>
                <a:latin typeface="Arial" panose="020B0604020202020204" pitchFamily="34" charset="0"/>
                <a:ea typeface="Times New Roman" panose="02020603050405020304" pitchFamily="18" charset="0"/>
                <a:cs typeface="Times New Roman" panose="02020603050405020304" pitchFamily="18" charset="0"/>
              </a:rPr>
              <a:t>Si bien aquí nos referiremos exclusivamente a los objetivos cognitivos, consideramos valioso presentarle al lector que no son los únicos tipos de objetivos, para que comprenda que su formulación en el marco de proyectos sociales, culturales,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88645" algn="just">
              <a:lnSpc>
                <a:spcPct val="115000"/>
              </a:lnSpc>
              <a:spcBef>
                <a:spcPts val="600"/>
              </a:spcBef>
              <a:spcAft>
                <a:spcPts val="600"/>
              </a:spcAft>
            </a:pPr>
            <a:r>
              <a:rPr lang="es-PE" sz="1400"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65315" y="5187243"/>
            <a:ext cx="3816221" cy="172047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lnSpc>
                <a:spcPct val="115000"/>
              </a:lnSpc>
              <a:spcBef>
                <a:spcPts val="600"/>
              </a:spcBef>
              <a:spcAft>
                <a:spcPts val="600"/>
              </a:spcAft>
            </a:pPr>
            <a:r>
              <a:rPr lang="es-PE" sz="1000" b="1" dirty="0" smtClean="0">
                <a:effectLst/>
                <a:latin typeface="Arial" panose="020B0604020202020204" pitchFamily="34" charset="0"/>
                <a:ea typeface="Times New Roman" panose="02020603050405020304" pitchFamily="18" charset="0"/>
                <a:cs typeface="Times New Roman" panose="02020603050405020304" pitchFamily="18" charset="0"/>
              </a:rPr>
              <a:t>RELACIÓN DE ALGUNOS VERBOS EN INFINITIVO UTILIZADOS PARA FORMULAR OBJETIVOS: </a:t>
            </a:r>
            <a:r>
              <a:rPr lang="es-PE" sz="900" dirty="0" smtClean="0">
                <a:latin typeface="Arial" panose="020B0604020202020204" pitchFamily="34" charset="0"/>
                <a:ea typeface="Times New Roman" panose="02020603050405020304" pitchFamily="18" charset="0"/>
                <a:cs typeface="Times New Roman" panose="02020603050405020304" pitchFamily="18" charset="0"/>
              </a:rPr>
              <a:t>analizar, calcular, comparar,  comprobar,  compilar, completar conocer, consolidar, consultar, contribuir, correlacionar, cuestionar, demostrar, diseñar, definir, describir, deducir, determinar, diagnosticar, detectar, elaborar, establecer, especificar, explicar, evaluar, estandarizar, examinar, formular, hacer, identificar, indicar, indagar, iniciar, inventariar, motivar, presupuestar, programar, planear, plantear, producir, presentar, pensar, proveer, proporcionar, proponer, propiciar, realizar, señalar, </a:t>
            </a:r>
            <a:endParaRPr lang="es-ES" sz="1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94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183</Words>
  <Application>Microsoft Office PowerPoint</Application>
  <PresentationFormat>Panorámica</PresentationFormat>
  <Paragraphs>28</Paragraphs>
  <Slides>2</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2</vt:i4>
      </vt:variant>
    </vt:vector>
  </HeadingPairs>
  <TitlesOfParts>
    <vt:vector size="10" baseType="lpstr">
      <vt:lpstr>Arial</vt:lpstr>
      <vt:lpstr>Book Antiqua</vt:lpstr>
      <vt:lpstr>Calibri</vt:lpstr>
      <vt:lpstr>Calibri Light</vt:lpstr>
      <vt:lpstr>Times New Roman</vt:lpstr>
      <vt:lpstr>Wingdings</vt:lpstr>
      <vt:lpstr>Tema de Office</vt:lpstr>
      <vt:lpstr>Documento de Microsoft Word</vt:lpstr>
      <vt:lpstr>OBJETIVOS DE LA INVESTIGACION Se deben realizar los siguientes Pasos: A. Hay que tener en cuenta la formulación del problema. Ejemplo: ¿Cuál es la situación actual, los resultados y perspectivas de la investigación  en la formación magisterial de las universidades del Perú?  B. Suprimir los signos de interrogación y la palabra pregunta. Por ejemplo: ...Cuál es la situación  C. A cambio de la palabra suprimida añadir un verbo. Quedaría así: Describir la situación....  D. Luego se aumenta o suprime algunas palabras, de tal manera que tenga sentido lógico la proposición.</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OBJETIVOS DE LA INVESTIGACION Se deben realizar los siguientes  Pasos:  a. Hay que tener en cuenta la formulación del problema.  Ejemplo:  ¿Cuál es la situación actual, los resultados y perspectivas de la investigación  en la formación magisterial de las universidades del Perú? b. Suprimir los signos de interrogación y la palabra pregunta.  Por ejemplo: ...Cuál es la situación c. A cambio de la palabra suprimida añadir un verbo.  Quedaría así: Describir la situación.... d. Luego se aumenta o suprime algunas palabras, de tal manera que tenga sentido lógico la proposición.</dc:title>
  <dc:creator>USER</dc:creator>
  <cp:lastModifiedBy>USER</cp:lastModifiedBy>
  <cp:revision>8</cp:revision>
  <dcterms:created xsi:type="dcterms:W3CDTF">2019-07-25T01:55:35Z</dcterms:created>
  <dcterms:modified xsi:type="dcterms:W3CDTF">2019-07-25T02:53:30Z</dcterms:modified>
</cp:coreProperties>
</file>