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3T22:27:34.285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0 128,'0'6'0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256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627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917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789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36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939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898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2654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281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85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597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647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61" r:id="rId7"/>
    <p:sldLayoutId id="2147483757" r:id="rId8"/>
    <p:sldLayoutId id="2147483758" r:id="rId9"/>
    <p:sldLayoutId id="2147483759" r:id="rId10"/>
    <p:sldLayoutId id="2147483760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">
            <a:extLst>
              <a:ext uri="{FF2B5EF4-FFF2-40B4-BE49-F238E27FC236}">
                <a16:creationId xmlns:a16="http://schemas.microsoft.com/office/drawing/2014/main" id="{EBDD1931-9E86-4402-9A68-33A2D9EF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BC9A802-6168-4134-B63F-12680A98C8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0936" y="639520"/>
            <a:ext cx="3429000" cy="1719072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5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Eduardo Coutinho (2004)</a:t>
            </a:r>
          </a:p>
        </p:txBody>
      </p:sp>
      <p:sp>
        <p:nvSpPr>
          <p:cNvPr id="75" name="Rectangle 6">
            <a:extLst>
              <a:ext uri="{FF2B5EF4-FFF2-40B4-BE49-F238E27FC236}">
                <a16:creationId xmlns:a16="http://schemas.microsoft.com/office/drawing/2014/main" id="{3CE8AF5E-D374-4CF1-90CC-35CF73B81C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9084" y="2532888"/>
            <a:ext cx="3291840" cy="18288"/>
          </a:xfrm>
          <a:custGeom>
            <a:avLst/>
            <a:gdLst>
              <a:gd name="connsiteX0" fmla="*/ 0 w 3291840"/>
              <a:gd name="connsiteY0" fmla="*/ 0 h 18288"/>
              <a:gd name="connsiteX1" fmla="*/ 625450 w 3291840"/>
              <a:gd name="connsiteY1" fmla="*/ 0 h 18288"/>
              <a:gd name="connsiteX2" fmla="*/ 1283818 w 3291840"/>
              <a:gd name="connsiteY2" fmla="*/ 0 h 18288"/>
              <a:gd name="connsiteX3" fmla="*/ 1975104 w 3291840"/>
              <a:gd name="connsiteY3" fmla="*/ 0 h 18288"/>
              <a:gd name="connsiteX4" fmla="*/ 2666390 w 3291840"/>
              <a:gd name="connsiteY4" fmla="*/ 0 h 18288"/>
              <a:gd name="connsiteX5" fmla="*/ 3291840 w 3291840"/>
              <a:gd name="connsiteY5" fmla="*/ 0 h 18288"/>
              <a:gd name="connsiteX6" fmla="*/ 3291840 w 3291840"/>
              <a:gd name="connsiteY6" fmla="*/ 18288 h 18288"/>
              <a:gd name="connsiteX7" fmla="*/ 2567635 w 3291840"/>
              <a:gd name="connsiteY7" fmla="*/ 18288 h 18288"/>
              <a:gd name="connsiteX8" fmla="*/ 1843430 w 3291840"/>
              <a:gd name="connsiteY8" fmla="*/ 18288 h 18288"/>
              <a:gd name="connsiteX9" fmla="*/ 1185062 w 3291840"/>
              <a:gd name="connsiteY9" fmla="*/ 18288 h 18288"/>
              <a:gd name="connsiteX10" fmla="*/ 0 w 3291840"/>
              <a:gd name="connsiteY10" fmla="*/ 18288 h 18288"/>
              <a:gd name="connsiteX11" fmla="*/ 0 w 3291840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91840" h="18288" fill="none" extrusionOk="0">
                <a:moveTo>
                  <a:pt x="0" y="0"/>
                </a:moveTo>
                <a:cubicBezTo>
                  <a:pt x="173613" y="5552"/>
                  <a:pt x="489242" y="1770"/>
                  <a:pt x="625450" y="0"/>
                </a:cubicBezTo>
                <a:cubicBezTo>
                  <a:pt x="761658" y="-1770"/>
                  <a:pt x="1015131" y="32079"/>
                  <a:pt x="1283818" y="0"/>
                </a:cubicBezTo>
                <a:cubicBezTo>
                  <a:pt x="1552505" y="-32079"/>
                  <a:pt x="1752773" y="10771"/>
                  <a:pt x="1975104" y="0"/>
                </a:cubicBezTo>
                <a:cubicBezTo>
                  <a:pt x="2197435" y="-10771"/>
                  <a:pt x="2433070" y="21341"/>
                  <a:pt x="2666390" y="0"/>
                </a:cubicBezTo>
                <a:cubicBezTo>
                  <a:pt x="2899710" y="-21341"/>
                  <a:pt x="3028437" y="16612"/>
                  <a:pt x="3291840" y="0"/>
                </a:cubicBezTo>
                <a:cubicBezTo>
                  <a:pt x="3291131" y="8157"/>
                  <a:pt x="3291427" y="12125"/>
                  <a:pt x="3291840" y="18288"/>
                </a:cubicBezTo>
                <a:cubicBezTo>
                  <a:pt x="3043276" y="37868"/>
                  <a:pt x="2921041" y="-12908"/>
                  <a:pt x="2567635" y="18288"/>
                </a:cubicBezTo>
                <a:cubicBezTo>
                  <a:pt x="2214230" y="49484"/>
                  <a:pt x="2189623" y="-13019"/>
                  <a:pt x="1843430" y="18288"/>
                </a:cubicBezTo>
                <a:cubicBezTo>
                  <a:pt x="1497237" y="49595"/>
                  <a:pt x="1492584" y="29180"/>
                  <a:pt x="1185062" y="18288"/>
                </a:cubicBezTo>
                <a:cubicBezTo>
                  <a:pt x="877540" y="7396"/>
                  <a:pt x="313238" y="464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91840" h="18288" stroke="0" extrusionOk="0">
                <a:moveTo>
                  <a:pt x="0" y="0"/>
                </a:moveTo>
                <a:cubicBezTo>
                  <a:pt x="281971" y="23935"/>
                  <a:pt x="485873" y="-14021"/>
                  <a:pt x="625450" y="0"/>
                </a:cubicBezTo>
                <a:cubicBezTo>
                  <a:pt x="765027" y="14021"/>
                  <a:pt x="1048900" y="27914"/>
                  <a:pt x="1185062" y="0"/>
                </a:cubicBezTo>
                <a:cubicBezTo>
                  <a:pt x="1321224" y="-27914"/>
                  <a:pt x="1648252" y="-3988"/>
                  <a:pt x="1909267" y="0"/>
                </a:cubicBezTo>
                <a:cubicBezTo>
                  <a:pt x="2170282" y="3988"/>
                  <a:pt x="2301957" y="25891"/>
                  <a:pt x="2534717" y="0"/>
                </a:cubicBezTo>
                <a:cubicBezTo>
                  <a:pt x="2767477" y="-25891"/>
                  <a:pt x="3078800" y="21500"/>
                  <a:pt x="3291840" y="0"/>
                </a:cubicBezTo>
                <a:cubicBezTo>
                  <a:pt x="3291576" y="4493"/>
                  <a:pt x="3292224" y="9472"/>
                  <a:pt x="3291840" y="18288"/>
                </a:cubicBezTo>
                <a:cubicBezTo>
                  <a:pt x="3120474" y="15714"/>
                  <a:pt x="2816568" y="4633"/>
                  <a:pt x="2633472" y="18288"/>
                </a:cubicBezTo>
                <a:cubicBezTo>
                  <a:pt x="2450376" y="31943"/>
                  <a:pt x="2160769" y="37350"/>
                  <a:pt x="1909267" y="18288"/>
                </a:cubicBezTo>
                <a:cubicBezTo>
                  <a:pt x="1657765" y="-774"/>
                  <a:pt x="1623992" y="9648"/>
                  <a:pt x="1349654" y="18288"/>
                </a:cubicBezTo>
                <a:cubicBezTo>
                  <a:pt x="1075316" y="26928"/>
                  <a:pt x="833426" y="34181"/>
                  <a:pt x="691286" y="18288"/>
                </a:cubicBezTo>
                <a:cubicBezTo>
                  <a:pt x="549146" y="2395"/>
                  <a:pt x="342011" y="24201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rgbClr val="D0D629"/>
          </a:solidFill>
          <a:ln w="38100" cap="rnd">
            <a:solidFill>
              <a:srgbClr val="D0D62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EC97763-C608-40D8-9A6F-A6504ACBB3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0935" y="2849411"/>
            <a:ext cx="6965619" cy="3410712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342900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 err="1">
                <a:latin typeface="Baskerville Old Face" panose="02020602080505020303" pitchFamily="18" charset="0"/>
              </a:rPr>
              <a:t>Ya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en</a:t>
            </a:r>
            <a:r>
              <a:rPr lang="en-US" dirty="0">
                <a:latin typeface="Baskerville Old Face" panose="02020602080505020303" pitchFamily="18" charset="0"/>
              </a:rPr>
              <a:t> la </a:t>
            </a:r>
            <a:r>
              <a:rPr lang="en-US" dirty="0" err="1">
                <a:latin typeface="Baskerville Old Face" panose="02020602080505020303" pitchFamily="18" charset="0"/>
              </a:rPr>
              <a:t>antigüedad</a:t>
            </a:r>
            <a:r>
              <a:rPr lang="en-US" dirty="0">
                <a:latin typeface="Baskerville Old Face" panose="02020602080505020303" pitchFamily="18" charset="0"/>
              </a:rPr>
              <a:t> “Los </a:t>
            </a:r>
            <a:r>
              <a:rPr lang="en-US" dirty="0" err="1">
                <a:latin typeface="Baskerville Old Face" panose="02020602080505020303" pitchFamily="18" charset="0"/>
              </a:rPr>
              <a:t>mismos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mitos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frecuentaban</a:t>
            </a:r>
            <a:r>
              <a:rPr lang="en-US" dirty="0">
                <a:latin typeface="Baskerville Old Face" panose="02020602080505020303" pitchFamily="18" charset="0"/>
              </a:rPr>
              <a:t> a </a:t>
            </a:r>
            <a:r>
              <a:rPr lang="en-US" dirty="0" err="1">
                <a:latin typeface="Baskerville Old Face" panose="02020602080505020303" pitchFamily="18" charset="0"/>
              </a:rPr>
              <a:t>diferentes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literaturas</a:t>
            </a:r>
            <a:r>
              <a:rPr lang="en-US" dirty="0">
                <a:latin typeface="Baskerville Old Face" panose="02020602080505020303" pitchFamily="18" charset="0"/>
              </a:rPr>
              <a:t> y los </a:t>
            </a:r>
            <a:r>
              <a:rPr lang="en-US" dirty="0" err="1">
                <a:latin typeface="Baskerville Old Face" panose="02020602080505020303" pitchFamily="18" charset="0"/>
              </a:rPr>
              <a:t>mitógrafos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comparaban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textos</a:t>
            </a:r>
            <a:r>
              <a:rPr lang="en-US" dirty="0">
                <a:latin typeface="Baskerville Old Face" panose="02020602080505020303" pitchFamily="18" charset="0"/>
              </a:rPr>
              <a:t> de </a:t>
            </a:r>
            <a:r>
              <a:rPr lang="en-US" dirty="0" err="1">
                <a:latin typeface="Baskerville Old Face" panose="02020602080505020303" pitchFamily="18" charset="0"/>
              </a:rPr>
              <a:t>comunidades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diferentes</a:t>
            </a:r>
            <a:r>
              <a:rPr lang="en-US" dirty="0">
                <a:latin typeface="Baskerville Old Face" panose="02020602080505020303" pitchFamily="18" charset="0"/>
              </a:rPr>
              <a:t>, </a:t>
            </a:r>
            <a:r>
              <a:rPr lang="en-US" dirty="0" err="1">
                <a:latin typeface="Baskerville Old Face" panose="02020602080505020303" pitchFamily="18" charset="0"/>
              </a:rPr>
              <a:t>creando</a:t>
            </a:r>
            <a:r>
              <a:rPr lang="en-US" dirty="0">
                <a:latin typeface="Baskerville Old Face" panose="02020602080505020303" pitchFamily="18" charset="0"/>
              </a:rPr>
              <a:t> sus </a:t>
            </a:r>
            <a:r>
              <a:rPr lang="en-US" dirty="0" err="1">
                <a:latin typeface="Baskerville Old Face" panose="02020602080505020303" pitchFamily="18" charset="0"/>
              </a:rPr>
              <a:t>propios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héroes</a:t>
            </a:r>
            <a:r>
              <a:rPr lang="en-US" dirty="0">
                <a:latin typeface="Baskerville Old Face" panose="02020602080505020303" pitchFamily="18" charset="0"/>
              </a:rPr>
              <a:t> a </a:t>
            </a:r>
            <a:r>
              <a:rPr lang="en-US" dirty="0" err="1">
                <a:latin typeface="Baskerville Old Face" panose="02020602080505020303" pitchFamily="18" charset="0"/>
              </a:rPr>
              <a:t>partir</a:t>
            </a:r>
            <a:r>
              <a:rPr lang="en-US" dirty="0">
                <a:latin typeface="Baskerville Old Face" panose="02020602080505020303" pitchFamily="18" charset="0"/>
              </a:rPr>
              <a:t> de </a:t>
            </a:r>
            <a:r>
              <a:rPr lang="en-US" dirty="0" err="1">
                <a:latin typeface="Baskerville Old Face" panose="02020602080505020303" pitchFamily="18" charset="0"/>
              </a:rPr>
              <a:t>mitos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anteriores</a:t>
            </a:r>
            <a:r>
              <a:rPr lang="en-US" dirty="0">
                <a:latin typeface="Baskerville Old Face" panose="02020602080505020303" pitchFamily="18" charset="0"/>
              </a:rPr>
              <a:t>” (p. 238). </a:t>
            </a:r>
          </a:p>
          <a:p>
            <a:pPr marL="342900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dirty="0">
              <a:latin typeface="Baskerville Old Face" panose="02020602080505020303" pitchFamily="18" charset="0"/>
            </a:endParaRPr>
          </a:p>
          <a:p>
            <a:pPr marL="342900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 err="1">
                <a:latin typeface="Baskerville Old Face" panose="02020602080505020303" pitchFamily="18" charset="0"/>
              </a:rPr>
              <a:t>En</a:t>
            </a:r>
            <a:r>
              <a:rPr lang="en-US" dirty="0">
                <a:latin typeface="Baskerville Old Face" panose="02020602080505020303" pitchFamily="18" charset="0"/>
              </a:rPr>
              <a:t> el </a:t>
            </a:r>
            <a:r>
              <a:rPr lang="en-US" dirty="0" err="1">
                <a:latin typeface="Baskerville Old Face" panose="02020602080505020303" pitchFamily="18" charset="0"/>
              </a:rPr>
              <a:t>siglo</a:t>
            </a:r>
            <a:r>
              <a:rPr lang="en-US" dirty="0">
                <a:latin typeface="Baskerville Old Face" panose="02020602080505020303" pitchFamily="18" charset="0"/>
              </a:rPr>
              <a:t> XIX: “se </a:t>
            </a:r>
            <a:r>
              <a:rPr lang="en-US" dirty="0" err="1">
                <a:latin typeface="Baskerville Old Face" panose="02020602080505020303" pitchFamily="18" charset="0"/>
              </a:rPr>
              <a:t>incrementa</a:t>
            </a:r>
            <a:r>
              <a:rPr lang="en-US" dirty="0">
                <a:latin typeface="Baskerville Old Face" panose="02020602080505020303" pitchFamily="18" charset="0"/>
              </a:rPr>
              <a:t> el </a:t>
            </a:r>
            <a:r>
              <a:rPr lang="en-US" dirty="0" err="1">
                <a:latin typeface="Baskerville Old Face" panose="02020602080505020303" pitchFamily="18" charset="0"/>
              </a:rPr>
              <a:t>interés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cosmopolita</a:t>
            </a:r>
            <a:r>
              <a:rPr lang="en-US" dirty="0">
                <a:latin typeface="Baskerville Old Face" panose="02020602080505020303" pitchFamily="18" charset="0"/>
              </a:rPr>
              <a:t> y se </a:t>
            </a:r>
            <a:r>
              <a:rPr lang="en-US" dirty="0" err="1">
                <a:latin typeface="Baskerville Old Face" panose="02020602080505020303" pitchFamily="18" charset="0"/>
              </a:rPr>
              <a:t>ensancha</a:t>
            </a:r>
            <a:r>
              <a:rPr lang="en-US" dirty="0">
                <a:latin typeface="Baskerville Old Face" panose="02020602080505020303" pitchFamily="18" charset="0"/>
              </a:rPr>
              <a:t> el </a:t>
            </a:r>
            <a:r>
              <a:rPr lang="en-US" dirty="0" err="1">
                <a:latin typeface="Baskerville Old Face" panose="02020602080505020303" pitchFamily="18" charset="0"/>
              </a:rPr>
              <a:t>interés</a:t>
            </a:r>
            <a:r>
              <a:rPr lang="en-US" dirty="0">
                <a:latin typeface="Baskerville Old Face" panose="02020602080505020303" pitchFamily="18" charset="0"/>
              </a:rPr>
              <a:t> por las </a:t>
            </a:r>
            <a:r>
              <a:rPr lang="en-US" dirty="0" err="1">
                <a:latin typeface="Baskerville Old Face" panose="02020602080505020303" pitchFamily="18" charset="0"/>
              </a:rPr>
              <a:t>culturas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ajenas</a:t>
            </a:r>
            <a:r>
              <a:rPr lang="en-US" dirty="0">
                <a:latin typeface="Baskerville Old Face" panose="02020602080505020303" pitchFamily="18" charset="0"/>
              </a:rPr>
              <a:t> al </a:t>
            </a:r>
            <a:r>
              <a:rPr lang="en-US" dirty="0" err="1">
                <a:latin typeface="Baskerville Old Face" panose="02020602080505020303" pitchFamily="18" charset="0"/>
              </a:rPr>
              <a:t>eje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europeo</a:t>
            </a:r>
            <a:r>
              <a:rPr lang="en-US" dirty="0">
                <a:latin typeface="Baskerville Old Face" panose="02020602080505020303" pitchFamily="18" charset="0"/>
              </a:rPr>
              <a:t>” (p. 239).</a:t>
            </a:r>
            <a:endParaRPr lang="en-US" sz="7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77" name="Ink 76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14:cNvPr>
              <p14:cNvContentPartPr>
                <a14:cpLocks xmlns:a14="http://schemas.microsoft.com/office/drawing/2010/main" noGrp="1" noRot="1" noChangeAspect="1" noMove="1" noResize="1" noEditPoints="1" noAdjustHandles="1" noChangeArrowheads="1" noChangeShapeType="1"/>
              </p14:cNvContentPartPr>
              <p14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14:nvPr>
            </p14:nvContentPartPr>
            <p14:xfrm>
              <a:off x="5755403" y="1971579"/>
              <a:ext cx="360" cy="2160"/>
            </p14:xfrm>
          </p:contentPart>
        </mc:Choice>
        <mc:Fallback>
          <p:pic>
            <p:nvPicPr>
              <p:cNvPr id="77" name="Ink 76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37403" y="1956150"/>
                <a:ext cx="36000" cy="32709"/>
              </a:xfrm>
              <a:prstGeom prst="rect">
                <a:avLst/>
              </a:prstGeom>
            </p:spPr>
          </p:pic>
        </mc:Fallback>
      </mc:AlternateContent>
      <p:pic>
        <p:nvPicPr>
          <p:cNvPr id="1026" name="Picture 2" descr="Resultado de imagen para eduardo coutinho y la literatura comparada">
            <a:extLst>
              <a:ext uri="{FF2B5EF4-FFF2-40B4-BE49-F238E27FC236}">
                <a16:creationId xmlns:a16="http://schemas.microsoft.com/office/drawing/2014/main" id="{C27B4C30-26CA-46FB-95FA-52D30777BF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28756" y="682283"/>
            <a:ext cx="3737152" cy="5577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2589521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Sketchy_SerifHand">
      <a:majorFont>
        <a:latin typeface="The Serif Hand Black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TM03457444[[fn=Base]]</Template>
  <TotalTime>0</TotalTime>
  <Words>70</Words>
  <Application>Microsoft Office PowerPoint</Application>
  <PresentationFormat>Panorámica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Baskerville Old Face</vt:lpstr>
      <vt:lpstr>The Hand</vt:lpstr>
      <vt:lpstr>The Serif Hand Black</vt:lpstr>
      <vt:lpstr>SketchyVTI</vt:lpstr>
      <vt:lpstr>Eduardo Coutinho (2004)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Eduardo Coutinho (2004)</dc:title>
  <dc:creator>Doris Edith Sánchez viuda de Polanco</dc:creator>
  <cp:lastModifiedBy>Doris Edith Sánchez viuda de Polanco</cp:lastModifiedBy>
  <cp:revision>4</cp:revision>
  <dcterms:created xsi:type="dcterms:W3CDTF">2020-03-07T12:00:42Z</dcterms:created>
  <dcterms:modified xsi:type="dcterms:W3CDTF">2020-03-13T22:31:21Z</dcterms:modified>
</cp:coreProperties>
</file>