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F3930F-F65A-44E3-B93F-B2369E258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5F93B5-8CB6-4177-B70C-7341D04DE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949B12-DA06-414F-89D7-6251A30F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2488AC-0356-4726-9A73-3A58835C9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AD86D9-167A-41F6-89EE-4AD8C0CF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0822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22CC2-CDF5-4839-8578-D549FD000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A2B0C3-186A-4BA5-AD02-A2CF82C6D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32DB5B-B2AB-4F04-A4B2-E00BF7165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4C1E7E-DD21-410F-BE38-526C8A65F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0844C8-8700-4D53-AFD3-3B282990D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49735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927A261-5CA8-4E0D-9BA3-1A723E01D6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2DD240-0915-4EA3-8503-B7898448F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E4FFC1-94AC-4D54-AAD7-B148F60BD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5EEC6C-7FB0-42FA-9A7B-D8C9BF74B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ECF24A-F2F4-4CB2-8D5E-62464B4A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48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EAC3A9-6529-4D76-9A5D-479E01F3B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20407E-B71D-4646-89DD-97C9D1C63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A66E5B-BF50-4AD0-9CEA-CC9A35DD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AEC7CA-D19E-48DE-828C-B99E16CC7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72124D-B85C-4899-9177-8A8CF117C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095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586AB8-7815-4A01-9B84-91F136E11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282943-4093-4F17-A0C7-55B5F82AA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569BEE-8F11-4118-8DF3-FE4FF2E4D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AEEB42-5C95-45CD-B8ED-32A768A5E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F08B29-F778-45A2-871D-F1C53D0C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8354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365BFF-AFD7-450C-A04E-46B73A04D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07997F-948F-4446-81F7-EBD90ABD0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3750A3-EC95-4312-8B53-4588BED51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7A1962-0B77-4780-8C01-18982B22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3FE182-188D-4157-B372-F35E9205C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246457-A852-4ED9-82B1-99A13F268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576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FBA17-0C9A-421D-8D5F-514EEAA2A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1B41EA-2DA3-4F9A-81E4-34702BCAD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1D2C2B-2F3D-4E1D-BFB9-F56AF24F5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5A1807-85B1-4A41-883C-3DFF24004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515CD7-B484-468F-9533-3B0FC9B07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1751796-6635-4D38-B9AB-33924BDD5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4331C82-0FFE-4C83-83FF-60F46898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0F41E39-1776-40C6-9B1D-C1627743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4984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3F78C8-2843-4D96-81C4-BAE22B58E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9B1504-B9F1-4FA2-9BCA-3FB9E1F3F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1BF7F8-D14E-4E3B-9510-ACFFBC908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04ED1A-2871-42F5-B2D1-60628C85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7030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B0C48E3-27E4-4232-9492-44CDDCA7D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1FB613-1C7E-4081-B95E-61454D452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293CAE-F6B5-4966-8F10-5D2D32B34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3622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3556D-77C5-45F1-BA70-520B08954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F9E7DD-19E4-4785-9895-FB5D1C763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96DAB0-4874-4950-833D-3B565936F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9D0B6B-322F-4D4C-8AAC-9EC6CCC36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A46B9D-5FC1-4115-8F04-EF04402AE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7077C4-2834-4EA5-B23B-04AC77A9A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023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4ADDD5-FD4A-4662-892B-FAD91A551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16301E-2ED1-4215-9777-B0AEB6EF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0B4CC8-7951-4423-8980-9E0A34B30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F7BAD3-ECDD-4849-B290-6CBD36FAE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4A29B3-FBD4-43CD-986A-74A0C70A2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6BC05A-2C54-4E0A-B5C9-B081DF33F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7260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786EC5-4063-4BD7-88D8-1983D1B76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6BD776-16CA-4FAE-B93C-642C042E0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A201A3-E65E-4444-98EF-9A516D0B7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F604-5D66-4F65-A111-0535DE29CE5F}" type="datetimeFigureOut">
              <a:rPr lang="es-EC" smtClean="0"/>
              <a:t>12/11/2020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98FB1B-7280-4056-ADB7-BCD66A493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F0A786-4B68-4418-B37D-5E42CB897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6A416-A034-448D-A40D-76F4B824EBD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727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CC5F205-9F44-40CD-8B97-9AF62D2A1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967947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s-ES" sz="3600" b="1" dirty="0">
                <a:solidFill>
                  <a:srgbClr val="002F5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CONTRALORÍA GENERAL DEL ESTADO</a:t>
            </a:r>
            <a:b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sz="36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5" name="Imagen 14" descr="logo">
            <a:extLst>
              <a:ext uri="{FF2B5EF4-FFF2-40B4-BE49-F238E27FC236}">
                <a16:creationId xmlns:a16="http://schemas.microsoft.com/office/drawing/2014/main" id="{14A70FF6-7585-419D-ACB2-F7D2B6B6E30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293" y="1232556"/>
            <a:ext cx="1331414" cy="1434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632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4860832-27F3-4D30-9288-7521D2491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6DAAD4DA-AA9F-4A4D-AD0B-0FB2286B3D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A4F5EC98-FDFD-4158-9C16-CD770B1F2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26D1C0DA-68C2-40A2-BCCA-D14FB5EF2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1B67FFD7-72F1-4435-9C33-DFFE87F9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15CE66C6-629F-44D9-A0BC-D2F4E7AF5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AAAFC3-1B1C-4F1C-AC4E-ED0ACA4AE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E2C81DA9-A0C9-4C54-A2F0-A3EC14F2B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B7EA41DD-7957-42FB-BD48-E502F81F6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E33D6F3E-9CCB-4053-B8C1-5260829C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D533B393-4D8F-4FB8-AA9D-BA218F443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433765B0-52BC-4442-BC45-8EDFBF593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B911B231-DD22-4BC7-A325-2B6831481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800DA13B-507D-4901-AF60-F99485FC1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DAB727E1-099C-4F62-9ED1-46CD895C64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4D1E585E-A63F-42DE-BF5F-B0B390B29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D8FCC810-4482-4E43-9102-2B87386E7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EC977192-4383-4D76-8DB3-B93ADD739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09DCD44A-4779-4898-862E-A220810CA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F7516DF1-08D6-4FF0-A1A1-95A260F1D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F74092EA-F950-4DF2-8646-60F26E811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09A3177B-1E64-4081-B8C6-3D7C8786D6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8AF8751D-7D71-45A4-9B48-A747918CD316}"/>
              </a:ext>
            </a:extLst>
          </p:cNvPr>
          <p:cNvSpPr/>
          <p:nvPr/>
        </p:nvSpPr>
        <p:spPr>
          <a:xfrm>
            <a:off x="1262490" y="595440"/>
            <a:ext cx="5684059" cy="26083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C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Misión:</a:t>
            </a:r>
            <a:endParaRPr lang="es-EC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C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Controlar los recursos públicos para precautelar su uso eficiente, en beneficio de la sociedad. </a:t>
            </a:r>
            <a:endParaRPr lang="es-EC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C" dirty="0"/>
          </a:p>
        </p:txBody>
      </p:sp>
      <p:sp>
        <p:nvSpPr>
          <p:cNvPr id="6" name="Paralelogramo 5">
            <a:extLst>
              <a:ext uri="{FF2B5EF4-FFF2-40B4-BE49-F238E27FC236}">
                <a16:creationId xmlns:a16="http://schemas.microsoft.com/office/drawing/2014/main" id="{152022B0-D00A-44DA-A0D4-91BCCFE10B8A}"/>
              </a:ext>
            </a:extLst>
          </p:cNvPr>
          <p:cNvSpPr/>
          <p:nvPr/>
        </p:nvSpPr>
        <p:spPr>
          <a:xfrm flipH="1">
            <a:off x="7206015" y="1219802"/>
            <a:ext cx="3644522" cy="4418396"/>
          </a:xfrm>
          <a:prstGeom prst="parallelogram">
            <a:avLst>
              <a:gd name="adj" fmla="val 1180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C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Valores:</a:t>
            </a:r>
            <a:endParaRPr lang="es-EC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Integridad </a:t>
            </a:r>
            <a:endParaRPr lang="es-EC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Transparencia </a:t>
            </a:r>
            <a:endParaRPr lang="es-EC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Responsabilidad </a:t>
            </a:r>
            <a:endParaRPr lang="es-EC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Lealtad</a:t>
            </a:r>
            <a:endParaRPr lang="es-EC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C" dirty="0"/>
          </a:p>
        </p:txBody>
      </p:sp>
      <p:sp>
        <p:nvSpPr>
          <p:cNvPr id="7" name="Rectángulo: esquinas diagonales redondeadas 6">
            <a:extLst>
              <a:ext uri="{FF2B5EF4-FFF2-40B4-BE49-F238E27FC236}">
                <a16:creationId xmlns:a16="http://schemas.microsoft.com/office/drawing/2014/main" id="{AC79F3CE-4A07-4F57-8FF7-8E64B48A942F}"/>
              </a:ext>
            </a:extLst>
          </p:cNvPr>
          <p:cNvSpPr/>
          <p:nvPr/>
        </p:nvSpPr>
        <p:spPr>
          <a:xfrm>
            <a:off x="1448565" y="3612819"/>
            <a:ext cx="5574536" cy="2395728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spcAft>
                <a:spcPts val="800"/>
              </a:spcAft>
              <a:buNone/>
            </a:pPr>
            <a:r>
              <a:rPr lang="es-EC" sz="20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Visión:</a:t>
            </a:r>
            <a:r>
              <a:rPr lang="es-EC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C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es-EC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 el organismo confiable y vanguardista en la prevención y control del uso de los recursos públicos.</a:t>
            </a:r>
            <a:endParaRPr lang="es-EC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11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010085-DAF7-481A-BD36-DBC784D82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spcAft>
                <a:spcPts val="750"/>
              </a:spcAft>
              <a:buNone/>
            </a:pPr>
            <a:endParaRPr lang="es-ES" sz="2000" b="1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s-EC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Diagrama de flujo: cinta perforada 3">
            <a:extLst>
              <a:ext uri="{FF2B5EF4-FFF2-40B4-BE49-F238E27FC236}">
                <a16:creationId xmlns:a16="http://schemas.microsoft.com/office/drawing/2014/main" id="{D62AE0D8-7123-4056-9F48-253A1F5355AA}"/>
              </a:ext>
            </a:extLst>
          </p:cNvPr>
          <p:cNvSpPr/>
          <p:nvPr/>
        </p:nvSpPr>
        <p:spPr>
          <a:xfrm>
            <a:off x="3881651" y="3257595"/>
            <a:ext cx="7533564" cy="3288204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s-ES" sz="2000" b="1" dirty="0">
                <a:solidFill>
                  <a:srgbClr val="002F5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Código de ética</a:t>
            </a:r>
            <a:endParaRPr lang="es-EC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750"/>
              </a:spcAft>
              <a:buNone/>
            </a:pPr>
            <a:r>
              <a:rPr lang="es-EC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Código de Conducta Ética de la Contraloría General del Estado tiene como objetivo establecer un marco de referencia de conductas ante determinadas situaciones para actuar de una manera ética y proba, en observancia de principios deontológicos y constitucionales.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: esquina doblada 4">
            <a:extLst>
              <a:ext uri="{FF2B5EF4-FFF2-40B4-BE49-F238E27FC236}">
                <a16:creationId xmlns:a16="http://schemas.microsoft.com/office/drawing/2014/main" id="{5F856AB6-88B8-40E4-A7BF-7B230D03F6E2}"/>
              </a:ext>
            </a:extLst>
          </p:cNvPr>
          <p:cNvSpPr/>
          <p:nvPr/>
        </p:nvSpPr>
        <p:spPr>
          <a:xfrm>
            <a:off x="1274928" y="447409"/>
            <a:ext cx="7533564" cy="2677928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C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Objetivos Estratégicos</a:t>
            </a:r>
            <a:endParaRPr lang="es-EC" sz="1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Comunicar de manera efectiva los resultados institucionales </a:t>
            </a:r>
            <a:endParaRPr lang="es-EC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Fortalecer la Gestión del Control </a:t>
            </a:r>
            <a:endParaRPr lang="es-EC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Mejorar el Potencial Humano </a:t>
            </a:r>
            <a:endParaRPr lang="es-EC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Optimizar la Gestión Interna</a:t>
            </a:r>
          </a:p>
        </p:txBody>
      </p:sp>
    </p:spTree>
    <p:extLst>
      <p:ext uri="{BB962C8B-B14F-4D97-AF65-F5344CB8AC3E}">
        <p14:creationId xmlns:p14="http://schemas.microsoft.com/office/powerpoint/2010/main" val="115897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E296D5-B3BF-4007-8EAA-1220A0C80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3600" kern="1200">
              <a:solidFill>
                <a:srgbClr val="08080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Globo: flecha hacia abajo 3">
            <a:extLst>
              <a:ext uri="{FF2B5EF4-FFF2-40B4-BE49-F238E27FC236}">
                <a16:creationId xmlns:a16="http://schemas.microsoft.com/office/drawing/2014/main" id="{93032E62-3A7E-4C94-BA0C-735232585E6B}"/>
              </a:ext>
            </a:extLst>
          </p:cNvPr>
          <p:cNvSpPr/>
          <p:nvPr/>
        </p:nvSpPr>
        <p:spPr>
          <a:xfrm>
            <a:off x="2263254" y="1955846"/>
            <a:ext cx="7665492" cy="4221117"/>
          </a:xfrm>
          <a:prstGeom prst="downArrowCallout">
            <a:avLst>
              <a:gd name="adj1" fmla="val 24353"/>
              <a:gd name="adj2" fmla="val 23852"/>
              <a:gd name="adj3" fmla="val 21357"/>
              <a:gd name="adj4" fmla="val 6497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C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de control administrativo del Estado</a:t>
            </a:r>
            <a:endParaRPr lang="es-EC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C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cumplir con la misión de controlar el buen uso de los recursos públicos, la Contraloría General del Estado cuenta con 7 Direcciones Nacionales de Auditoría, 24 Direcciones Provinciales y una Dirección Nacional de Auditorías Internas.</a:t>
            </a:r>
            <a:endParaRPr lang="es-EC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6109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3">
            <a:extLst>
              <a:ext uri="{FF2B5EF4-FFF2-40B4-BE49-F238E27FC236}">
                <a16:creationId xmlns:a16="http://schemas.microsoft.com/office/drawing/2014/main" id="{62542EEC-4F7C-4AE2-933E-EAC8EB3FA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25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933598E-0B84-4A9D-B36E-DB51C063F4C6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t="596" r="2" b="8231"/>
          <a:stretch/>
        </p:blipFill>
        <p:spPr>
          <a:xfrm>
            <a:off x="1991154" y="421420"/>
            <a:ext cx="6907186" cy="5987544"/>
          </a:xfrm>
          <a:prstGeom prst="rect">
            <a:avLst/>
          </a:prstGeom>
        </p:spPr>
      </p:pic>
      <p:grpSp>
        <p:nvGrpSpPr>
          <p:cNvPr id="37" name="Group 2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449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E3D6B3-2FC0-4A93-9B73-2E994AC4DEC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REPRESENTACIONES GRÁFICAS</a:t>
            </a:r>
            <a:br>
              <a:rPr lang="es-EC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C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Cadena de valor.- </a:t>
            </a:r>
            <a:r>
              <a:rPr lang="es-EC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 los procesos agregadores de valor que ejecuta la entidad para cumplir con la misión y objetivos institucionales.</a:t>
            </a:r>
            <a:endParaRPr lang="es-EC" sz="4800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909DB61-869B-4628-8285-21D0B46A6B72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12904" t="24854" r="9759" b="12679"/>
          <a:stretch/>
        </p:blipFill>
        <p:spPr bwMode="auto">
          <a:xfrm>
            <a:off x="838201" y="1690688"/>
            <a:ext cx="10871578" cy="48021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8597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8869E0A1-55ED-4D69-BE3F-FD84A184D78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01254"/>
            <a:ext cx="10515600" cy="4991621"/>
          </a:xfrm>
          <a:prstGeom prst="rect">
            <a:avLst/>
          </a:prstGeom>
        </p:spPr>
      </p:pic>
      <p:sp>
        <p:nvSpPr>
          <p:cNvPr id="5" name="Diagrama de flujo: proceso alternativo 4">
            <a:extLst>
              <a:ext uri="{FF2B5EF4-FFF2-40B4-BE49-F238E27FC236}">
                <a16:creationId xmlns:a16="http://schemas.microsoft.com/office/drawing/2014/main" id="{FB81B53B-C342-4A00-B890-15EDA5B4F84C}"/>
              </a:ext>
            </a:extLst>
          </p:cNvPr>
          <p:cNvSpPr/>
          <p:nvPr/>
        </p:nvSpPr>
        <p:spPr>
          <a:xfrm>
            <a:off x="838201" y="460660"/>
            <a:ext cx="10515600" cy="1040594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C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Mapa de procesos.- </a:t>
            </a:r>
            <a:r>
              <a:rPr lang="es-EC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 una visión general del sistema de gestión que incorpora los procesos institucionales y sus interrelaciones.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345729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E73255-8084-4DF9-BB0B-15EAC92E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D03DE5E-0AA0-4A3C-937D-C8E21838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938" y="640081"/>
            <a:ext cx="2876241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>
                <a:solidFill>
                  <a:srgbClr val="2C2C2C"/>
                </a:solidFill>
                <a:effectLst/>
              </a:rPr>
              <a:t>c) </a:t>
            </a:r>
            <a:r>
              <a:rPr lang="en-US" sz="2500" b="1" dirty="0" err="1">
                <a:solidFill>
                  <a:srgbClr val="2C2C2C"/>
                </a:solidFill>
                <a:effectLst/>
              </a:rPr>
              <a:t>Estructura</a:t>
            </a:r>
            <a:r>
              <a:rPr lang="en-US" sz="2500" b="1" dirty="0">
                <a:solidFill>
                  <a:srgbClr val="2C2C2C"/>
                </a:solidFill>
                <a:effectLst/>
              </a:rPr>
              <a:t> </a:t>
            </a:r>
            <a:r>
              <a:rPr lang="en-US" sz="2500" b="1" dirty="0" err="1">
                <a:solidFill>
                  <a:srgbClr val="2C2C2C"/>
                </a:solidFill>
                <a:effectLst/>
              </a:rPr>
              <a:t>Orgánica</a:t>
            </a:r>
            <a:r>
              <a:rPr lang="en-US" sz="2500" b="1" dirty="0">
                <a:solidFill>
                  <a:srgbClr val="2C2C2C"/>
                </a:solidFill>
                <a:effectLst/>
              </a:rPr>
              <a:t>.-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Representa</a:t>
            </a:r>
            <a:r>
              <a:rPr lang="en-US" sz="2500" dirty="0">
                <a:solidFill>
                  <a:srgbClr val="2C2C2C"/>
                </a:solidFill>
                <a:effectLst/>
              </a:rPr>
              <a:t>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niveles</a:t>
            </a:r>
            <a:r>
              <a:rPr lang="en-US" sz="2500" dirty="0">
                <a:solidFill>
                  <a:srgbClr val="2C2C2C"/>
                </a:solidFill>
                <a:effectLst/>
              </a:rPr>
              <a:t>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jerárquicos</a:t>
            </a:r>
            <a:r>
              <a:rPr lang="en-US" sz="2500" dirty="0">
                <a:solidFill>
                  <a:srgbClr val="2C2C2C"/>
                </a:solidFill>
                <a:effectLst/>
              </a:rPr>
              <a:t>,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unidades</a:t>
            </a:r>
            <a:r>
              <a:rPr lang="en-US" sz="2500" dirty="0">
                <a:solidFill>
                  <a:srgbClr val="2C2C2C"/>
                </a:solidFill>
                <a:effectLst/>
              </a:rPr>
              <a:t>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administrativas</a:t>
            </a:r>
            <a:r>
              <a:rPr lang="en-US" sz="2500" dirty="0">
                <a:solidFill>
                  <a:srgbClr val="2C2C2C"/>
                </a:solidFill>
                <a:effectLst/>
              </a:rPr>
              <a:t> y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su</a:t>
            </a:r>
            <a:r>
              <a:rPr lang="en-US" sz="2500" dirty="0">
                <a:solidFill>
                  <a:srgbClr val="2C2C2C"/>
                </a:solidFill>
                <a:effectLst/>
              </a:rPr>
              <a:t>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interrelacionamiento</a:t>
            </a:r>
            <a:r>
              <a:rPr lang="en-US" sz="2500" dirty="0">
                <a:solidFill>
                  <a:srgbClr val="2C2C2C"/>
                </a:solidFill>
                <a:effectLst/>
              </a:rPr>
              <a:t>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en</a:t>
            </a:r>
            <a:r>
              <a:rPr lang="en-US" sz="2500" dirty="0">
                <a:solidFill>
                  <a:srgbClr val="2C2C2C"/>
                </a:solidFill>
                <a:effectLst/>
              </a:rPr>
              <a:t>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función</a:t>
            </a:r>
            <a:r>
              <a:rPr lang="en-US" sz="2500" dirty="0">
                <a:solidFill>
                  <a:srgbClr val="2C2C2C"/>
                </a:solidFill>
                <a:effectLst/>
              </a:rPr>
              <a:t> de los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procesos</a:t>
            </a:r>
            <a:r>
              <a:rPr lang="en-US" sz="2500" dirty="0">
                <a:solidFill>
                  <a:srgbClr val="2C2C2C"/>
                </a:solidFill>
                <a:effectLst/>
              </a:rPr>
              <a:t> que se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desarrollan</a:t>
            </a:r>
            <a:r>
              <a:rPr lang="en-US" sz="2500" dirty="0">
                <a:solidFill>
                  <a:srgbClr val="2C2C2C"/>
                </a:solidFill>
                <a:effectLst/>
              </a:rPr>
              <a:t>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en</a:t>
            </a:r>
            <a:r>
              <a:rPr lang="en-US" sz="2500" dirty="0">
                <a:solidFill>
                  <a:srgbClr val="2C2C2C"/>
                </a:solidFill>
                <a:effectLst/>
              </a:rPr>
              <a:t> la </a:t>
            </a:r>
            <a:r>
              <a:rPr lang="en-US" sz="2500" dirty="0" err="1">
                <a:solidFill>
                  <a:srgbClr val="2C2C2C"/>
                </a:solidFill>
                <a:effectLst/>
              </a:rPr>
              <a:t>entidad</a:t>
            </a:r>
            <a:r>
              <a:rPr lang="en-US" sz="2500" dirty="0">
                <a:solidFill>
                  <a:srgbClr val="2C2C2C"/>
                </a:solidFill>
                <a:effectLst/>
              </a:rPr>
              <a:t>.</a:t>
            </a:r>
            <a:endParaRPr lang="en-US" sz="2500" dirty="0">
              <a:solidFill>
                <a:srgbClr val="2C2C2C"/>
              </a:solidFill>
            </a:endParaRP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67048353-8981-459A-9BC6-9711CE462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0067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0B19E3D-F4EB-46B0-AD22-1001283D12E0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b="3068"/>
          <a:stretch/>
        </p:blipFill>
        <p:spPr>
          <a:xfrm>
            <a:off x="4062964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6587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237</Words>
  <Application>Microsoft Office PowerPoint</Application>
  <PresentationFormat>Panorámica</PresentationFormat>
  <Paragraphs>23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Symbol</vt:lpstr>
      <vt:lpstr>Tema de Office</vt:lpstr>
      <vt:lpstr>CONTRALORÍA GENERAL DEL ESTADO </vt:lpstr>
      <vt:lpstr>Presentación de PowerPoint</vt:lpstr>
      <vt:lpstr>Presentación de PowerPoint</vt:lpstr>
      <vt:lpstr>Presentación de PowerPoint</vt:lpstr>
      <vt:lpstr>Presentación de PowerPoint</vt:lpstr>
      <vt:lpstr>REPRESENTACIONES GRÁFICAS a) Cadena de valor.- Representa los procesos agregadores de valor que ejecuta la entidad para cumplir con la misión y objetivos institucionales.</vt:lpstr>
      <vt:lpstr>Presentación de PowerPoint</vt:lpstr>
      <vt:lpstr>c) Estructura Orgánica.- Representa niveles jerárquicos, unidades administrativas y su interrelacionamiento en función de los procesos que se desarrollan en la entidad.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CONTRALORÍA GENERAL DEL ESTADO</dc:title>
  <dc:creator>MAFU sita</dc:creator>
  <cp:lastModifiedBy>STALIN ESCOBAR</cp:lastModifiedBy>
  <cp:revision>1</cp:revision>
  <dcterms:created xsi:type="dcterms:W3CDTF">2020-11-10T20:46:28Z</dcterms:created>
  <dcterms:modified xsi:type="dcterms:W3CDTF">2020-11-13T01:06:29Z</dcterms:modified>
</cp:coreProperties>
</file>