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embeddedFontLst>
    <p:embeddedFont>
      <p:font typeface="Georgia" panose="02040502050405020303" pitchFamily="18" charset="0"/>
      <p:regular r:id="rId20"/>
      <p:bold r:id="rId21"/>
      <p:italic r:id="rId22"/>
      <p:boldItalic r:id="rId23"/>
    </p:embeddedFont>
    <p:embeddedFont>
      <p:font typeface="Gill Sans" panose="020B0604020202020204" charset="0"/>
      <p:regular r:id="rId24"/>
      <p:bold r:id="rId25"/>
    </p:embeddedFont>
    <p:embeddedFont>
      <p:font typeface="Roboto" panose="020B060402020202020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0" roundtripDataSignature="AMtx7mjpJmK9syvM4uLfJ0cU/b2WTLEoK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rinas" initials="" lastIdx="1" clrIdx="0"/>
  <p:cmAuthor id="1" name="Eva Carcasona Enriquez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customschemas.google.com/relationships/presentationmetadata" Target="meta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208" name="Google Shape;20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a12664620b_1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a12664620b_1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a12664620b_4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6" name="Google Shape;246;ga12664620b_4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256" name="Google Shape;25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Google Shape;26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268" name="Google Shape;26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274" name="Google Shape;27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200" name="Google Shape;20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8"/>
          <p:cNvSpPr txBox="1"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ftr" idx="11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sldNum" idx="12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20" name="Google Shape;20;p18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7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8"/>
          <p:cNvSpPr txBox="1">
            <a:spLocks noGrp="1"/>
          </p:cNvSpPr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8"/>
          <p:cNvSpPr txBox="1">
            <a:spLocks noGrp="1"/>
          </p:cNvSpPr>
          <p:nvPr>
            <p:ph type="body" idx="1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8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95" name="Google Shape;95;p28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0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175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0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Char char="•"/>
              <a:defRPr/>
            </a:lvl5pPr>
            <a:lvl6pPr marL="2743200" lvl="5" indent="-30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Char char="•"/>
              <a:defRPr/>
            </a:lvl6pPr>
            <a:lvl7pPr marL="3200400" lvl="6" indent="-30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Char char="•"/>
              <a:defRPr/>
            </a:lvl7pPr>
            <a:lvl8pPr marL="3657600" lvl="7" indent="-30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Char char="•"/>
              <a:defRPr/>
            </a:lvl8pPr>
            <a:lvl9pPr marL="4114800" lvl="8" indent="-30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2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27" name="Google Shape;27;p19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body" idx="1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body" idx="2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35" name="Google Shape;35;p20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42" name="Google Shape;42;p21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body" idx="2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body" idx="3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body" idx="4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52" name="Google Shape;52;p22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3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58" name="Google Shape;58;p23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4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5"/>
          <p:cNvSpPr txBox="1"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body" idx="1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25"/>
          <p:cNvSpPr txBox="1">
            <a:spLocks noGrp="1"/>
          </p:cNvSpPr>
          <p:nvPr>
            <p:ph type="body" idx="2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5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70" name="Google Shape;70;p25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26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73" name="Google Shape;73;p26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dist="228600" dir="4740000" sx="98000" sy="98000" algn="tl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26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ap="flat" cmpd="sng">
              <a:solidFill>
                <a:srgbClr val="19191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>
            <a:spLocks noGrp="1"/>
          </p:cNvSpPr>
          <p:nvPr>
            <p:ph type="pic" idx="2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body" idx="1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dt" idx="10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ftr" idx="11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/>
          </a:p>
        </p:txBody>
      </p:sp>
      <p:cxnSp>
        <p:nvCxnSpPr>
          <p:cNvPr id="81" name="Google Shape;81;p26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7"/>
          <p:cNvPicPr preferRelativeResize="0"/>
          <p:nvPr/>
        </p:nvPicPr>
        <p:blipFill rotWithShape="1">
          <a:blip r:embed="rId14">
            <a:alphaModFix/>
          </a:blip>
          <a:srcRect t="1538" b="-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7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13;p17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</a:pPr>
            <a:r>
              <a:rPr lang="ca-ES"/>
              <a:t>EL VALOR DE LA INCLUSIÓ </a:t>
            </a:r>
            <a:r>
              <a:rPr lang="ca-ES" sz="3300"/>
              <a:t>(Franziska Felder, 2018)</a:t>
            </a:r>
            <a:endParaRPr sz="3300"/>
          </a:p>
        </p:txBody>
      </p:sp>
      <p:sp>
        <p:nvSpPr>
          <p:cNvPr id="105" name="Google Shape;105;p1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a-ES"/>
              <a:t>DIVERSITAT I CURRÍCULUM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0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854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ca-ES"/>
              <a:t>EL VALOR DE LA INCLUSIÓ</a:t>
            </a:r>
            <a:endParaRPr/>
          </a:p>
        </p:txBody>
      </p:sp>
      <p:sp>
        <p:nvSpPr>
          <p:cNvPr id="211" name="Google Shape;211;p10"/>
          <p:cNvSpPr txBox="1">
            <a:spLocks noGrp="1"/>
          </p:cNvSpPr>
          <p:nvPr>
            <p:ph type="body" idx="1"/>
          </p:nvPr>
        </p:nvSpPr>
        <p:spPr>
          <a:xfrm>
            <a:off x="350950" y="1994900"/>
            <a:ext cx="11700600" cy="44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ca-ES" sz="1976"/>
              <a:t>Llibertat i inclusió   </a:t>
            </a:r>
            <a:endParaRPr sz="1976"/>
          </a:p>
          <a:p>
            <a:pPr marL="2286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a-ES" sz="1882"/>
              <a:t>                  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ca-ES" sz="1882"/>
              <a:t>          </a:t>
            </a:r>
            <a:endParaRPr sz="1882"/>
          </a:p>
          <a:p>
            <a:pPr marL="365760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1882"/>
          </a:p>
          <a:p>
            <a:pPr marL="3429000" lvl="7" indent="-2222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•"/>
            </a:pPr>
            <a:r>
              <a:rPr lang="ca-ES" sz="1600"/>
              <a:t>   </a:t>
            </a:r>
            <a:r>
              <a:rPr lang="ca-ES" sz="1600" b="1"/>
              <a:t>Negativa</a:t>
            </a:r>
            <a:r>
              <a:rPr lang="ca-ES" sz="1600"/>
              <a:t> </a:t>
            </a:r>
            <a:endParaRPr sz="1600"/>
          </a:p>
          <a:p>
            <a:pPr marL="36576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ca-ES" sz="1600"/>
              <a:t>Es defineix com falta d’influències externes i/o coacció - Isaiah Berlin (1969)</a:t>
            </a:r>
            <a:endParaRPr sz="1600"/>
          </a:p>
          <a:p>
            <a:pPr marL="36576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ca-ES" sz="1600"/>
              <a:t>Concepció liberal de la llibertat - Miller (2006)</a:t>
            </a:r>
            <a:endParaRPr sz="1600"/>
          </a:p>
          <a:p>
            <a:pPr marL="36576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ca-ES" sz="1600"/>
              <a:t>Per si sola - greus conseqüències davant les desavantatges a les que s’enfronten les persones amb discapacitat els nens amb NEE. És insuficient: </a:t>
            </a:r>
            <a:endParaRPr sz="1600"/>
          </a:p>
          <a:p>
            <a:pPr marL="41148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ca-ES" sz="1600"/>
              <a:t>Ignora la falta de capacitats individuals com a potencial font de no  llibertat.</a:t>
            </a:r>
            <a:endParaRPr sz="1600"/>
          </a:p>
          <a:p>
            <a:pPr marL="41148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ca-ES" sz="1600"/>
              <a:t>Risc d’encobrir injustícies socials</a:t>
            </a:r>
            <a:endParaRPr sz="1600"/>
          </a:p>
          <a:p>
            <a:pPr marL="41148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ca-ES" sz="1600"/>
              <a:t>Les persones amb NEE requereixen de més béns que els altres per a gaudir de la llibertat amb igualtat.                 </a:t>
            </a:r>
            <a:r>
              <a:rPr lang="ca-ES" sz="1600" i="1"/>
              <a:t>Problema de transformació (Kulis, 2005) </a:t>
            </a:r>
            <a:endParaRPr sz="1600" i="1"/>
          </a:p>
          <a:p>
            <a:pPr marL="22860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sz="1600"/>
          </a:p>
          <a:p>
            <a:pPr marL="22860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ca-ES" sz="1600"/>
              <a:t>                                                                       </a:t>
            </a:r>
            <a:endParaRPr sz="1600"/>
          </a:p>
          <a:p>
            <a:pPr marL="22860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sz="1600"/>
          </a:p>
          <a:p>
            <a:pPr marL="22860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sz="1600"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1600"/>
          </a:p>
        </p:txBody>
      </p:sp>
      <p:sp>
        <p:nvSpPr>
          <p:cNvPr id="212" name="Google Shape;212;p10"/>
          <p:cNvSpPr/>
          <p:nvPr/>
        </p:nvSpPr>
        <p:spPr>
          <a:xfrm>
            <a:off x="5346550" y="1994900"/>
            <a:ext cx="5853300" cy="12489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chemeClr val="lt2"/>
          </a:solidFill>
          <a:ln w="9525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2860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1800" i="1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Quin</a:t>
            </a:r>
            <a:r>
              <a:rPr lang="ca-ES" sz="1800" i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 aspectes </a:t>
            </a:r>
            <a:r>
              <a:rPr lang="ca-ES" sz="1800" i="1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relaci</a:t>
            </a:r>
            <a:r>
              <a:rPr lang="ca-ES" sz="1800" i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onen </a:t>
            </a:r>
            <a:r>
              <a:rPr lang="ca-ES" sz="1800" i="1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llibertat i inclusió? Per a poder respondre aquesta pregunta és necessari conèixer bé el concepte de LLIBERTAT</a:t>
            </a:r>
            <a:r>
              <a:rPr lang="ca-ES" sz="1800" i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.</a:t>
            </a:r>
            <a:r>
              <a:rPr lang="ca-ES" sz="1800" i="1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</a:t>
            </a:r>
            <a:r>
              <a:rPr lang="ca-ES" sz="1800" b="1" i="1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ca-ES" sz="2100" b="1" i="1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</a:t>
            </a:r>
            <a:r>
              <a:rPr lang="ca-ES" sz="2000" b="1" i="1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 </a:t>
            </a:r>
            <a:r>
              <a:rPr lang="ca-ES"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</a:t>
            </a:r>
            <a:endParaRPr/>
          </a:p>
        </p:txBody>
      </p:sp>
      <p:cxnSp>
        <p:nvCxnSpPr>
          <p:cNvPr id="213" name="Google Shape;213;p10"/>
          <p:cNvCxnSpPr>
            <a:endCxn id="212" idx="1"/>
          </p:cNvCxnSpPr>
          <p:nvPr/>
        </p:nvCxnSpPr>
        <p:spPr>
          <a:xfrm>
            <a:off x="2711050" y="2209850"/>
            <a:ext cx="2635500" cy="4095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14" name="Google Shape;214;p10"/>
          <p:cNvSpPr/>
          <p:nvPr/>
        </p:nvSpPr>
        <p:spPr>
          <a:xfrm>
            <a:off x="485825" y="3825400"/>
            <a:ext cx="2738700" cy="12489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a-ES" sz="18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LLIBERTAT</a:t>
            </a:r>
            <a:endParaRPr sz="18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a-ES" sz="18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(distinció entre tres grans tipus)</a:t>
            </a:r>
            <a:endParaRPr sz="18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15" name="Google Shape;215;p10"/>
          <p:cNvCxnSpPr/>
          <p:nvPr/>
        </p:nvCxnSpPr>
        <p:spPr>
          <a:xfrm>
            <a:off x="5754450" y="5551750"/>
            <a:ext cx="683100" cy="0"/>
          </a:xfrm>
          <a:prstGeom prst="straightConnector1">
            <a:avLst/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16" name="Google Shape;216;p10"/>
          <p:cNvSpPr txBox="1"/>
          <p:nvPr/>
        </p:nvSpPr>
        <p:spPr>
          <a:xfrm>
            <a:off x="4565350" y="5829675"/>
            <a:ext cx="6912000" cy="8544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latin typeface="Gill Sans"/>
                <a:ea typeface="Gill Sans"/>
                <a:cs typeface="Gill Sans"/>
                <a:sym typeface="Gill Sans"/>
              </a:rPr>
              <a:t>Ens condueix a la teoria dels enfocs de les capacitat (llibertat positiva) i al debat sobre la justícia per a les persones amb discapacitat (</a:t>
            </a:r>
            <a:r>
              <a:rPr lang="ca-ES" sz="1600" dirty="0" err="1">
                <a:latin typeface="Gill Sans"/>
                <a:ea typeface="Gill Sans"/>
                <a:cs typeface="Gill Sans"/>
                <a:sym typeface="Gill Sans"/>
              </a:rPr>
              <a:t>Wolf</a:t>
            </a:r>
            <a:r>
              <a:rPr lang="ca-ES" sz="1600" dirty="0">
                <a:latin typeface="Gill Sans"/>
                <a:ea typeface="Gill Sans"/>
                <a:cs typeface="Gill Sans"/>
                <a:sym typeface="Gill Sans"/>
              </a:rPr>
              <a:t> 2009)  i sobre l’educació inclusiva (</a:t>
            </a:r>
            <a:r>
              <a:rPr lang="ca-ES" sz="1600" dirty="0" err="1">
                <a:latin typeface="Gill Sans"/>
                <a:ea typeface="Gill Sans"/>
                <a:cs typeface="Gill Sans"/>
                <a:sym typeface="Gill Sans"/>
              </a:rPr>
              <a:t>Terzi</a:t>
            </a:r>
            <a:r>
              <a:rPr lang="ca-ES" sz="1600" dirty="0">
                <a:latin typeface="Gill Sans"/>
                <a:ea typeface="Gill Sans"/>
                <a:cs typeface="Gill Sans"/>
                <a:sym typeface="Gill Sans"/>
              </a:rPr>
              <a:t>, 2015)</a:t>
            </a:r>
            <a:endParaRPr sz="1600" dirty="0"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17" name="Google Shape;217;p10"/>
          <p:cNvCxnSpPr>
            <a:endCxn id="216" idx="3"/>
          </p:cNvCxnSpPr>
          <p:nvPr/>
        </p:nvCxnSpPr>
        <p:spPr>
          <a:xfrm>
            <a:off x="10084450" y="5491875"/>
            <a:ext cx="1392900" cy="765000"/>
          </a:xfrm>
          <a:prstGeom prst="bentConnector3">
            <a:avLst>
              <a:gd name="adj1" fmla="val 117096"/>
            </a:avLst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ca-ES"/>
              <a:t>EL VALOR DE LA INCLUSIÓ</a:t>
            </a:r>
            <a:endParaRPr/>
          </a:p>
        </p:txBody>
      </p:sp>
      <p:sp>
        <p:nvSpPr>
          <p:cNvPr id="223" name="Google Shape;223;p11"/>
          <p:cNvSpPr txBox="1">
            <a:spLocks noGrp="1"/>
          </p:cNvSpPr>
          <p:nvPr>
            <p:ph type="body" idx="1"/>
          </p:nvPr>
        </p:nvSpPr>
        <p:spPr>
          <a:xfrm>
            <a:off x="350950" y="1730900"/>
            <a:ext cx="11525100" cy="51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1600" b="1"/>
          </a:p>
          <a:p>
            <a:pPr marL="3657600" lvl="7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ca-ES" sz="1600" b="1"/>
              <a:t>Positiva</a:t>
            </a:r>
            <a:r>
              <a:rPr lang="ca-ES" sz="1600"/>
              <a:t> </a:t>
            </a:r>
            <a:endParaRPr sz="1600"/>
          </a:p>
          <a:p>
            <a:pPr marL="4114800" lvl="0" indent="-3302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ca-ES" sz="1600"/>
              <a:t>Inclusió en la comunitat i en la societat com a base per construir interessos bàsics de la </a:t>
            </a:r>
            <a:r>
              <a:rPr lang="ca-ES" sz="1600">
                <a:solidFill>
                  <a:srgbClr val="000000"/>
                </a:solidFill>
              </a:rPr>
              <a:t>p</a:t>
            </a:r>
            <a:r>
              <a:rPr lang="ca-ES" sz="1600"/>
              <a:t>ersona - Buchannan, 2000</a:t>
            </a:r>
            <a:endParaRPr sz="1600"/>
          </a:p>
          <a:p>
            <a:pPr marL="4114800" lvl="0" indent="-3302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ca-ES" sz="1600" u="sng"/>
              <a:t>Enfoc de les capacitats (</a:t>
            </a:r>
            <a:r>
              <a:rPr lang="ca-ES" sz="1600"/>
              <a:t>Sen i Nassbaum): esforços socials encaminats a quins són els  recursos que necessita la gent i que serien capaços de fer amb aquests.</a:t>
            </a:r>
            <a:endParaRPr sz="1600"/>
          </a:p>
          <a:p>
            <a:pPr marL="4114800" lvl="0" indent="-3302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ca-ES" sz="1600"/>
              <a:t>V</a:t>
            </a:r>
            <a:r>
              <a:rPr lang="ca-ES" sz="1600" u="sng"/>
              <a:t>ISIÓ DE SEN (2009) ENFOCADA EN:</a:t>
            </a:r>
            <a:r>
              <a:rPr lang="ca-ES" sz="1600"/>
              <a:t> processos i oportunitats de llibertat:</a:t>
            </a:r>
            <a:endParaRPr sz="1600"/>
          </a:p>
          <a:p>
            <a:pPr marL="411480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/>
              <a:t>1. + llibertat + oportunitats d’aconseguir els nostres objectius</a:t>
            </a:r>
            <a:endParaRPr sz="1600"/>
          </a:p>
          <a:p>
            <a:pPr marL="411480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/>
              <a:t>2. Importància del procés d’elecció en si mateix.</a:t>
            </a:r>
            <a:endParaRPr sz="1600"/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700"/>
          </a:p>
        </p:txBody>
      </p:sp>
      <p:sp>
        <p:nvSpPr>
          <p:cNvPr id="224" name="Google Shape;224;p11"/>
          <p:cNvSpPr/>
          <p:nvPr/>
        </p:nvSpPr>
        <p:spPr>
          <a:xfrm>
            <a:off x="771375" y="2618250"/>
            <a:ext cx="2529000" cy="13968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LLIBERTAT</a:t>
            </a:r>
            <a:endParaRPr sz="18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(distinció entre tres grans tipus)</a:t>
            </a:r>
            <a:endParaRPr sz="18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5" name="Google Shape;225;p11"/>
          <p:cNvSpPr txBox="1"/>
          <p:nvPr/>
        </p:nvSpPr>
        <p:spPr>
          <a:xfrm>
            <a:off x="4362025" y="4546600"/>
            <a:ext cx="7239000" cy="20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b="1">
                <a:latin typeface="Gill Sans"/>
                <a:ea typeface="Gill Sans"/>
                <a:cs typeface="Gill Sans"/>
                <a:sym typeface="Gill Sans"/>
              </a:rPr>
              <a:t>INFLUEIX EN LA NOSTRA LLIBERTAT:</a:t>
            </a:r>
            <a:endParaRPr sz="1600" b="1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Gill Sans"/>
              <a:buAutoNum type="alphaLcParenR"/>
            </a:pPr>
            <a:r>
              <a:rPr lang="ca-ES" sz="1600">
                <a:latin typeface="Gill Sans"/>
                <a:ea typeface="Gill Sans"/>
                <a:cs typeface="Gill Sans"/>
                <a:sym typeface="Gill Sans"/>
              </a:rPr>
              <a:t>Factors individuals</a:t>
            </a:r>
            <a:endParaRPr sz="1600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Gill Sans"/>
              <a:buAutoNum type="alphaLcParenR"/>
            </a:pPr>
            <a:r>
              <a:rPr lang="ca-ES" sz="1600">
                <a:latin typeface="Gill Sans"/>
                <a:ea typeface="Gill Sans"/>
                <a:cs typeface="Gill Sans"/>
                <a:sym typeface="Gill Sans"/>
              </a:rPr>
              <a:t>Variacions en l’ambient social i/o l’entorn</a:t>
            </a:r>
            <a:endParaRPr sz="1600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Gill Sans"/>
              <a:buAutoNum type="alphaLcParenR"/>
            </a:pPr>
            <a:r>
              <a:rPr lang="ca-ES" sz="1600">
                <a:latin typeface="Gill Sans"/>
                <a:ea typeface="Gill Sans"/>
                <a:cs typeface="Gill Sans"/>
                <a:sym typeface="Gill Sans"/>
              </a:rPr>
              <a:t>Diferències físiques i tècniques de les societats</a:t>
            </a:r>
            <a:endParaRPr sz="1600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Gill Sans"/>
              <a:buAutoNum type="alphaLcParenR"/>
            </a:pPr>
            <a:r>
              <a:rPr lang="ca-ES" sz="1600">
                <a:latin typeface="Gill Sans"/>
                <a:ea typeface="Gill Sans"/>
                <a:cs typeface="Gill Sans"/>
                <a:sym typeface="Gill Sans"/>
              </a:rPr>
              <a:t>Aspecte relacional: diferents visions dels recursos necessaris per la participació en societat</a:t>
            </a:r>
            <a:endParaRPr sz="1600"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26" name="Google Shape;226;p11"/>
          <p:cNvCxnSpPr/>
          <p:nvPr/>
        </p:nvCxnSpPr>
        <p:spPr>
          <a:xfrm rot="-5400000" flipH="1">
            <a:off x="9785025" y="4122325"/>
            <a:ext cx="1117500" cy="9399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27" name="Google Shape;227;p11"/>
          <p:cNvSpPr txBox="1"/>
          <p:nvPr/>
        </p:nvSpPr>
        <p:spPr>
          <a:xfrm>
            <a:off x="254025" y="4401400"/>
            <a:ext cx="35637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b="1" u="sng">
                <a:latin typeface="Gill Sans"/>
                <a:ea typeface="Gill Sans"/>
                <a:cs typeface="Gill Sans"/>
                <a:sym typeface="Gill Sans"/>
              </a:rPr>
              <a:t>CONCLUSIÓ:</a:t>
            </a:r>
            <a:r>
              <a:rPr lang="ca-ES" sz="1600" b="1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ca-ES" sz="1600">
                <a:latin typeface="Gill Sans"/>
                <a:ea typeface="Gill Sans"/>
                <a:cs typeface="Gill Sans"/>
                <a:sym typeface="Gill Sans"/>
              </a:rPr>
              <a:t>Capacitats individuals només són en part respomsables de la llibertat que cada un podem exercir. Aquestes estan lligades a formes socials i culturals.</a:t>
            </a:r>
            <a:endParaRPr sz="160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28" name="Google Shape;228;p11"/>
          <p:cNvCxnSpPr>
            <a:endCxn id="227" idx="3"/>
          </p:cNvCxnSpPr>
          <p:nvPr/>
        </p:nvCxnSpPr>
        <p:spPr>
          <a:xfrm flipH="1">
            <a:off x="3817725" y="4674400"/>
            <a:ext cx="1018200" cy="498000"/>
          </a:xfrm>
          <a:prstGeom prst="straightConnector1">
            <a:avLst/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a12664620b_11_4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/>
              <a:t>EL VALOR DE LA INCLUSIÓ</a:t>
            </a:r>
            <a:endParaRPr/>
          </a:p>
        </p:txBody>
      </p:sp>
      <p:sp>
        <p:nvSpPr>
          <p:cNvPr id="234" name="Google Shape;234;ga12664620b_11_4"/>
          <p:cNvSpPr txBox="1">
            <a:spLocks noGrp="1"/>
          </p:cNvSpPr>
          <p:nvPr>
            <p:ph type="body" idx="1"/>
          </p:nvPr>
        </p:nvSpPr>
        <p:spPr>
          <a:xfrm>
            <a:off x="589375" y="1964150"/>
            <a:ext cx="11327700" cy="4637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a-ES" b="1" u="sng"/>
              <a:t>LORELLA TERZI</a:t>
            </a:r>
            <a:endParaRPr b="1" u="sng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ca-ES"/>
              <a:t>C</a:t>
            </a:r>
            <a:r>
              <a:rPr lang="ca-ES" sz="1800"/>
              <a:t>onnecta l’enfoc de les capacitats amb la llibertat en el debat per l'</a:t>
            </a:r>
            <a:r>
              <a:rPr lang="ca-ES" sz="1800" u="sng"/>
              <a:t>EDUCACIÓ</a:t>
            </a:r>
            <a:r>
              <a:rPr lang="ca-ES" sz="1800" b="1" i="1" u="sng"/>
              <a:t> </a:t>
            </a:r>
            <a:r>
              <a:rPr lang="ca-ES" sz="1800" u="sng"/>
              <a:t>INCLUSIVA</a:t>
            </a:r>
            <a:endParaRPr sz="1800" u="sng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a-ES"/>
              <a:t>                       </a:t>
            </a:r>
            <a:endParaRPr/>
          </a:p>
        </p:txBody>
      </p:sp>
      <p:sp>
        <p:nvSpPr>
          <p:cNvPr id="235" name="Google Shape;235;ga12664620b_11_4"/>
          <p:cNvSpPr txBox="1"/>
          <p:nvPr/>
        </p:nvSpPr>
        <p:spPr>
          <a:xfrm>
            <a:off x="673300" y="3309575"/>
            <a:ext cx="10577100" cy="10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u="sng">
                <a:latin typeface="Gill Sans"/>
                <a:ea typeface="Gill Sans"/>
                <a:cs typeface="Gill Sans"/>
                <a:sym typeface="Gill Sans"/>
              </a:rPr>
              <a:t>DUES  IDEES IMPORTANTS:</a:t>
            </a:r>
            <a:endParaRPr sz="1800" u="sng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Gill Sans"/>
              <a:buAutoNum type="arabicPeriod"/>
            </a:pPr>
            <a:r>
              <a:rPr lang="ca-ES" sz="1800">
                <a:latin typeface="Gill Sans"/>
                <a:ea typeface="Gill Sans"/>
                <a:cs typeface="Gill Sans"/>
                <a:sym typeface="Gill Sans"/>
              </a:rPr>
              <a:t>Oportunitats necessàries perquè els individus puguin escollir l’estil de vida que han raonat escollir.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Gill Sans"/>
              <a:buAutoNum type="arabicPeriod"/>
            </a:pPr>
            <a:r>
              <a:rPr lang="ca-ES" sz="1800">
                <a:latin typeface="Gill Sans"/>
                <a:ea typeface="Gill Sans"/>
                <a:cs typeface="Gill Sans"/>
                <a:sym typeface="Gill Sans"/>
              </a:rPr>
              <a:t>Rol d’acompanyament fonamental per a la realització dels plans de vida propis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6" name="Google Shape;236;ga12664620b_11_4"/>
          <p:cNvSpPr txBox="1"/>
          <p:nvPr/>
        </p:nvSpPr>
        <p:spPr>
          <a:xfrm>
            <a:off x="1202125" y="4776575"/>
            <a:ext cx="10577100" cy="14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>
                <a:latin typeface="Gill Sans"/>
                <a:ea typeface="Gill Sans"/>
                <a:cs typeface="Gill Sans"/>
                <a:sym typeface="Gill Sans"/>
              </a:rPr>
              <a:t>LORELLA des del enfoc de les capacitats dona llum a la concepció de les </a:t>
            </a:r>
            <a:r>
              <a:rPr lang="ca-ES" sz="1800" u="sng">
                <a:latin typeface="Gill Sans"/>
                <a:ea typeface="Gill Sans"/>
                <a:cs typeface="Gill Sans"/>
                <a:sym typeface="Gill Sans"/>
              </a:rPr>
              <a:t>dificultats d’aprenentatge.</a:t>
            </a:r>
            <a:endParaRPr sz="1800" u="sng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7" name="Google Shape;237;ga12664620b_11_4"/>
          <p:cNvSpPr txBox="1"/>
          <p:nvPr/>
        </p:nvSpPr>
        <p:spPr>
          <a:xfrm>
            <a:off x="4943275" y="5548725"/>
            <a:ext cx="5750700" cy="6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>
                <a:latin typeface="Gill Sans"/>
                <a:ea typeface="Gill Sans"/>
                <a:cs typeface="Gill Sans"/>
                <a:sym typeface="Gill Sans"/>
              </a:rPr>
              <a:t>C</a:t>
            </a:r>
            <a:r>
              <a:rPr lang="ca-ES" sz="1800">
                <a:latin typeface="Gill Sans"/>
                <a:ea typeface="Gill Sans"/>
                <a:cs typeface="Gill Sans"/>
                <a:sym typeface="Gill Sans"/>
              </a:rPr>
              <a:t>onjunció entre característiques individuals i les ambientals</a:t>
            </a:r>
            <a:r>
              <a:rPr lang="ca-ES"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8" name="Google Shape;238;ga12664620b_11_4"/>
          <p:cNvSpPr txBox="1"/>
          <p:nvPr/>
        </p:nvSpPr>
        <p:spPr>
          <a:xfrm>
            <a:off x="1451575" y="5548725"/>
            <a:ext cx="1867200" cy="6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>
                <a:latin typeface="Gill Sans"/>
                <a:ea typeface="Gill Sans"/>
                <a:cs typeface="Gill Sans"/>
                <a:sym typeface="Gill Sans"/>
              </a:rPr>
              <a:t>Llibertat social</a:t>
            </a:r>
            <a:endParaRPr sz="1800" b="1"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39" name="Google Shape;239;ga12664620b_11_4"/>
          <p:cNvCxnSpPr/>
          <p:nvPr/>
        </p:nvCxnSpPr>
        <p:spPr>
          <a:xfrm>
            <a:off x="5961850" y="2922875"/>
            <a:ext cx="0" cy="386700"/>
          </a:xfrm>
          <a:prstGeom prst="straightConnector1">
            <a:avLst/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0" name="Google Shape;240;ga12664620b_11_4"/>
          <p:cNvCxnSpPr>
            <a:stCxn id="235" idx="2"/>
          </p:cNvCxnSpPr>
          <p:nvPr/>
        </p:nvCxnSpPr>
        <p:spPr>
          <a:xfrm>
            <a:off x="5961850" y="4358675"/>
            <a:ext cx="0" cy="417900"/>
          </a:xfrm>
          <a:prstGeom prst="straightConnector1">
            <a:avLst/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1" name="Google Shape;241;ga12664620b_11_4"/>
          <p:cNvCxnSpPr/>
          <p:nvPr/>
        </p:nvCxnSpPr>
        <p:spPr>
          <a:xfrm>
            <a:off x="9233875" y="5162025"/>
            <a:ext cx="0" cy="386700"/>
          </a:xfrm>
          <a:prstGeom prst="straightConnector1">
            <a:avLst/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2" name="Google Shape;242;ga12664620b_11_4"/>
          <p:cNvCxnSpPr/>
          <p:nvPr/>
        </p:nvCxnSpPr>
        <p:spPr>
          <a:xfrm rot="10800000">
            <a:off x="3767175" y="5767900"/>
            <a:ext cx="866700" cy="0"/>
          </a:xfrm>
          <a:prstGeom prst="straightConnector1">
            <a:avLst/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43" name="Google Shape;243;ga12664620b_11_4"/>
          <p:cNvSpPr txBox="1"/>
          <p:nvPr/>
        </p:nvSpPr>
        <p:spPr>
          <a:xfrm>
            <a:off x="3318775" y="5767900"/>
            <a:ext cx="14826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200" dirty="0">
                <a:latin typeface="Gill Sans"/>
                <a:ea typeface="Gill Sans"/>
                <a:cs typeface="Gill Sans"/>
                <a:sym typeface="Gill Sans"/>
              </a:rPr>
              <a:t>  arribem així a la</a:t>
            </a:r>
            <a:endParaRPr sz="1200" dirty="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a12664620b_4_7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ca-ES"/>
              <a:t>EL VALOR DE LA INCLUSIÓ</a:t>
            </a:r>
            <a:endParaRPr sz="32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9" name="Google Shape;249;ga12664620b_4_7"/>
          <p:cNvSpPr txBox="1">
            <a:spLocks noGrp="1"/>
          </p:cNvSpPr>
          <p:nvPr>
            <p:ph type="body" idx="1"/>
          </p:nvPr>
        </p:nvSpPr>
        <p:spPr>
          <a:xfrm>
            <a:off x="741300" y="2200500"/>
            <a:ext cx="10709400" cy="24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0" lvl="7" indent="-215900" algn="just" rtl="0"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ca-ES" sz="1600" b="1"/>
              <a:t>Social</a:t>
            </a:r>
            <a:r>
              <a:rPr lang="ca-ES" sz="1600"/>
              <a:t> (Reconeixement social i accés als recursos)</a:t>
            </a:r>
            <a:endParaRPr sz="1600"/>
          </a:p>
          <a:p>
            <a:pPr marL="4114800" lvl="0" indent="-330200" algn="just" rtl="0"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ca-ES" sz="1600"/>
              <a:t>Reconeixement mutu com a condició prèvia per la llibertat: </a:t>
            </a:r>
            <a:endParaRPr sz="1600"/>
          </a:p>
          <a:p>
            <a:pPr marL="4114800" lvl="0" indent="-330200" algn="just" rtl="0"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ca-ES" sz="1600"/>
              <a:t>On llibertat i reconeixement es vinculen és on es fa visible la inclusió</a:t>
            </a:r>
            <a:endParaRPr sz="1600"/>
          </a:p>
          <a:p>
            <a:pPr marL="4114800" lvl="0" indent="-330200" algn="just" rtl="0"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ca-ES" sz="1600"/>
              <a:t>Els individus només poder experimentar i realitzar la llibertat si estan inclosos en </a:t>
            </a:r>
            <a:r>
              <a:rPr lang="ca-ES" sz="1600" u="sng"/>
              <a:t>institucions social</a:t>
            </a:r>
            <a:r>
              <a:rPr lang="ca-ES" sz="1600"/>
              <a:t>s caracteritzades per pràctiques de reconeixement mutu. </a:t>
            </a:r>
            <a:endParaRPr sz="1600"/>
          </a:p>
        </p:txBody>
      </p:sp>
      <p:sp>
        <p:nvSpPr>
          <p:cNvPr id="250" name="Google Shape;250;ga12664620b_4_7"/>
          <p:cNvSpPr/>
          <p:nvPr/>
        </p:nvSpPr>
        <p:spPr>
          <a:xfrm>
            <a:off x="833150" y="3116575"/>
            <a:ext cx="2738700" cy="12489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a-ES" sz="18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LLIBERTAT</a:t>
            </a:r>
            <a:endParaRPr sz="18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a-ES" sz="18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(distinció entre tres grans tipus)</a:t>
            </a:r>
            <a:endParaRPr sz="18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1" name="Google Shape;251;ga12664620b_4_7"/>
          <p:cNvSpPr/>
          <p:nvPr/>
        </p:nvSpPr>
        <p:spPr>
          <a:xfrm>
            <a:off x="1333050" y="5276425"/>
            <a:ext cx="9879600" cy="766800"/>
          </a:xfrm>
          <a:prstGeom prst="flowChartAlternateProcess">
            <a:avLst/>
          </a:prstGeom>
          <a:solidFill>
            <a:schemeClr val="lt2"/>
          </a:solidFill>
          <a:ln w="19050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 u="sng"/>
              <a:t>LLIBERTAT</a:t>
            </a:r>
            <a:r>
              <a:rPr lang="ca-ES" sz="1800"/>
              <a:t>: NO és només autodeterminació personal sinó que també és part constituent de les relacions  amb els altres individus i amb les </a:t>
            </a:r>
            <a:r>
              <a:rPr lang="ca-ES" sz="180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institucions</a:t>
            </a:r>
            <a:r>
              <a:rPr lang="ca-ES" sz="1800"/>
              <a:t>.</a:t>
            </a:r>
            <a:endParaRPr sz="1800"/>
          </a:p>
        </p:txBody>
      </p:sp>
      <p:sp>
        <p:nvSpPr>
          <p:cNvPr id="252" name="Google Shape;252;ga12664620b_4_7"/>
          <p:cNvSpPr txBox="1"/>
          <p:nvPr/>
        </p:nvSpPr>
        <p:spPr>
          <a:xfrm>
            <a:off x="4932750" y="4274100"/>
            <a:ext cx="6279900" cy="7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ca-ES" sz="1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Varien gradualment des de formes comunitàries d’inclusió fins a formes socials d’inclusió.</a:t>
            </a:r>
            <a:endParaRPr sz="16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53" name="Google Shape;253;ga12664620b_4_7"/>
          <p:cNvCxnSpPr/>
          <p:nvPr/>
        </p:nvCxnSpPr>
        <p:spPr>
          <a:xfrm>
            <a:off x="5938650" y="4005150"/>
            <a:ext cx="0" cy="537900"/>
          </a:xfrm>
          <a:prstGeom prst="straightConnector1">
            <a:avLst/>
          </a:prstGeom>
          <a:noFill/>
          <a:ln w="9525" cap="flat" cmpd="sng">
            <a:solidFill>
              <a:srgbClr val="99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3"/>
          <p:cNvSpPr txBox="1">
            <a:spLocks noGrp="1"/>
          </p:cNvSpPr>
          <p:nvPr>
            <p:ph type="title"/>
          </p:nvPr>
        </p:nvSpPr>
        <p:spPr>
          <a:xfrm>
            <a:off x="1451579" y="804520"/>
            <a:ext cx="9603275" cy="854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ca-ES"/>
              <a:t>CONCLUSIONS</a:t>
            </a:r>
            <a:endParaRPr/>
          </a:p>
        </p:txBody>
      </p:sp>
      <p:sp>
        <p:nvSpPr>
          <p:cNvPr id="259" name="Google Shape;259;p13"/>
          <p:cNvSpPr txBox="1">
            <a:spLocks noGrp="1"/>
          </p:cNvSpPr>
          <p:nvPr>
            <p:ph type="body" idx="1"/>
          </p:nvPr>
        </p:nvSpPr>
        <p:spPr>
          <a:xfrm>
            <a:off x="1451575" y="1915425"/>
            <a:ext cx="9603300" cy="40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788">
                <a:solidFill>
                  <a:srgbClr val="000000"/>
                </a:solidFill>
              </a:rPr>
              <a:t>Noció actual d’ inclusió és feble i difusa</a:t>
            </a:r>
            <a:endParaRPr sz="1788">
              <a:solidFill>
                <a:srgbClr val="0000FF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788">
                <a:solidFill>
                  <a:srgbClr val="000000"/>
                </a:solidFill>
              </a:rPr>
              <a:t>Inclusió a nivell de societat</a:t>
            </a:r>
            <a:endParaRPr sz="1788">
              <a:solidFill>
                <a:srgbClr val="000000"/>
              </a:solidFill>
            </a:endParaRPr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599">
                <a:solidFill>
                  <a:srgbClr val="000000"/>
                </a:solidFill>
              </a:rPr>
              <a:t>es basa en la llei</a:t>
            </a:r>
            <a:endParaRPr sz="1599">
              <a:solidFill>
                <a:srgbClr val="000000"/>
              </a:solidFill>
            </a:endParaRPr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599">
                <a:solidFill>
                  <a:srgbClr val="000000"/>
                </a:solidFill>
              </a:rPr>
              <a:t>predisposa a la inclusió a nivell comunitari</a:t>
            </a:r>
            <a:endParaRPr sz="1599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788">
                <a:solidFill>
                  <a:srgbClr val="000000"/>
                </a:solidFill>
              </a:rPr>
              <a:t>Inclusió a nivell comunitari</a:t>
            </a:r>
            <a:endParaRPr sz="1788">
              <a:solidFill>
                <a:srgbClr val="000000"/>
              </a:solidFill>
            </a:endParaRPr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599">
                <a:solidFill>
                  <a:srgbClr val="000000"/>
                </a:solidFill>
              </a:rPr>
              <a:t>es basa en la voluntarietat</a:t>
            </a:r>
            <a:endParaRPr sz="1599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788">
                <a:solidFill>
                  <a:srgbClr val="000000"/>
                </a:solidFill>
              </a:rPr>
              <a:t>No és suficient amb els drets civils</a:t>
            </a:r>
            <a:endParaRPr sz="1788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788">
                <a:solidFill>
                  <a:srgbClr val="000000"/>
                </a:solidFill>
              </a:rPr>
              <a:t>La inclusió requereix d’intencionalitat social col·lectiva i conscient.</a:t>
            </a:r>
            <a:endParaRPr sz="1788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788">
                <a:solidFill>
                  <a:srgbClr val="000000"/>
                </a:solidFill>
              </a:rPr>
              <a:t>Inclusió com a projecte ètic.</a:t>
            </a:r>
            <a:endParaRPr sz="1788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788">
                <a:solidFill>
                  <a:srgbClr val="000000"/>
                </a:solidFill>
              </a:rPr>
              <a:t>El valor de la inclusió: suposa i garantitza la llibertat i el reconeixement.</a:t>
            </a:r>
            <a:endParaRPr sz="1788">
              <a:solidFill>
                <a:srgbClr val="000000"/>
              </a:solidFill>
            </a:endParaRPr>
          </a:p>
          <a:p>
            <a:pPr marL="457200" lvl="0" indent="-34219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89"/>
              <a:buChar char="•"/>
            </a:pPr>
            <a:r>
              <a:rPr lang="ca-ES" sz="1788">
                <a:solidFill>
                  <a:srgbClr val="000000"/>
                </a:solidFill>
              </a:rPr>
              <a:t>El reconeixement com a factor necessari en la inclusió, permet i facilita les relacions socials. Tres estadis: amor (atenció emocional), drets (respecte) i estima.</a:t>
            </a:r>
            <a:endParaRPr sz="1788">
              <a:solidFill>
                <a:srgbClr val="000000"/>
              </a:solidFill>
            </a:endParaRPr>
          </a:p>
          <a:p>
            <a:pPr marL="45720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•"/>
            </a:pPr>
            <a:r>
              <a:rPr lang="ca-ES" sz="1799">
                <a:solidFill>
                  <a:srgbClr val="000000"/>
                </a:solidFill>
              </a:rPr>
              <a:t>Tres formes d’entendre la llibertat: la negativa, la positiva i la social. Aquesta darrera  incorpora la noció de recursos.</a:t>
            </a:r>
            <a:endParaRPr sz="1799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ca-ES" sz="1700">
                <a:solidFill>
                  <a:srgbClr val="000000"/>
                </a:solidFill>
              </a:rPr>
              <a:t>Per exercir la llibertat: inclusió i participació que requereix reconeixement mutu/rol actiu.</a:t>
            </a:r>
            <a:endParaRPr sz="1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"/>
          <p:cNvSpPr txBox="1">
            <a:spLocks noGrp="1"/>
          </p:cNvSpPr>
          <p:nvPr>
            <p:ph type="title"/>
          </p:nvPr>
        </p:nvSpPr>
        <p:spPr>
          <a:xfrm>
            <a:off x="1451575" y="804522"/>
            <a:ext cx="9603300" cy="6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a-ES"/>
              <a:t>CONCLUSIONS</a:t>
            </a:r>
            <a:endParaRPr/>
          </a:p>
        </p:txBody>
      </p:sp>
      <p:sp>
        <p:nvSpPr>
          <p:cNvPr id="265" name="Google Shape;265;p14"/>
          <p:cNvSpPr txBox="1">
            <a:spLocks noGrp="1"/>
          </p:cNvSpPr>
          <p:nvPr>
            <p:ph type="body" idx="1"/>
          </p:nvPr>
        </p:nvSpPr>
        <p:spPr>
          <a:xfrm>
            <a:off x="1451575" y="1853625"/>
            <a:ext cx="9603300" cy="41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a-ES">
                <a:solidFill>
                  <a:srgbClr val="000000"/>
                </a:solidFill>
              </a:rPr>
              <a:t>I</a:t>
            </a:r>
            <a:r>
              <a:rPr lang="ca-ES" u="sng">
                <a:solidFill>
                  <a:srgbClr val="000000"/>
                </a:solidFill>
              </a:rPr>
              <a:t>nclusió educativa</a:t>
            </a:r>
            <a:r>
              <a:rPr lang="ca-E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a-ES">
                <a:solidFill>
                  <a:srgbClr val="000000"/>
                </a:solidFill>
              </a:rPr>
              <a:t>Escola com un espai de trobada on:</a:t>
            </a:r>
            <a:endParaRPr>
              <a:solidFill>
                <a:srgbClr val="000000"/>
              </a:solidFill>
            </a:endParaRPr>
          </a:p>
          <a:p>
            <a:pPr marL="1371600" lvl="2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a-ES">
                <a:solidFill>
                  <a:srgbClr val="000000"/>
                </a:solidFill>
              </a:rPr>
              <a:t>es facilitin les interrelacions per afavorir la inclusió comunitària,</a:t>
            </a:r>
            <a:endParaRPr>
              <a:solidFill>
                <a:srgbClr val="000000"/>
              </a:solidFill>
            </a:endParaRPr>
          </a:p>
          <a:p>
            <a:pPr marL="1371600" lvl="2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a-ES">
                <a:solidFill>
                  <a:srgbClr val="000000"/>
                </a:solidFill>
              </a:rPr>
              <a:t>s’afavoreixin possibilitats de reconeixement mutu no només de drets sinó també d’estima i confiança. </a:t>
            </a:r>
            <a:endParaRPr>
              <a:solidFill>
                <a:srgbClr val="000000"/>
              </a:solidFill>
            </a:endParaRPr>
          </a:p>
          <a:p>
            <a:pPr marL="1371600" lvl="2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a-ES">
                <a:solidFill>
                  <a:srgbClr val="000000"/>
                </a:solidFill>
              </a:rPr>
              <a:t>es reconeix la major necessitat de recursos de l’alumnat amb NEE, factor indispensable, en unió amb el reconeixement, de l’enfoc de llibertat social,	</a:t>
            </a:r>
            <a:endParaRPr>
              <a:solidFill>
                <a:srgbClr val="000000"/>
              </a:solidFill>
            </a:endParaRPr>
          </a:p>
          <a:p>
            <a:pPr marL="914400" lvl="1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a-ES">
                <a:solidFill>
                  <a:srgbClr val="000000"/>
                </a:solidFill>
              </a:rPr>
              <a:t>Tensions com a conseqüència d’una visió més àmplia del concepte d’educació inclusiva, inherents al mateix procés d’inclusió per la seva càrrega social.</a:t>
            </a:r>
            <a:endParaRPr>
              <a:solidFill>
                <a:srgbClr val="000000"/>
              </a:solidFill>
            </a:endParaRPr>
          </a:p>
          <a:p>
            <a:pPr marL="914400" lvl="1" indent="-330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•"/>
            </a:pPr>
            <a:r>
              <a:rPr lang="ca-ES">
                <a:solidFill>
                  <a:srgbClr val="000000"/>
                </a:solidFill>
              </a:rPr>
              <a:t>Les respostes educatives congruents amb els valors d’una visió inclusiva de l’educació hauran de ser individualitzades i particulars per a cada situació, segons si responen a una necessitat de naturalesa física, emocional o totes dues.</a:t>
            </a:r>
            <a:endParaRPr>
              <a:solidFill>
                <a:srgbClr val="000000"/>
              </a:solidFill>
            </a:endParaRPr>
          </a:p>
          <a:p>
            <a:pPr marL="9144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FF"/>
              </a:solidFill>
            </a:endParaRPr>
          </a:p>
          <a:p>
            <a:pPr marL="9144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a-ES">
                <a:solidFill>
                  <a:srgbClr val="0000FF"/>
                </a:solidFill>
              </a:rPr>
              <a:t>	</a:t>
            </a:r>
            <a:endParaRPr>
              <a:solidFill>
                <a:srgbClr val="0000FF"/>
              </a:solidFill>
            </a:endParaRPr>
          </a:p>
          <a:p>
            <a:pPr marL="9144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5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81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ca-ES"/>
              <a:t>BIBLIOGRAFIA</a:t>
            </a:r>
            <a:endParaRPr/>
          </a:p>
        </p:txBody>
      </p:sp>
      <p:sp>
        <p:nvSpPr>
          <p:cNvPr id="271" name="Google Shape;271;p15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5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❖"/>
            </a:pPr>
            <a:r>
              <a:rPr lang="ca-ES"/>
              <a:t>“El valor de la inlcusión”, Francisa Feldres.  Revista de Fiolosofia de la Educación, vol52, Nº 1, 2018</a:t>
            </a:r>
            <a:endParaRPr sz="20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6"/>
          <p:cNvSpPr txBox="1">
            <a:spLocks noGrp="1"/>
          </p:cNvSpPr>
          <p:nvPr>
            <p:ph type="body" idx="1"/>
          </p:nvPr>
        </p:nvSpPr>
        <p:spPr>
          <a:xfrm>
            <a:off x="1425453" y="1911229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ca-ES" sz="1700"/>
              <a:t>MOLTES GRÀCIES PER LA VOSTRA ATENCIÓ!</a:t>
            </a:r>
            <a:endParaRPr/>
          </a:p>
          <a:p>
            <a:pPr marL="228600" lvl="0" indent="-1206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</a:pPr>
            <a:endParaRPr sz="1700"/>
          </a:p>
          <a:p>
            <a:pPr marL="228600" lvl="0" indent="-1206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</a:pPr>
            <a:endParaRPr sz="1700"/>
          </a:p>
          <a:p>
            <a:pPr marL="228600" lvl="0" indent="-1206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</a:pPr>
            <a:endParaRPr sz="1700"/>
          </a:p>
          <a:p>
            <a:pPr marL="228600" lvl="0" indent="-22860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•"/>
            </a:pPr>
            <a:r>
              <a:rPr lang="ca-ES" sz="1700"/>
              <a:t>Antonia Flores</a:t>
            </a:r>
            <a:endParaRPr/>
          </a:p>
          <a:p>
            <a:pPr marL="228600" lvl="0" indent="-22860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•"/>
            </a:pPr>
            <a:r>
              <a:rPr lang="ca-ES" sz="1700"/>
              <a:t>Sergio Arinas</a:t>
            </a:r>
            <a:endParaRPr sz="1700"/>
          </a:p>
          <a:p>
            <a:pPr marL="228600" lvl="0" indent="-22860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•"/>
            </a:pPr>
            <a:r>
              <a:rPr lang="ca-ES" sz="1700"/>
              <a:t>María Martínez</a:t>
            </a:r>
            <a:endParaRPr/>
          </a:p>
          <a:p>
            <a:pPr marL="228600" lvl="0" indent="-22860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•"/>
            </a:pPr>
            <a:r>
              <a:rPr lang="ca-ES" sz="1700"/>
              <a:t>Eva Carcasona</a:t>
            </a:r>
            <a:endParaRPr/>
          </a:p>
          <a:p>
            <a:pPr marL="228600" lvl="0" indent="-22860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•"/>
            </a:pPr>
            <a:r>
              <a:rPr lang="ca-ES" sz="1700"/>
              <a:t>Gemma Villarreal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 txBox="1">
            <a:spLocks noGrp="1"/>
          </p:cNvSpPr>
          <p:nvPr>
            <p:ph type="title"/>
          </p:nvPr>
        </p:nvSpPr>
        <p:spPr>
          <a:xfrm>
            <a:off x="1451576" y="721392"/>
            <a:ext cx="9603275" cy="67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ca-ES"/>
              <a:t>PRESENTACIÓ</a:t>
            </a:r>
            <a:endParaRPr/>
          </a:p>
        </p:txBody>
      </p:sp>
      <p:sp>
        <p:nvSpPr>
          <p:cNvPr id="111" name="Google Shape;111;p2"/>
          <p:cNvSpPr txBox="1">
            <a:spLocks noGrp="1"/>
          </p:cNvSpPr>
          <p:nvPr>
            <p:ph type="body" idx="1"/>
          </p:nvPr>
        </p:nvSpPr>
        <p:spPr>
          <a:xfrm>
            <a:off x="734551" y="2052804"/>
            <a:ext cx="10320300" cy="4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50"/>
              <a:buChar char="•"/>
            </a:pPr>
            <a:r>
              <a:rPr lang="ca-ES" sz="1750" dirty="0"/>
              <a:t>Introducció </a:t>
            </a:r>
            <a:endParaRPr sz="2200" dirty="0"/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a-ES" sz="1600" dirty="0"/>
              <a:t>Com s'entén la inclusió?</a:t>
            </a:r>
            <a:endParaRPr sz="1600" dirty="0"/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a-ES" sz="1600" dirty="0"/>
              <a:t>Les tres reflexions de l'article</a:t>
            </a:r>
            <a:endParaRPr sz="1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50"/>
              <a:buChar char="•"/>
            </a:pPr>
            <a:r>
              <a:rPr lang="ca-ES" sz="1750" dirty="0"/>
              <a:t>Estructura de la inclusió</a:t>
            </a:r>
            <a:endParaRPr sz="1750" dirty="0"/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a-ES" sz="1600" dirty="0"/>
              <a:t>Espectre social</a:t>
            </a:r>
            <a:endParaRPr sz="1600" dirty="0"/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a-ES" sz="1600" dirty="0"/>
              <a:t>Intenció social i acció social</a:t>
            </a:r>
            <a:endParaRPr sz="1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50"/>
              <a:buChar char="•"/>
            </a:pPr>
            <a:r>
              <a:rPr lang="ca-ES" sz="1750" dirty="0"/>
              <a:t>El valor de la inclusió</a:t>
            </a:r>
            <a:endParaRPr sz="2200" dirty="0"/>
          </a:p>
          <a:p>
            <a:pPr marL="685800" lvl="1" indent="-241617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ca-ES" sz="1600" dirty="0"/>
              <a:t>Reconeixement i inclusió</a:t>
            </a:r>
            <a:endParaRPr sz="1600" dirty="0"/>
          </a:p>
          <a:p>
            <a:pPr marL="685800" lvl="1" indent="-241617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ca-ES" sz="1600" dirty="0"/>
              <a:t>Llibertat i inclusió</a:t>
            </a:r>
            <a:endParaRPr sz="1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50"/>
              <a:buChar char="•"/>
            </a:pPr>
            <a:r>
              <a:rPr lang="ca-ES" sz="1750" dirty="0"/>
              <a:t>Conclusions</a:t>
            </a:r>
            <a:endParaRPr sz="22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50"/>
              <a:buChar char="•"/>
            </a:pPr>
            <a:r>
              <a:rPr lang="ca-ES" sz="1750" dirty="0"/>
              <a:t>Bibliografia</a:t>
            </a:r>
            <a:endParaRPr sz="2200" dirty="0"/>
          </a:p>
          <a:p>
            <a:pPr marL="685800" lvl="1" indent="-140016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95"/>
              <a:buNone/>
            </a:pPr>
            <a:endParaRPr sz="139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>
            <a:spLocks noGrp="1"/>
          </p:cNvSpPr>
          <p:nvPr>
            <p:ph type="title"/>
          </p:nvPr>
        </p:nvSpPr>
        <p:spPr>
          <a:xfrm>
            <a:off x="1079100" y="782625"/>
            <a:ext cx="10265700" cy="10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a-ES"/>
              <a:t>INTRODUCCIÓ</a:t>
            </a:r>
            <a:endParaRPr/>
          </a:p>
        </p:txBody>
      </p:sp>
      <p:sp>
        <p:nvSpPr>
          <p:cNvPr id="117" name="Google Shape;117;p3"/>
          <p:cNvSpPr txBox="1">
            <a:spLocks noGrp="1"/>
          </p:cNvSpPr>
          <p:nvPr>
            <p:ph type="body" idx="1"/>
          </p:nvPr>
        </p:nvSpPr>
        <p:spPr>
          <a:xfrm>
            <a:off x="472611" y="2015725"/>
            <a:ext cx="11468889" cy="3819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a-ES" b="1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Què en sabem de la inclusió?</a:t>
            </a:r>
            <a:endParaRPr b="1" u="sng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556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980000"/>
              </a:buClr>
              <a:buSzPts val="2000"/>
              <a:buFont typeface="Gill Sans"/>
              <a:buAutoNum type="arabicPeriod"/>
            </a:pPr>
            <a:r>
              <a:rPr lang="ca-ES" dirty="0">
                <a:solidFill>
                  <a:srgbClr val="000000"/>
                </a:solidFill>
              </a:rPr>
              <a:t>Un dels valors i objectius més importants en el camp de l’educació </a:t>
            </a:r>
            <a:endParaRPr dirty="0">
              <a:solidFill>
                <a:srgbClr val="000000"/>
              </a:solidFill>
            </a:endParaRPr>
          </a:p>
          <a:p>
            <a:pPr marL="914400" lvl="0" indent="-355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000"/>
              <a:buFont typeface="Gill Sans"/>
              <a:buAutoNum type="arabicPeriod"/>
            </a:pPr>
            <a:r>
              <a:rPr lang="ca-ES" dirty="0">
                <a:solidFill>
                  <a:srgbClr val="000000"/>
                </a:solidFill>
              </a:rPr>
              <a:t>Objecte d’acords i convenis:</a:t>
            </a:r>
            <a:endParaRPr dirty="0">
              <a:solidFill>
                <a:srgbClr val="000000"/>
              </a:solidFill>
            </a:endParaRPr>
          </a:p>
          <a:p>
            <a:pPr marL="1066800" lvl="0" indent="-431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●"/>
            </a:pPr>
            <a:r>
              <a:rPr lang="ca-ES" dirty="0">
                <a:solidFill>
                  <a:srgbClr val="000000"/>
                </a:solidFill>
              </a:rPr>
              <a:t>UNESCO 1990 i 2000</a:t>
            </a:r>
            <a:endParaRPr dirty="0">
              <a:solidFill>
                <a:srgbClr val="000000"/>
              </a:solidFill>
            </a:endParaRPr>
          </a:p>
          <a:p>
            <a:pPr marL="1066800" lvl="0" indent="-431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●"/>
            </a:pPr>
            <a:r>
              <a:rPr lang="ca-ES" dirty="0">
                <a:solidFill>
                  <a:srgbClr val="000000"/>
                </a:solidFill>
              </a:rPr>
              <a:t>NACIONS UNIDES 2006</a:t>
            </a:r>
            <a:endParaRPr dirty="0">
              <a:solidFill>
                <a:srgbClr val="000000"/>
              </a:solidFill>
            </a:endParaRPr>
          </a:p>
          <a:p>
            <a:pPr marL="1016000"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000"/>
              <a:buFont typeface="+mj-lt"/>
              <a:buAutoNum type="arabicPeriod" startAt="3"/>
            </a:pPr>
            <a:r>
              <a:rPr lang="ca-ES" dirty="0">
                <a:solidFill>
                  <a:srgbClr val="000000"/>
                </a:solidFill>
              </a:rPr>
              <a:t>Pocs acords i convenis del que realment significa en contextos educatius (</a:t>
            </a:r>
            <a:r>
              <a:rPr lang="ca-ES" dirty="0" err="1">
                <a:solidFill>
                  <a:srgbClr val="000000"/>
                </a:solidFill>
              </a:rPr>
              <a:t>Terzi</a:t>
            </a:r>
            <a:r>
              <a:rPr lang="ca-ES" dirty="0">
                <a:solidFill>
                  <a:srgbClr val="000000"/>
                </a:solidFill>
              </a:rPr>
              <a:t>, 2010)</a:t>
            </a:r>
            <a:endParaRPr lang="es-ES" dirty="0">
              <a:solidFill>
                <a:srgbClr val="000000"/>
              </a:solidFill>
            </a:endParaRPr>
          </a:p>
          <a:p>
            <a:pPr marL="914400" lvl="0" indent="-355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000"/>
              <a:buFont typeface="Gill Sans"/>
              <a:buAutoNum type="arabicPeriod" startAt="3"/>
            </a:pPr>
            <a:r>
              <a:rPr lang="ca-ES" dirty="0">
                <a:solidFill>
                  <a:srgbClr val="000000"/>
                </a:solidFill>
              </a:rPr>
              <a:t>Ambigüitat en les normes inclusives. Especialment en l’àmbit educatiu ja que s’enfronten la visió educativa inclusiva amb la funció de les escoles en la nostra societat. DEBAT OBERT.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751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ca-ES" dirty="0"/>
              <a:t>Com s’entén la inclusió?</a:t>
            </a:r>
            <a:endParaRPr dirty="0"/>
          </a:p>
        </p:txBody>
      </p:sp>
      <p:sp>
        <p:nvSpPr>
          <p:cNvPr id="123" name="Google Shape;123;p4"/>
          <p:cNvSpPr txBox="1">
            <a:spLocks noGrp="1"/>
          </p:cNvSpPr>
          <p:nvPr>
            <p:ph type="body" idx="1"/>
          </p:nvPr>
        </p:nvSpPr>
        <p:spPr>
          <a:xfrm>
            <a:off x="1451553" y="2265695"/>
            <a:ext cx="9603300" cy="34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a-ES" dirty="0">
                <a:solidFill>
                  <a:srgbClr val="000000"/>
                </a:solidFill>
              </a:rPr>
              <a:t> Dos conceptes d’inclusió = dos resultats diferents</a:t>
            </a:r>
            <a:endParaRPr dirty="0">
              <a:solidFill>
                <a:srgbClr val="000000"/>
              </a:solidFill>
            </a:endParaRPr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a-ES" dirty="0">
                <a:solidFill>
                  <a:srgbClr val="000000"/>
                </a:solidFill>
              </a:rPr>
              <a:t>Alumnes en un mateix espai </a:t>
            </a:r>
            <a:r>
              <a:rPr lang="ca-ES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ca-ES" dirty="0">
                <a:solidFill>
                  <a:srgbClr val="000000"/>
                </a:solidFill>
              </a:rPr>
              <a:t> Recursos d’adequació i accessibilitat a l’educació, per a tothom</a:t>
            </a:r>
            <a:endParaRPr dirty="0">
              <a:solidFill>
                <a:srgbClr val="000000"/>
              </a:solidFill>
            </a:endParaRPr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a-ES" dirty="0">
                <a:solidFill>
                  <a:srgbClr val="000000"/>
                </a:solidFill>
              </a:rPr>
              <a:t>Participació activa en un marc d’aprenentatge comú </a:t>
            </a:r>
            <a:r>
              <a:rPr lang="ca-ES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ca-ES" dirty="0">
                <a:solidFill>
                  <a:srgbClr val="000000"/>
                </a:solidFill>
              </a:rPr>
              <a:t> Aprenentatge social, programes d’acció social, sentiment de pertinença i cerca de l’equitat</a:t>
            </a:r>
            <a:endParaRPr dirty="0">
              <a:solidFill>
                <a:srgbClr val="000000"/>
              </a:solidFill>
            </a:endParaRPr>
          </a:p>
          <a:p>
            <a:pPr marL="457200" lvl="1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>
            <a:spLocks noGrp="1"/>
          </p:cNvSpPr>
          <p:nvPr>
            <p:ph type="title"/>
          </p:nvPr>
        </p:nvSpPr>
        <p:spPr>
          <a:xfrm>
            <a:off x="935279" y="697144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/>
              <a:t>Les tres reflexions de l’article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grpSp>
        <p:nvGrpSpPr>
          <p:cNvPr id="129" name="Google Shape;129;p5"/>
          <p:cNvGrpSpPr/>
          <p:nvPr/>
        </p:nvGrpSpPr>
        <p:grpSpPr>
          <a:xfrm>
            <a:off x="175653" y="2678410"/>
            <a:ext cx="4024927" cy="1749736"/>
            <a:chOff x="323513" y="1986800"/>
            <a:chExt cx="2952125" cy="1289700"/>
          </a:xfrm>
        </p:grpSpPr>
        <p:sp>
          <p:nvSpPr>
            <p:cNvPr id="130" name="Google Shape;130;p5"/>
            <p:cNvSpPr txBox="1"/>
            <p:nvPr/>
          </p:nvSpPr>
          <p:spPr>
            <a:xfrm>
              <a:off x="323513" y="1986800"/>
              <a:ext cx="2124000" cy="128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100" b="1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210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rPr lang="ca-ES" sz="2100" b="0" i="0" u="none" strike="noStrike" cap="none">
                  <a:solidFill>
                    <a:srgbClr val="000000"/>
                  </a:solidFill>
                  <a:latin typeface="Georgia"/>
                  <a:ea typeface="Georgia"/>
                  <a:cs typeface="Georgia"/>
                  <a:sym typeface="Georgia"/>
                </a:rPr>
                <a:t>I</a:t>
              </a:r>
              <a:r>
                <a:rPr lang="ca-ES" sz="2100" b="0" i="0" u="none" strike="noStrike" cap="none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nclusió en la comunitat i en la societat </a:t>
              </a:r>
              <a:endParaRPr sz="21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131" name="Google Shape;131;p5"/>
            <p:cNvCxnSpPr/>
            <p:nvPr/>
          </p:nvCxnSpPr>
          <p:spPr>
            <a:xfrm rot="10800000">
              <a:off x="2642038" y="2647950"/>
              <a:ext cx="633600" cy="0"/>
            </a:xfrm>
            <a:prstGeom prst="straightConnector1">
              <a:avLst/>
            </a:prstGeom>
            <a:noFill/>
            <a:ln w="9525" cap="flat" cmpd="sng">
              <a:solidFill>
                <a:srgbClr val="249C90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cxnSp>
        <p:nvCxnSpPr>
          <p:cNvPr id="132" name="Google Shape;132;p5"/>
          <p:cNvCxnSpPr/>
          <p:nvPr/>
        </p:nvCxnSpPr>
        <p:spPr>
          <a:xfrm rot="10800000">
            <a:off x="3336665" y="3575567"/>
            <a:ext cx="864000" cy="0"/>
          </a:xfrm>
          <a:prstGeom prst="straightConnector1">
            <a:avLst/>
          </a:prstGeom>
          <a:noFill/>
          <a:ln w="9525" cap="flat" cmpd="sng">
            <a:solidFill>
              <a:srgbClr val="D83829"/>
            </a:solidFill>
            <a:prstDash val="solid"/>
            <a:round/>
            <a:headEnd type="none" w="sm" len="sm"/>
            <a:tailEnd type="oval" w="med" len="med"/>
          </a:ln>
        </p:spPr>
      </p:cxnSp>
      <p:grpSp>
        <p:nvGrpSpPr>
          <p:cNvPr id="133" name="Google Shape;133;p5"/>
          <p:cNvGrpSpPr/>
          <p:nvPr/>
        </p:nvGrpSpPr>
        <p:grpSpPr>
          <a:xfrm>
            <a:off x="3364236" y="1421502"/>
            <a:ext cx="5201145" cy="5142703"/>
            <a:chOff x="2662213" y="676344"/>
            <a:chExt cx="3814835" cy="3790597"/>
          </a:xfrm>
        </p:grpSpPr>
        <p:sp>
          <p:nvSpPr>
            <p:cNvPr id="134" name="Google Shape;134;p5"/>
            <p:cNvSpPr/>
            <p:nvPr/>
          </p:nvSpPr>
          <p:spPr>
            <a:xfrm rot="3600185">
              <a:off x="3169983" y="1184511"/>
              <a:ext cx="2774659" cy="2774659"/>
            </a:xfrm>
            <a:prstGeom prst="blockArc">
              <a:avLst>
                <a:gd name="adj1" fmla="val 12622480"/>
                <a:gd name="adj2" fmla="val 19781569"/>
                <a:gd name="adj3" fmla="val 20773"/>
              </a:avLst>
            </a:prstGeom>
            <a:solidFill>
              <a:srgbClr val="8020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5"/>
            <p:cNvSpPr/>
            <p:nvPr/>
          </p:nvSpPr>
          <p:spPr>
            <a:xfrm rot="10800000">
              <a:off x="3183490" y="1163229"/>
              <a:ext cx="2774700" cy="2774700"/>
            </a:xfrm>
            <a:prstGeom prst="blockArc">
              <a:avLst>
                <a:gd name="adj1" fmla="val 12622480"/>
                <a:gd name="adj2" fmla="val 19662822"/>
                <a:gd name="adj3" fmla="val 20729"/>
              </a:avLst>
            </a:prstGeom>
            <a:solidFill>
              <a:srgbClr val="B02C2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5"/>
            <p:cNvSpPr/>
            <p:nvPr/>
          </p:nvSpPr>
          <p:spPr>
            <a:xfrm rot="-3600185">
              <a:off x="3194618" y="1184114"/>
              <a:ext cx="2774659" cy="2774659"/>
            </a:xfrm>
            <a:prstGeom prst="blockArc">
              <a:avLst>
                <a:gd name="adj1" fmla="val 12622480"/>
                <a:gd name="adj2" fmla="val 19703271"/>
                <a:gd name="adj3" fmla="val 20851"/>
              </a:avLst>
            </a:prstGeom>
            <a:solidFill>
              <a:srgbClr val="D838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7" name="Google Shape;137;p5"/>
            <p:cNvGrpSpPr/>
            <p:nvPr/>
          </p:nvGrpSpPr>
          <p:grpSpPr>
            <a:xfrm rot="-7200165">
              <a:off x="3337679" y="2826786"/>
              <a:ext cx="585010" cy="585536"/>
              <a:chOff x="1967628" y="812211"/>
              <a:chExt cx="588000" cy="588000"/>
            </a:xfrm>
          </p:grpSpPr>
          <p:sp>
            <p:nvSpPr>
              <p:cNvPr id="138" name="Google Shape;138;p5"/>
              <p:cNvSpPr/>
              <p:nvPr/>
            </p:nvSpPr>
            <p:spPr>
              <a:xfrm rot="39023">
                <a:off x="1970909" y="815492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rgbClr val="D83829"/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2745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5"/>
              <p:cNvSpPr/>
              <p:nvPr/>
            </p:nvSpPr>
            <p:spPr>
              <a:xfrm rot="10800000">
                <a:off x="1970875" y="815525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rgbClr val="D8382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0" name="Google Shape;140;p5"/>
            <p:cNvGrpSpPr/>
            <p:nvPr/>
          </p:nvGrpSpPr>
          <p:grpSpPr>
            <a:xfrm>
              <a:off x="4264097" y="1180331"/>
              <a:ext cx="585000" cy="585529"/>
              <a:chOff x="1970048" y="811613"/>
              <a:chExt cx="588000" cy="588000"/>
            </a:xfrm>
          </p:grpSpPr>
          <p:sp>
            <p:nvSpPr>
              <p:cNvPr id="141" name="Google Shape;141;p5"/>
              <p:cNvSpPr/>
              <p:nvPr/>
            </p:nvSpPr>
            <p:spPr>
              <a:xfrm rot="39023">
                <a:off x="1973329" y="814894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rgbClr val="802017"/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2745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5"/>
              <p:cNvSpPr/>
              <p:nvPr/>
            </p:nvSpPr>
            <p:spPr>
              <a:xfrm rot="10800000">
                <a:off x="1973295" y="814927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rgbClr val="8020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3" name="Google Shape;143;p5"/>
            <p:cNvGrpSpPr/>
            <p:nvPr/>
          </p:nvGrpSpPr>
          <p:grpSpPr>
            <a:xfrm rot="7200165">
              <a:off x="5229931" y="2804716"/>
              <a:ext cx="585010" cy="585536"/>
              <a:chOff x="1977085" y="811649"/>
              <a:chExt cx="588000" cy="588000"/>
            </a:xfrm>
          </p:grpSpPr>
          <p:sp>
            <p:nvSpPr>
              <p:cNvPr id="144" name="Google Shape;144;p5"/>
              <p:cNvSpPr/>
              <p:nvPr/>
            </p:nvSpPr>
            <p:spPr>
              <a:xfrm rot="39023">
                <a:off x="1980366" y="814930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rgbClr val="B02C20"/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2745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5"/>
              <p:cNvSpPr/>
              <p:nvPr/>
            </p:nvSpPr>
            <p:spPr>
              <a:xfrm rot="10800000">
                <a:off x="1980332" y="814963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rgbClr val="B02C2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6" name="Google Shape;146;p5"/>
            <p:cNvSpPr txBox="1"/>
            <p:nvPr/>
          </p:nvSpPr>
          <p:spPr>
            <a:xfrm>
              <a:off x="4334550" y="1255312"/>
              <a:ext cx="509100" cy="26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rPr lang="ca-ES" sz="2100" b="1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03 </a:t>
              </a:r>
              <a:endParaRPr sz="2100" b="1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7" name="Google Shape;147;p5"/>
            <p:cNvSpPr txBox="1"/>
            <p:nvPr/>
          </p:nvSpPr>
          <p:spPr>
            <a:xfrm>
              <a:off x="3375648" y="2887440"/>
              <a:ext cx="509100" cy="26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rPr lang="ca-ES" sz="2100" b="1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01 </a:t>
              </a:r>
              <a:endParaRPr sz="2100" b="1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8" name="Google Shape;148;p5"/>
            <p:cNvSpPr txBox="1"/>
            <p:nvPr/>
          </p:nvSpPr>
          <p:spPr>
            <a:xfrm>
              <a:off x="5281877" y="2857865"/>
              <a:ext cx="509100" cy="26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rPr lang="ca-ES" sz="2100" b="1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02 </a:t>
              </a:r>
              <a:endParaRPr sz="2100" b="1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9" name="Google Shape;149;p5"/>
          <p:cNvGrpSpPr/>
          <p:nvPr/>
        </p:nvGrpSpPr>
        <p:grpSpPr>
          <a:xfrm>
            <a:off x="6837668" y="1746245"/>
            <a:ext cx="4623577" cy="2153897"/>
            <a:chOff x="5209838" y="1299718"/>
            <a:chExt cx="3391211" cy="1587600"/>
          </a:xfrm>
        </p:grpSpPr>
        <p:sp>
          <p:nvSpPr>
            <p:cNvPr id="150" name="Google Shape;150;p5"/>
            <p:cNvSpPr txBox="1"/>
            <p:nvPr/>
          </p:nvSpPr>
          <p:spPr>
            <a:xfrm>
              <a:off x="6477049" y="1299718"/>
              <a:ext cx="2124000" cy="158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210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rPr lang="ca-ES" sz="2100" b="0" i="0" u="none" strike="noStrike" cap="none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Connexió entre la normativa i les concepcions teòriques en la pràctica educativa.</a:t>
              </a:r>
              <a:endParaRPr sz="21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151" name="Google Shape;151;p5"/>
            <p:cNvCxnSpPr/>
            <p:nvPr/>
          </p:nvCxnSpPr>
          <p:spPr>
            <a:xfrm>
              <a:off x="5209838" y="1705200"/>
              <a:ext cx="1286700" cy="0"/>
            </a:xfrm>
            <a:prstGeom prst="straightConnector1">
              <a:avLst/>
            </a:prstGeom>
            <a:noFill/>
            <a:ln w="9525" cap="flat" cmpd="sng">
              <a:solidFill>
                <a:srgbClr val="155B54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cxnSp>
        <p:nvCxnSpPr>
          <p:cNvPr id="152" name="Google Shape;152;p5"/>
          <p:cNvCxnSpPr/>
          <p:nvPr/>
        </p:nvCxnSpPr>
        <p:spPr>
          <a:xfrm>
            <a:off x="6837804" y="4932808"/>
            <a:ext cx="1754400" cy="0"/>
          </a:xfrm>
          <a:prstGeom prst="straightConnector1">
            <a:avLst/>
          </a:prstGeom>
          <a:noFill/>
          <a:ln w="9525" cap="flat" cmpd="sng">
            <a:solidFill>
              <a:srgbClr val="B02C20"/>
            </a:solidFill>
            <a:prstDash val="solid"/>
            <a:round/>
            <a:headEnd type="none" w="sm" len="sm"/>
            <a:tailEnd type="oval" w="med" len="med"/>
          </a:ln>
        </p:spPr>
      </p:cxnSp>
      <p:sp>
        <p:nvSpPr>
          <p:cNvPr id="153" name="Google Shape;153;p5"/>
          <p:cNvSpPr txBox="1"/>
          <p:nvPr/>
        </p:nvSpPr>
        <p:spPr>
          <a:xfrm>
            <a:off x="8729117" y="4057925"/>
            <a:ext cx="2895900" cy="1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ca-ES" sz="21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</a:t>
            </a:r>
            <a:r>
              <a:rPr lang="ca-ES" sz="21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mportància de la inclusió des d’una perspectiva normativa</a:t>
            </a:r>
            <a:endParaRPr sz="21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>
            <a:spLocks noGrp="1"/>
          </p:cNvSpPr>
          <p:nvPr>
            <p:ph type="title"/>
          </p:nvPr>
        </p:nvSpPr>
        <p:spPr>
          <a:xfrm>
            <a:off x="1451579" y="804520"/>
            <a:ext cx="9603275" cy="828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ca-ES"/>
              <a:t>ESTRUCTURA DE LA INCLUSIÓ</a:t>
            </a:r>
            <a:endParaRPr/>
          </a:p>
        </p:txBody>
      </p:sp>
      <p:sp>
        <p:nvSpPr>
          <p:cNvPr id="159" name="Google Shape;159;p6"/>
          <p:cNvSpPr txBox="1">
            <a:spLocks noGrp="1"/>
          </p:cNvSpPr>
          <p:nvPr>
            <p:ph type="body" idx="1"/>
          </p:nvPr>
        </p:nvSpPr>
        <p:spPr>
          <a:xfrm>
            <a:off x="1294367" y="2191032"/>
            <a:ext cx="9603300" cy="34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000" b="0" i="0" u="none" strike="noStrike" cap="none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ca-ES" dirty="0"/>
              <a:t>Associació del terme inclusió</a:t>
            </a:r>
            <a:endParaRPr dirty="0"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ca-ES" dirty="0"/>
              <a:t>Connotació positiva </a:t>
            </a:r>
            <a:r>
              <a:rPr lang="ca-ES" dirty="0">
                <a:sym typeface="Wingdings" panose="05000000000000000000" pitchFamily="2" charset="2"/>
              </a:rPr>
              <a:t></a:t>
            </a:r>
            <a:r>
              <a:rPr lang="ca-ES" dirty="0"/>
              <a:t> valors: equitat, reconeixement i llibertat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a-ES" dirty="0"/>
              <a:t>Pilars en els que es basa la inclusió</a:t>
            </a:r>
            <a:endParaRPr dirty="0"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ca-ES" dirty="0"/>
              <a:t>Espectre social </a:t>
            </a:r>
            <a:endParaRPr dirty="0"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ca-ES" dirty="0"/>
              <a:t>Intencionalitat social/acció social</a:t>
            </a:r>
            <a:endParaRPr dirty="0"/>
          </a:p>
          <a:p>
            <a:pPr marL="685800" lvl="1" indent="-1143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/>
          <p:nvPr/>
        </p:nvSpPr>
        <p:spPr>
          <a:xfrm>
            <a:off x="4594075" y="5031600"/>
            <a:ext cx="2292300" cy="37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a-E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Interrelació contínua</a:t>
            </a:r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title"/>
          </p:nvPr>
        </p:nvSpPr>
        <p:spPr>
          <a:xfrm>
            <a:off x="1293142" y="218022"/>
            <a:ext cx="9605700" cy="10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a-ES" sz="2400" b="1"/>
              <a:t>Espectre social</a:t>
            </a:r>
            <a:endParaRPr sz="2400" b="1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2000"/>
              <a:t>Accions inclusives diferenciades en dos esferes</a:t>
            </a:r>
            <a:endParaRPr/>
          </a:p>
        </p:txBody>
      </p:sp>
      <p:sp>
        <p:nvSpPr>
          <p:cNvPr id="166" name="Google Shape;166;p7"/>
          <p:cNvSpPr txBox="1">
            <a:spLocks noGrp="1"/>
          </p:cNvSpPr>
          <p:nvPr>
            <p:ph type="body" idx="1"/>
          </p:nvPr>
        </p:nvSpPr>
        <p:spPr>
          <a:xfrm>
            <a:off x="1293150" y="2110625"/>
            <a:ext cx="4260300" cy="34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a-ES" b="1"/>
              <a:t>               Esfera comunitaria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b="1"/>
          </a:p>
          <a:p>
            <a:pPr marL="457200" lvl="0" indent="-3429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a-ES"/>
              <a:t>Relacions personals amb grau d’intimitat</a:t>
            </a:r>
            <a:endParaRPr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a-ES"/>
              <a:t>Sentiments de pertinença</a:t>
            </a:r>
            <a:endParaRPr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a-ES"/>
              <a:t>Voluntaria 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67" name="Google Shape;167;p7"/>
          <p:cNvSpPr txBox="1">
            <a:spLocks noGrp="1"/>
          </p:cNvSpPr>
          <p:nvPr>
            <p:ph type="body" idx="2"/>
          </p:nvPr>
        </p:nvSpPr>
        <p:spPr>
          <a:xfrm>
            <a:off x="6250500" y="1963488"/>
            <a:ext cx="4090800" cy="34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a-ES" b="1"/>
              <a:t>       Esfera de la societat</a:t>
            </a:r>
            <a:r>
              <a:rPr lang="ca-ES"/>
              <a:t> </a:t>
            </a:r>
            <a:endParaRPr/>
          </a:p>
          <a:p>
            <a:pPr marL="0" lvl="0" indent="0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457200" lvl="0" indent="-342900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a-ES"/>
              <a:t>Relacions de caràcter instrumental</a:t>
            </a:r>
            <a:endParaRPr/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a-ES"/>
              <a:t>Llei i drets</a:t>
            </a:r>
            <a:endParaRPr/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a-ES"/>
              <a:t>Facilita les formes comunitaries d’inclusió</a:t>
            </a:r>
            <a:endParaRPr/>
          </a:p>
          <a:p>
            <a:pPr marL="457200" lvl="0" indent="0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68" name="Google Shape;168;p7"/>
          <p:cNvSpPr/>
          <p:nvPr/>
        </p:nvSpPr>
        <p:spPr>
          <a:xfrm>
            <a:off x="5692950" y="1696050"/>
            <a:ext cx="5205900" cy="39765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7"/>
          <p:cNvSpPr/>
          <p:nvPr/>
        </p:nvSpPr>
        <p:spPr>
          <a:xfrm>
            <a:off x="922725" y="1696050"/>
            <a:ext cx="5205900" cy="39765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"/>
          <p:cNvSpPr/>
          <p:nvPr/>
        </p:nvSpPr>
        <p:spPr>
          <a:xfrm>
            <a:off x="654750" y="5788800"/>
            <a:ext cx="10882500" cy="1059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B02C2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ca-ES" sz="17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La societat marca unes lleis, unes normes i unes regulacions que faciliten i fan possible la inclusió, o no.</a:t>
            </a:r>
            <a:endParaRPr sz="17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ca-ES" sz="1700" b="1" i="0" u="none" strike="noStrike" cap="none">
                <a:solidFill>
                  <a:srgbClr val="000000"/>
                </a:solidFill>
                <a:highlight>
                  <a:srgbClr val="CC4125"/>
                </a:highlight>
                <a:latin typeface="Gill Sans"/>
                <a:ea typeface="Gill Sans"/>
                <a:cs typeface="Gill Sans"/>
                <a:sym typeface="Gill Sans"/>
              </a:rPr>
              <a:t>EX.</a:t>
            </a:r>
            <a:r>
              <a:rPr lang="ca-ES" sz="17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Escola accessible a persones amb mobilitat reduïda. Això facilita, de de l’esfera de la societat, que es donin situacions d’inclusió comunitària: accés i possibilitat de participació</a:t>
            </a:r>
            <a:endParaRPr sz="17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71" name="Google Shape;171;p7"/>
          <p:cNvCxnSpPr/>
          <p:nvPr/>
        </p:nvCxnSpPr>
        <p:spPr>
          <a:xfrm>
            <a:off x="5915725" y="5405100"/>
            <a:ext cx="0" cy="38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"/>
          <p:cNvSpPr txBox="1">
            <a:spLocks noGrp="1"/>
          </p:cNvSpPr>
          <p:nvPr>
            <p:ph type="title"/>
          </p:nvPr>
        </p:nvSpPr>
        <p:spPr>
          <a:xfrm>
            <a:off x="1034854" y="871169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a-ES"/>
              <a:t>INTENCIÓ SOCIAL I ACCIÓ SOCIAL</a:t>
            </a:r>
            <a:endParaRPr/>
          </a:p>
        </p:txBody>
      </p:sp>
      <p:sp>
        <p:nvSpPr>
          <p:cNvPr id="177" name="Google Shape;177;p8"/>
          <p:cNvSpPr txBox="1"/>
          <p:nvPr/>
        </p:nvSpPr>
        <p:spPr>
          <a:xfrm>
            <a:off x="6096350" y="2326675"/>
            <a:ext cx="3025500" cy="6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8" name="Google Shape;178;p8"/>
          <p:cNvSpPr/>
          <p:nvPr/>
        </p:nvSpPr>
        <p:spPr>
          <a:xfrm>
            <a:off x="338950" y="3274950"/>
            <a:ext cx="1557900" cy="5418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a-ES" sz="20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INCLUSIÓ</a:t>
            </a:r>
            <a:endParaRPr sz="20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79" name="Google Shape;179;p8"/>
          <p:cNvCxnSpPr>
            <a:stCxn id="178" idx="3"/>
          </p:cNvCxnSpPr>
          <p:nvPr/>
        </p:nvCxnSpPr>
        <p:spPr>
          <a:xfrm>
            <a:off x="1896850" y="3545850"/>
            <a:ext cx="1941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0" name="Google Shape;180;p8"/>
          <p:cNvSpPr txBox="1"/>
          <p:nvPr/>
        </p:nvSpPr>
        <p:spPr>
          <a:xfrm>
            <a:off x="4109450" y="2338075"/>
            <a:ext cx="1986900" cy="13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a-ES" sz="14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lang="ca-ES" sz="18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ntencionalitat compartida i conscient</a:t>
            </a: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1" name="Google Shape;181;p8"/>
          <p:cNvSpPr txBox="1"/>
          <p:nvPr/>
        </p:nvSpPr>
        <p:spPr>
          <a:xfrm>
            <a:off x="4109450" y="4223275"/>
            <a:ext cx="1986900" cy="6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a-ES" sz="18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Objectiu comú</a:t>
            </a: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2" name="Google Shape;182;p8"/>
          <p:cNvSpPr txBox="1"/>
          <p:nvPr/>
        </p:nvSpPr>
        <p:spPr>
          <a:xfrm>
            <a:off x="2088700" y="2868475"/>
            <a:ext cx="1557900" cy="18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a-ES" sz="18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Requereix dels agents implicats</a:t>
            </a:r>
            <a:endParaRPr sz="18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83" name="Google Shape;183;p8"/>
          <p:cNvCxnSpPr>
            <a:stCxn id="180" idx="1"/>
            <a:endCxn id="181" idx="1"/>
          </p:cNvCxnSpPr>
          <p:nvPr/>
        </p:nvCxnSpPr>
        <p:spPr>
          <a:xfrm>
            <a:off x="4109450" y="3015325"/>
            <a:ext cx="600" cy="1557900"/>
          </a:xfrm>
          <a:prstGeom prst="bentConnector3">
            <a:avLst>
              <a:gd name="adj1" fmla="val -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4" name="Google Shape;184;p8"/>
          <p:cNvCxnSpPr>
            <a:stCxn id="180" idx="3"/>
            <a:endCxn id="181" idx="3"/>
          </p:cNvCxnSpPr>
          <p:nvPr/>
        </p:nvCxnSpPr>
        <p:spPr>
          <a:xfrm>
            <a:off x="6096350" y="3015325"/>
            <a:ext cx="600" cy="1557900"/>
          </a:xfrm>
          <a:prstGeom prst="bentConnector3">
            <a:avLst>
              <a:gd name="adj1" fmla="val 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5" name="Google Shape;185;p8"/>
          <p:cNvCxnSpPr/>
          <p:nvPr/>
        </p:nvCxnSpPr>
        <p:spPr>
          <a:xfrm>
            <a:off x="6334475" y="3545850"/>
            <a:ext cx="829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6" name="Google Shape;186;p8"/>
          <p:cNvSpPr/>
          <p:nvPr/>
        </p:nvSpPr>
        <p:spPr>
          <a:xfrm>
            <a:off x="7204450" y="3274975"/>
            <a:ext cx="1766700" cy="6999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a-ES" sz="20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ACCIÓ SOCIAL</a:t>
            </a:r>
            <a:endParaRPr sz="20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7" name="Google Shape;187;p8"/>
          <p:cNvSpPr txBox="1"/>
          <p:nvPr/>
        </p:nvSpPr>
        <p:spPr>
          <a:xfrm>
            <a:off x="9550750" y="2258925"/>
            <a:ext cx="1766700" cy="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a-ES" sz="14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“</a:t>
            </a:r>
            <a:r>
              <a:rPr lang="ca-ES" sz="18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nosaltres” enlloc de “jo”</a:t>
            </a: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8" name="Google Shape;188;p8"/>
          <p:cNvSpPr txBox="1"/>
          <p:nvPr/>
        </p:nvSpPr>
        <p:spPr>
          <a:xfrm>
            <a:off x="9463300" y="3337025"/>
            <a:ext cx="1941600" cy="6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a-ES" sz="18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participació conscient i proactiva</a:t>
            </a: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9" name="Google Shape;189;p8"/>
          <p:cNvSpPr txBox="1"/>
          <p:nvPr/>
        </p:nvSpPr>
        <p:spPr>
          <a:xfrm>
            <a:off x="9759550" y="4573225"/>
            <a:ext cx="1557900" cy="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a-ES" sz="18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acció individual pel bé comú</a:t>
            </a: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0" name="Google Shape;190;p8"/>
          <p:cNvSpPr txBox="1"/>
          <p:nvPr/>
        </p:nvSpPr>
        <p:spPr>
          <a:xfrm>
            <a:off x="5306125" y="3455550"/>
            <a:ext cx="238800" cy="23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1" name="Google Shape;191;p8"/>
          <p:cNvSpPr txBox="1"/>
          <p:nvPr/>
        </p:nvSpPr>
        <p:spPr>
          <a:xfrm>
            <a:off x="5397575" y="3421675"/>
            <a:ext cx="1766700" cy="4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ca-ES" sz="17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que condueix a l’</a:t>
            </a:r>
            <a:endParaRPr sz="17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92" name="Google Shape;192;p8"/>
          <p:cNvCxnSpPr>
            <a:stCxn id="187" idx="1"/>
            <a:endCxn id="189" idx="1"/>
          </p:cNvCxnSpPr>
          <p:nvPr/>
        </p:nvCxnSpPr>
        <p:spPr>
          <a:xfrm>
            <a:off x="9550750" y="2529825"/>
            <a:ext cx="208800" cy="2461200"/>
          </a:xfrm>
          <a:prstGeom prst="bentConnector3">
            <a:avLst>
              <a:gd name="adj1" fmla="val -114045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3" name="Google Shape;193;p8"/>
          <p:cNvCxnSpPr>
            <a:stCxn id="188" idx="1"/>
            <a:endCxn id="188" idx="1"/>
          </p:cNvCxnSpPr>
          <p:nvPr/>
        </p:nvCxnSpPr>
        <p:spPr>
          <a:xfrm>
            <a:off x="9463300" y="3686975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4" name="Google Shape;194;p8"/>
          <p:cNvCxnSpPr/>
          <p:nvPr/>
        </p:nvCxnSpPr>
        <p:spPr>
          <a:xfrm>
            <a:off x="9312725" y="3686975"/>
            <a:ext cx="346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5" name="Google Shape;195;p8"/>
          <p:cNvSpPr txBox="1"/>
          <p:nvPr/>
        </p:nvSpPr>
        <p:spPr>
          <a:xfrm rot="-5400000">
            <a:off x="8101900" y="3225750"/>
            <a:ext cx="2111100" cy="4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a-ES" sz="18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</a:t>
            </a:r>
            <a:r>
              <a:rPr lang="ca-ES" sz="17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aracterístiques</a:t>
            </a:r>
            <a:endParaRPr sz="17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6" name="Google Shape;196;p8"/>
          <p:cNvSpPr txBox="1"/>
          <p:nvPr/>
        </p:nvSpPr>
        <p:spPr>
          <a:xfrm>
            <a:off x="812950" y="5013450"/>
            <a:ext cx="8308800" cy="11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Gill Sans"/>
              <a:buChar char="●"/>
            </a:pPr>
            <a:r>
              <a:rPr lang="ca-ES" sz="18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Peça angular de les democràcies liberals modernes.</a:t>
            </a: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Gill Sans"/>
              <a:buChar char="●"/>
            </a:pPr>
            <a:r>
              <a:rPr lang="ca-ES" sz="18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Tota democràcia s’ha d'enfrontar a la falta d’inclusió o exclusió.</a:t>
            </a: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Gill Sans"/>
              <a:buChar char="●"/>
            </a:pPr>
            <a:r>
              <a:rPr lang="ca-ES" sz="1800" b="1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Història de la democràcia com a lluita dels exclosos per la seva inclusió.</a:t>
            </a:r>
            <a:endParaRPr sz="1800" b="1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97" name="Google Shape;197;p8"/>
          <p:cNvCxnSpPr>
            <a:stCxn id="178" idx="2"/>
          </p:cNvCxnSpPr>
          <p:nvPr/>
        </p:nvCxnSpPr>
        <p:spPr>
          <a:xfrm rot="-5400000" flipH="1">
            <a:off x="920350" y="4014300"/>
            <a:ext cx="1196700" cy="801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9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77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ca-ES"/>
              <a:t>EL VALOR DE LA INCLUSIÓ</a:t>
            </a:r>
            <a:endParaRPr/>
          </a:p>
        </p:txBody>
      </p:sp>
      <p:sp>
        <p:nvSpPr>
          <p:cNvPr id="203" name="Google Shape;203;p9"/>
          <p:cNvSpPr txBox="1">
            <a:spLocks noGrp="1"/>
          </p:cNvSpPr>
          <p:nvPr>
            <p:ph type="body" idx="1"/>
          </p:nvPr>
        </p:nvSpPr>
        <p:spPr>
          <a:xfrm>
            <a:off x="964450" y="2015725"/>
            <a:ext cx="10320000" cy="43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ca-ES" dirty="0"/>
              <a:t>Reconeixement i inclusió</a:t>
            </a:r>
            <a:endParaRPr dirty="0"/>
          </a:p>
          <a:p>
            <a:pPr marL="2286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ca-ES" dirty="0"/>
              <a:t>Inclusió social = procés d'inclusió amb reconeixement per </a:t>
            </a:r>
            <a:r>
              <a:rPr lang="ca-ES" u="sng" dirty="0"/>
              <a:t>nivells</a:t>
            </a:r>
            <a:r>
              <a:rPr lang="ca-ES" dirty="0"/>
              <a:t>  (Axel </a:t>
            </a:r>
            <a:r>
              <a:rPr lang="ca-ES" dirty="0" err="1"/>
              <a:t>Honneth</a:t>
            </a:r>
            <a:r>
              <a:rPr lang="ca-ES" dirty="0"/>
              <a:t>, 1995)</a:t>
            </a:r>
            <a:endParaRPr dirty="0">
              <a:solidFill>
                <a:srgbClr val="0000FF"/>
              </a:solidFill>
            </a:endParaRPr>
          </a:p>
          <a:p>
            <a:pPr marL="1600200" lvl="3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</a:pPr>
            <a:r>
              <a:rPr lang="ca-ES" dirty="0"/>
              <a:t>A</a:t>
            </a:r>
            <a:r>
              <a:rPr lang="ca-ES" sz="1500" dirty="0"/>
              <a:t>mor (relacions primàries i  vincles afectius amb un nombre limitat de persones)</a:t>
            </a:r>
            <a:endParaRPr sz="1500" dirty="0"/>
          </a:p>
          <a:p>
            <a:pPr marL="1600200" lvl="3" indent="-23495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Char char="•"/>
            </a:pPr>
            <a:r>
              <a:rPr lang="ca-ES" sz="1500" dirty="0"/>
              <a:t>Respecte (reconeixement social com a membre polític actiu - sentiment de legitimitat per reclamar drets civils)                   AUTO-RESPECTE</a:t>
            </a:r>
            <a:endParaRPr sz="1500" dirty="0"/>
          </a:p>
          <a:p>
            <a:pPr marL="1600200" lvl="3" indent="-23495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Char char="•"/>
            </a:pPr>
            <a:r>
              <a:rPr lang="ca-ES" sz="1500" dirty="0"/>
              <a:t>Reconeixement social ( Mesurat pel grau de contribució als objectius socials per part del subjecte - Sentiment de ser valorat per la societat)                  AUTO-RECONEIXEMENT SOCIAL</a:t>
            </a:r>
            <a:endParaRPr sz="1500" dirty="0"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800"/>
              <a:buChar char="•"/>
            </a:pPr>
            <a:r>
              <a:rPr lang="ca-ES" dirty="0">
                <a:solidFill>
                  <a:srgbClr val="000000"/>
                </a:solidFill>
              </a:rPr>
              <a:t>Inclusió social= estatus atribuït (Nancy Fraser, 2003) </a:t>
            </a:r>
            <a:endParaRPr dirty="0">
              <a:solidFill>
                <a:srgbClr val="000000"/>
              </a:solidFill>
            </a:endParaRPr>
          </a:p>
          <a:p>
            <a:pPr marL="1143000" lvl="2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800"/>
              <a:buChar char="•"/>
            </a:pPr>
            <a:r>
              <a:rPr lang="ca-ES" dirty="0">
                <a:solidFill>
                  <a:srgbClr val="000000"/>
                </a:solidFill>
              </a:rPr>
              <a:t>L’estatus atribuït social i culturalment determina la participació com a iguals. </a:t>
            </a:r>
            <a:endParaRPr dirty="0">
              <a:solidFill>
                <a:srgbClr val="000000"/>
              </a:solidFill>
            </a:endParaRPr>
          </a:p>
          <a:p>
            <a:pPr marL="1143000" lvl="2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800"/>
              <a:buChar char="•"/>
            </a:pPr>
            <a:r>
              <a:rPr lang="ca-ES" dirty="0">
                <a:solidFill>
                  <a:srgbClr val="000000"/>
                </a:solidFill>
              </a:rPr>
              <a:t>Necessitat de revisar plans d’avaluació institucionalitzats. Faciliten manca de reconeixement social</a:t>
            </a:r>
            <a:endParaRPr dirty="0">
              <a:solidFill>
                <a:srgbClr val="000000"/>
              </a:solidFill>
            </a:endParaRPr>
          </a:p>
          <a:p>
            <a:pPr marL="1371600" lvl="3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 dirty="0">
              <a:solidFill>
                <a:srgbClr val="000000"/>
              </a:solidFill>
            </a:endParaRPr>
          </a:p>
          <a:p>
            <a:pPr marL="1600200" lvl="3" indent="-1397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 dirty="0">
              <a:solidFill>
                <a:srgbClr val="000000"/>
              </a:solidFill>
            </a:endParaRPr>
          </a:p>
        </p:txBody>
      </p:sp>
      <p:cxnSp>
        <p:nvCxnSpPr>
          <p:cNvPr id="204" name="Google Shape;204;p9"/>
          <p:cNvCxnSpPr/>
          <p:nvPr/>
        </p:nvCxnSpPr>
        <p:spPr>
          <a:xfrm>
            <a:off x="3155525" y="3966850"/>
            <a:ext cx="744900" cy="0"/>
          </a:xfrm>
          <a:prstGeom prst="straightConnector1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05" name="Google Shape;205;p9"/>
          <p:cNvCxnSpPr/>
          <p:nvPr/>
        </p:nvCxnSpPr>
        <p:spPr>
          <a:xfrm>
            <a:off x="4995000" y="4579400"/>
            <a:ext cx="744900" cy="0"/>
          </a:xfrm>
          <a:prstGeom prst="straightConnector1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1381</Words>
  <Application>Microsoft Office PowerPoint</Application>
  <PresentationFormat>Pantalla panoràmica</PresentationFormat>
  <Paragraphs>179</Paragraphs>
  <Slides>17</Slides>
  <Notes>17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17</vt:i4>
      </vt:variant>
    </vt:vector>
  </HeadingPairs>
  <TitlesOfParts>
    <vt:vector size="22" baseType="lpstr">
      <vt:lpstr>Roboto</vt:lpstr>
      <vt:lpstr>Georgia</vt:lpstr>
      <vt:lpstr>Gill Sans</vt:lpstr>
      <vt:lpstr>Arial</vt:lpstr>
      <vt:lpstr>Gallery</vt:lpstr>
      <vt:lpstr>EL VALOR DE LA INCLUSIÓ (Franziska Felder, 2018)</vt:lpstr>
      <vt:lpstr>PRESENTACIÓ</vt:lpstr>
      <vt:lpstr>INTRODUCCIÓ</vt:lpstr>
      <vt:lpstr>Com s’entén la inclusió?</vt:lpstr>
      <vt:lpstr>Les tres reflexions de l’article </vt:lpstr>
      <vt:lpstr>ESTRUCTURA DE LA INCLUSIÓ</vt:lpstr>
      <vt:lpstr>Espectre social Accions inclusives diferenciades en dos esferes</vt:lpstr>
      <vt:lpstr>INTENCIÓ SOCIAL I ACCIÓ SOCIAL</vt:lpstr>
      <vt:lpstr>EL VALOR DE LA INCLUSIÓ</vt:lpstr>
      <vt:lpstr>EL VALOR DE LA INCLUSIÓ</vt:lpstr>
      <vt:lpstr>EL VALOR DE LA INCLUSIÓ</vt:lpstr>
      <vt:lpstr>EL VALOR DE LA INCLUSIÓ</vt:lpstr>
      <vt:lpstr>EL VALOR DE LA INCLUSIÓ</vt:lpstr>
      <vt:lpstr>CONCLUSIONS</vt:lpstr>
      <vt:lpstr>CONCLUSIONS</vt:lpstr>
      <vt:lpstr>BIBLIOGRAFIA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 LA INCLUSIÓ (Franziska Felder, 2018)</dc:title>
  <dc:creator>Benjami Ventura</dc:creator>
  <cp:lastModifiedBy>Eva Carcasona Enriquez</cp:lastModifiedBy>
  <cp:revision>3</cp:revision>
  <dcterms:created xsi:type="dcterms:W3CDTF">2020-11-05T14:34:05Z</dcterms:created>
  <dcterms:modified xsi:type="dcterms:W3CDTF">2020-11-10T19:59:25Z</dcterms:modified>
</cp:coreProperties>
</file>