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5E1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4/8/2021</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‹Nº›</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118253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4/8/2021</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19670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4/8/2021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‹Nº›</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517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4/8/2021</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108893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4/8/2021</a:t>
            </a:fld>
            <a:endParaRPr lang="en-US" dirty="0"/>
          </a:p>
        </p:txBody>
      </p:sp>
    </p:spTree>
    <p:extLst>
      <p:ext uri="{BB962C8B-B14F-4D97-AF65-F5344CB8AC3E}">
        <p14:creationId xmlns:p14="http://schemas.microsoft.com/office/powerpoint/2010/main" val="326581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4/8/2021</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244320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4/8/2021</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4493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4/8/2021</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177122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4/8/2021</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520497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4/8/2021</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363856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4/8/2021</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‹Nº›</a:t>
            </a:fld>
            <a:endParaRPr lang="en-US" dirty="0"/>
          </a:p>
        </p:txBody>
      </p:sp>
    </p:spTree>
    <p:extLst>
      <p:ext uri="{BB962C8B-B14F-4D97-AF65-F5344CB8AC3E}">
        <p14:creationId xmlns:p14="http://schemas.microsoft.com/office/powerpoint/2010/main" val="103587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4/8/2021</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‹Nº›</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00443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27" r:id="rId5"/>
    <p:sldLayoutId id="2147483732" r:id="rId6"/>
    <p:sldLayoutId id="2147483728" r:id="rId7"/>
    <p:sldLayoutId id="2147483729" r:id="rId8"/>
    <p:sldLayoutId id="2147483730" r:id="rId9"/>
    <p:sldLayoutId id="2147483731" r:id="rId10"/>
    <p:sldLayoutId id="2147483733"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16" name="Picture 3">
            <a:extLst>
              <a:ext uri="{FF2B5EF4-FFF2-40B4-BE49-F238E27FC236}">
                <a16:creationId xmlns:a16="http://schemas.microsoft.com/office/drawing/2014/main" id="{3D804B6B-F624-4DEA-86F0-E0C98CFE741F}"/>
              </a:ext>
            </a:extLst>
          </p:cNvPr>
          <p:cNvPicPr>
            <a:picLocks noChangeAspect="1"/>
          </p:cNvPicPr>
          <p:nvPr/>
        </p:nvPicPr>
        <p:blipFill rotWithShape="1">
          <a:blip r:embed="rId2"/>
          <a:srcRect t="20193" r="-1" b="-1"/>
          <a:stretch/>
        </p:blipFill>
        <p:spPr>
          <a:xfrm>
            <a:off x="0" y="0"/>
            <a:ext cx="12192000" cy="6857990"/>
          </a:xfrm>
          <a:prstGeom prst="rect">
            <a:avLst/>
          </a:prstGeom>
          <a:solidFill>
            <a:srgbClr val="000000">
              <a:alpha val="60000"/>
            </a:srgbClr>
          </a:solidFill>
        </p:spPr>
      </p:pic>
      <p:grpSp>
        <p:nvGrpSpPr>
          <p:cNvPr id="17" name="Group 10">
            <a:extLst>
              <a:ext uri="{FF2B5EF4-FFF2-40B4-BE49-F238E27FC236}">
                <a16:creationId xmlns:a16="http://schemas.microsoft.com/office/drawing/2014/main" id="{FB8CE58F-407C-497E-B723-21FD8C6D35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09937" y="721297"/>
            <a:ext cx="5565913" cy="5415406"/>
            <a:chOff x="797792" y="912854"/>
            <a:chExt cx="5298208" cy="5032292"/>
          </a:xfrm>
        </p:grpSpPr>
        <p:sp>
          <p:nvSpPr>
            <p:cNvPr id="12" name="Freeform: Shape 11">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1439" y="1056388"/>
              <a:ext cx="4968823" cy="4748064"/>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7792" y="912854"/>
              <a:ext cx="5298208" cy="5032292"/>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3671" y="1232452"/>
              <a:ext cx="4715122" cy="4439901"/>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ítulo 1">
            <a:extLst>
              <a:ext uri="{FF2B5EF4-FFF2-40B4-BE49-F238E27FC236}">
                <a16:creationId xmlns:a16="http://schemas.microsoft.com/office/drawing/2014/main" id="{64E4C80E-5F0E-4E22-BB04-661D01ED8BC1}"/>
              </a:ext>
            </a:extLst>
          </p:cNvPr>
          <p:cNvSpPr>
            <a:spLocks noGrp="1"/>
          </p:cNvSpPr>
          <p:nvPr>
            <p:ph type="ctrTitle"/>
          </p:nvPr>
        </p:nvSpPr>
        <p:spPr>
          <a:xfrm>
            <a:off x="1654629" y="1625605"/>
            <a:ext cx="3657600" cy="3148462"/>
          </a:xfrm>
        </p:spPr>
        <p:txBody>
          <a:bodyPr anchor="b">
            <a:normAutofit/>
          </a:bodyPr>
          <a:lstStyle/>
          <a:p>
            <a:pPr algn="ctr">
              <a:lnSpc>
                <a:spcPct val="110000"/>
              </a:lnSpc>
            </a:pPr>
            <a:r>
              <a:rPr lang="es-ES_tradnl" sz="3000" b="1" dirty="0">
                <a:solidFill>
                  <a:schemeClr val="tx1">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t>Acopio de bibliografía básica sobre el tema</a:t>
            </a:r>
            <a:br>
              <a:rPr lang="es-ES_tradnl" sz="3000" b="1" dirty="0">
                <a:solidFill>
                  <a:schemeClr val="tx1">
                    <a:lumMod val="75000"/>
                    <a:lumOff val="25000"/>
                  </a:schemeClr>
                </a:solidFill>
                <a:effectLst/>
                <a:latin typeface="Times New Roman" panose="02020603050405020304" pitchFamily="18" charset="0"/>
                <a:ea typeface="Calibri" panose="020F0502020204030204" pitchFamily="34" charset="0"/>
                <a:cs typeface="Times New Roman" panose="02020603050405020304" pitchFamily="18" charset="0"/>
              </a:rPr>
            </a:br>
            <a:endParaRPr lang="es-ES_tradnl" sz="3000" dirty="0">
              <a:solidFill>
                <a:schemeClr val="tx1">
                  <a:lumMod val="75000"/>
                  <a:lumOff val="25000"/>
                </a:schemeClr>
              </a:solidFill>
            </a:endParaRPr>
          </a:p>
        </p:txBody>
      </p:sp>
      <p:sp>
        <p:nvSpPr>
          <p:cNvPr id="3" name="Subtítulo 2">
            <a:extLst>
              <a:ext uri="{FF2B5EF4-FFF2-40B4-BE49-F238E27FC236}">
                <a16:creationId xmlns:a16="http://schemas.microsoft.com/office/drawing/2014/main" id="{7961C249-4E96-440B-867A-E770D7D0230E}"/>
              </a:ext>
            </a:extLst>
          </p:cNvPr>
          <p:cNvSpPr>
            <a:spLocks noGrp="1"/>
          </p:cNvSpPr>
          <p:nvPr>
            <p:ph type="subTitle" idx="1"/>
          </p:nvPr>
        </p:nvSpPr>
        <p:spPr>
          <a:xfrm>
            <a:off x="6386287" y="116114"/>
            <a:ext cx="5805714" cy="6741886"/>
          </a:xfrm>
          <a:solidFill>
            <a:srgbClr val="D55E17">
              <a:alpha val="40000"/>
            </a:srgbClr>
          </a:solidFill>
        </p:spPr>
        <p:txBody>
          <a:bodyPr anchor="t">
            <a:noAutofit/>
          </a:bodyPr>
          <a:lstStyle/>
          <a:p>
            <a:r>
              <a:rPr lang="es-ES" sz="2100" b="1" dirty="0">
                <a:solidFill>
                  <a:schemeClr val="bg1"/>
                </a:solidFill>
                <a:latin typeface="Times New Roman" panose="02020603050405020304" pitchFamily="18" charset="0"/>
                <a:cs typeface="Times New Roman" panose="02020603050405020304" pitchFamily="18" charset="0"/>
              </a:rPr>
              <a:t>Hay que reunir, antes que nada, todo el material publicado o inédito sobre el mismo, ya se trate de artículos, estudios críticos, monografías, ensayos, documentos de archivo, libros, tesis, etc. Conocer estos materiales es indispensable para la buena marcha de la investigación, pues sabiendo qué datos o ideas se han expuesto anteriormente sobre el tema, la manera en que han sido formulados y lo que han contribuido al esclarecimiento del problema, podrá el investigador partir de bases sólidas para perfeccionar su propio pensamiento y, además, evitar la repetición de ideas. </a:t>
            </a:r>
            <a:endParaRPr lang="es-ES_tradnl" sz="21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9126449"/>
      </p:ext>
    </p:extLst>
  </p:cSld>
  <p:clrMapOvr>
    <a:masterClrMapping/>
  </p:clrMapOvr>
</p:sld>
</file>

<file path=ppt/theme/theme1.xml><?xml version="1.0" encoding="utf-8"?>
<a:theme xmlns:a="http://schemas.openxmlformats.org/drawingml/2006/main" name="SketchLinesVTI">
  <a:themeElements>
    <a:clrScheme name="AnalogousFromRegularSeedRightStep">
      <a:dk1>
        <a:srgbClr val="000000"/>
      </a:dk1>
      <a:lt1>
        <a:srgbClr val="FFFFFF"/>
      </a:lt1>
      <a:dk2>
        <a:srgbClr val="413424"/>
      </a:dk2>
      <a:lt2>
        <a:srgbClr val="E2E8E8"/>
      </a:lt2>
      <a:accent1>
        <a:srgbClr val="E72932"/>
      </a:accent1>
      <a:accent2>
        <a:srgbClr val="D55E17"/>
      </a:accent2>
      <a:accent3>
        <a:srgbClr val="C19F22"/>
      </a:accent3>
      <a:accent4>
        <a:srgbClr val="90B013"/>
      </a:accent4>
      <a:accent5>
        <a:srgbClr val="5AB721"/>
      </a:accent5>
      <a:accent6>
        <a:srgbClr val="15BE1B"/>
      </a:accent6>
      <a:hlink>
        <a:srgbClr val="30918D"/>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0</TotalTime>
  <Words>115</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Meiryo</vt:lpstr>
      <vt:lpstr>Corbel</vt:lpstr>
      <vt:lpstr>Times New Roman</vt:lpstr>
      <vt:lpstr>SketchLinesVTI</vt:lpstr>
      <vt:lpstr>Acopio de bibliografía básica sobre el tema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Acopio de bibliografía básica sobre el tema</dc:title>
  <dc:creator>DORIS EDITH SANCHEZ ACEVEDO POLANCO</dc:creator>
  <cp:lastModifiedBy>DORIS EDITH SANCHEZ ACEVEDO POLANCO</cp:lastModifiedBy>
  <cp:revision>3</cp:revision>
  <dcterms:created xsi:type="dcterms:W3CDTF">2021-04-08T12:22:40Z</dcterms:created>
  <dcterms:modified xsi:type="dcterms:W3CDTF">2021-04-08T12:40:58Z</dcterms:modified>
</cp:coreProperties>
</file>