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8" r:id="rId3"/>
    <p:sldId id="259" r:id="rId4"/>
    <p:sldId id="257" r:id="rId5"/>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4/8/2021</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‹Nº›</a:t>
            </a:fld>
            <a:endParaRPr lang="en-US" sz="1000" dirty="0"/>
          </a:p>
        </p:txBody>
      </p:sp>
    </p:spTree>
    <p:extLst>
      <p:ext uri="{BB962C8B-B14F-4D97-AF65-F5344CB8AC3E}">
        <p14:creationId xmlns:p14="http://schemas.microsoft.com/office/powerpoint/2010/main" val="1296965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140829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307514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1570464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71190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4/8/2021</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‹Nº›</a:t>
            </a:fld>
            <a:endParaRPr lang="en-US" dirty="0"/>
          </a:p>
        </p:txBody>
      </p:sp>
    </p:spTree>
    <p:extLst>
      <p:ext uri="{BB962C8B-B14F-4D97-AF65-F5344CB8AC3E}">
        <p14:creationId xmlns:p14="http://schemas.microsoft.com/office/powerpoint/2010/main" val="169293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‹Nº›</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3309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498800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4089748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426889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4/8/2021</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‹Nº›</a:t>
            </a:fld>
            <a:endParaRPr lang="en-US"/>
          </a:p>
        </p:txBody>
      </p:sp>
    </p:spTree>
    <p:extLst>
      <p:ext uri="{BB962C8B-B14F-4D97-AF65-F5344CB8AC3E}">
        <p14:creationId xmlns:p14="http://schemas.microsoft.com/office/powerpoint/2010/main" val="183502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4/8/2021</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‹Nº›</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6380174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5E1BB9D-FAFF-4C3E-9E44-13F8FBABC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A8DDC302-DBEC-4742-B54B-5E9AAFE969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430001" cy="6858000"/>
          </a:xfrm>
          <a:custGeom>
            <a:avLst/>
            <a:gdLst>
              <a:gd name="connsiteX0" fmla="*/ 0 w 11430001"/>
              <a:gd name="connsiteY0" fmla="*/ 0 h 6858000"/>
              <a:gd name="connsiteX1" fmla="*/ 5330522 w 11430001"/>
              <a:gd name="connsiteY1" fmla="*/ 0 h 6858000"/>
              <a:gd name="connsiteX2" fmla="*/ 5334002 w 11430001"/>
              <a:gd name="connsiteY2" fmla="*/ 0 h 6858000"/>
              <a:gd name="connsiteX3" fmla="*/ 5334002 w 11430001"/>
              <a:gd name="connsiteY3" fmla="*/ 762270 h 6858000"/>
              <a:gd name="connsiteX4" fmla="*/ 11430001 w 11430001"/>
              <a:gd name="connsiteY4" fmla="*/ 762270 h 6858000"/>
              <a:gd name="connsiteX5" fmla="*/ 11430001 w 11430001"/>
              <a:gd name="connsiteY5" fmla="*/ 6094807 h 6858000"/>
              <a:gd name="connsiteX6" fmla="*/ 5330522 w 11430001"/>
              <a:gd name="connsiteY6" fmla="*/ 6094807 h 6858000"/>
              <a:gd name="connsiteX7" fmla="*/ 5330522 w 11430001"/>
              <a:gd name="connsiteY7" fmla="*/ 6858000 h 6858000"/>
              <a:gd name="connsiteX8" fmla="*/ 0 w 11430001"/>
              <a:gd name="connsiteY8" fmla="*/ 6858000 h 6858000"/>
              <a:gd name="connsiteX9" fmla="*/ 0 w 11430001"/>
              <a:gd name="connsiteY9" fmla="*/ 60948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01" h="6858000">
                <a:moveTo>
                  <a:pt x="0" y="0"/>
                </a:moveTo>
                <a:lnTo>
                  <a:pt x="5330522" y="0"/>
                </a:lnTo>
                <a:lnTo>
                  <a:pt x="5334002" y="0"/>
                </a:lnTo>
                <a:lnTo>
                  <a:pt x="5334002" y="762270"/>
                </a:lnTo>
                <a:lnTo>
                  <a:pt x="11430001" y="762270"/>
                </a:lnTo>
                <a:lnTo>
                  <a:pt x="11430001" y="6094807"/>
                </a:lnTo>
                <a:lnTo>
                  <a:pt x="5330522" y="6094807"/>
                </a:lnTo>
                <a:lnTo>
                  <a:pt x="5330522" y="6858000"/>
                </a:lnTo>
                <a:lnTo>
                  <a:pt x="0" y="6858000"/>
                </a:lnTo>
                <a:lnTo>
                  <a:pt x="0" y="6094807"/>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C4285029-8122-4CF6-8579-ED624282551B}"/>
              </a:ext>
            </a:extLst>
          </p:cNvPr>
          <p:cNvSpPr>
            <a:spLocks noGrp="1"/>
          </p:cNvSpPr>
          <p:nvPr>
            <p:ph type="ctrTitle"/>
          </p:nvPr>
        </p:nvSpPr>
        <p:spPr>
          <a:xfrm>
            <a:off x="5500914" y="1074057"/>
            <a:ext cx="5907315" cy="700791"/>
          </a:xfrm>
        </p:spPr>
        <p:txBody>
          <a:bodyPr>
            <a:normAutofit/>
          </a:bodyPr>
          <a:lstStyle/>
          <a:p>
            <a:pPr algn="l"/>
            <a:r>
              <a:rPr lang="es-ES_tradnl"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Entrevista en profundidad</a:t>
            </a:r>
            <a:endParaRPr lang="es-ES_tradnl" sz="9600" dirty="0">
              <a:effectLst>
                <a:outerShdw blurRad="38100" dist="38100" dir="2700000" algn="tl">
                  <a:srgbClr val="000000">
                    <a:alpha val="43137"/>
                  </a:srgbClr>
                </a:outerShdw>
              </a:effectLst>
            </a:endParaRPr>
          </a:p>
        </p:txBody>
      </p:sp>
      <p:sp>
        <p:nvSpPr>
          <p:cNvPr id="3" name="Subtítulo 2">
            <a:extLst>
              <a:ext uri="{FF2B5EF4-FFF2-40B4-BE49-F238E27FC236}">
                <a16:creationId xmlns:a16="http://schemas.microsoft.com/office/drawing/2014/main" id="{4039F236-CF7A-47E9-9397-2992CD95AD5A}"/>
              </a:ext>
            </a:extLst>
          </p:cNvPr>
          <p:cNvSpPr>
            <a:spLocks noGrp="1"/>
          </p:cNvSpPr>
          <p:nvPr>
            <p:ph type="subTitle" idx="1"/>
          </p:nvPr>
        </p:nvSpPr>
        <p:spPr>
          <a:xfrm>
            <a:off x="5529943" y="2046514"/>
            <a:ext cx="5892800" cy="4049485"/>
          </a:xfrm>
        </p:spPr>
        <p:txBody>
          <a:bodyPr>
            <a:normAutofit fontScale="92500"/>
          </a:bodyPr>
          <a:lstStyle/>
          <a:p>
            <a:pPr algn="l"/>
            <a:r>
              <a:rPr lang="es-ES_tradnl" dirty="0">
                <a:effectLst/>
                <a:latin typeface="Times New Roman" panose="02020603050405020304" pitchFamily="18" charset="0"/>
                <a:ea typeface="Calibri" panose="020F0502020204030204" pitchFamily="34" charset="0"/>
              </a:rPr>
              <a:t>Las entrevistas en profundidad son herramientas de recolección de datos cualitativos que permiten recopilar una gran cantidad de información sobre el comportamiento, actitud y percepción de los entrevistados.  Son técnicas cualitativas de investigación que se estructuran a partir de objetivos concretos (</a:t>
            </a:r>
            <a:r>
              <a:rPr lang="es-ES_tradnl" dirty="0" err="1">
                <a:effectLst/>
                <a:latin typeface="Times New Roman" panose="02020603050405020304" pitchFamily="18" charset="0"/>
                <a:ea typeface="Calibri" panose="020F0502020204030204" pitchFamily="34" charset="0"/>
              </a:rPr>
              <a:t>Patton</a:t>
            </a:r>
            <a:r>
              <a:rPr lang="es-ES_tradnl" dirty="0">
                <a:effectLst/>
                <a:latin typeface="Times New Roman" panose="02020603050405020304" pitchFamily="18" charset="0"/>
                <a:ea typeface="Calibri" panose="020F0502020204030204" pitchFamily="34" charset="0"/>
              </a:rPr>
              <a:t>, 1990).  Se basan en el seguimiento de un guion (guía de pautas), en el que se plasman todos los tópicos que se desean abordar a lo largo de los encuentros.</a:t>
            </a:r>
            <a:endParaRPr lang="es-ES_tradnl" sz="3200" dirty="0"/>
          </a:p>
        </p:txBody>
      </p:sp>
      <p:pic>
        <p:nvPicPr>
          <p:cNvPr id="4" name="Picture 3" descr="Formas geométricas de neón">
            <a:extLst>
              <a:ext uri="{FF2B5EF4-FFF2-40B4-BE49-F238E27FC236}">
                <a16:creationId xmlns:a16="http://schemas.microsoft.com/office/drawing/2014/main" id="{29136CB1-A84E-498F-93AE-874DC3F73433}"/>
              </a:ext>
            </a:extLst>
          </p:cNvPr>
          <p:cNvPicPr>
            <a:picLocks noChangeAspect="1"/>
          </p:cNvPicPr>
          <p:nvPr/>
        </p:nvPicPr>
        <p:blipFill rotWithShape="1">
          <a:blip r:embed="rId2"/>
          <a:srcRect l="7814" r="36020"/>
          <a:stretch/>
        </p:blipFill>
        <p:spPr>
          <a:xfrm>
            <a:off x="20" y="758953"/>
            <a:ext cx="5327883" cy="5335854"/>
          </a:xfrm>
          <a:prstGeom prst="rect">
            <a:avLst/>
          </a:prstGeom>
        </p:spPr>
      </p:pic>
    </p:spTree>
    <p:extLst>
      <p:ext uri="{BB962C8B-B14F-4D97-AF65-F5344CB8AC3E}">
        <p14:creationId xmlns:p14="http://schemas.microsoft.com/office/powerpoint/2010/main" val="12516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91E2A9-066D-4C70-B3CC-673E7BD7C423}"/>
              </a:ext>
            </a:extLst>
          </p:cNvPr>
          <p:cNvSpPr>
            <a:spLocks noGrp="1"/>
          </p:cNvSpPr>
          <p:nvPr>
            <p:ph type="title"/>
          </p:nvPr>
        </p:nvSpPr>
        <p:spPr>
          <a:xfrm>
            <a:off x="1488875" y="893790"/>
            <a:ext cx="9144000" cy="485067"/>
          </a:xfrm>
        </p:spPr>
        <p:txBody>
          <a:bodyPr>
            <a:noAutofit/>
          </a:bodyPr>
          <a:lstStyle/>
          <a:p>
            <a:r>
              <a:rPr lang="es-ES_tradnl" sz="3600" b="1" dirty="0">
                <a:effectLst/>
                <a:latin typeface="Times New Roman" panose="02020603050405020304" pitchFamily="18" charset="0"/>
                <a:ea typeface="Calibri" panose="020F0502020204030204" pitchFamily="34" charset="0"/>
                <a:cs typeface="Times New Roman" panose="02020603050405020304" pitchFamily="18" charset="0"/>
              </a:rPr>
              <a:t>Guion de entrevista </a:t>
            </a:r>
            <a:br>
              <a:rPr lang="es-ES_tradnl" sz="3600" b="1" dirty="0">
                <a:effectLst/>
                <a:latin typeface="Calibri" panose="020F0502020204030204" pitchFamily="34" charset="0"/>
                <a:ea typeface="Calibri" panose="020F0502020204030204" pitchFamily="34" charset="0"/>
                <a:cs typeface="Times New Roman" panose="02020603050405020304" pitchFamily="18" charset="0"/>
              </a:rPr>
            </a:br>
            <a:endParaRPr lang="es-ES_tradnl" sz="6600" b="1" dirty="0"/>
          </a:p>
        </p:txBody>
      </p:sp>
      <p:sp>
        <p:nvSpPr>
          <p:cNvPr id="3" name="Marcador de contenido 2">
            <a:extLst>
              <a:ext uri="{FF2B5EF4-FFF2-40B4-BE49-F238E27FC236}">
                <a16:creationId xmlns:a16="http://schemas.microsoft.com/office/drawing/2014/main" id="{0AE821D0-1601-45EB-9FE7-428C44ADAFD0}"/>
              </a:ext>
            </a:extLst>
          </p:cNvPr>
          <p:cNvSpPr>
            <a:spLocks noGrp="1"/>
          </p:cNvSpPr>
          <p:nvPr>
            <p:ph idx="1"/>
          </p:nvPr>
        </p:nvSpPr>
        <p:spPr>
          <a:xfrm>
            <a:off x="758625" y="1901709"/>
            <a:ext cx="9948361" cy="4792762"/>
          </a:xfrm>
        </p:spPr>
        <p:txBody>
          <a:bodyPr>
            <a:normAutofit/>
          </a:bodyPr>
          <a:lstStyle/>
          <a:p>
            <a:pPr marL="0" indent="0" algn="ctr">
              <a:lnSpc>
                <a:spcPct val="200000"/>
              </a:lnSpc>
              <a:spcAft>
                <a:spcPts val="800"/>
              </a:spcAft>
              <a:buNone/>
            </a:pPr>
            <a:r>
              <a:rPr lang="es-ES_tradnl" sz="2400" b="1" dirty="0">
                <a:effectLst/>
                <a:latin typeface="Times New Roman" panose="02020603050405020304" pitchFamily="18" charset="0"/>
                <a:ea typeface="Calibri" panose="020F0502020204030204" pitchFamily="34" charset="0"/>
                <a:cs typeface="Times New Roman" panose="02020603050405020304" pitchFamily="18" charset="0"/>
              </a:rPr>
              <a:t>Entrevista en profundidad a Geovanny Debrús Jiménez</a:t>
            </a:r>
          </a:p>
          <a:p>
            <a:pPr marL="342900" lvl="0" indent="-342900" algn="just">
              <a:lnSpc>
                <a:spcPct val="200000"/>
              </a:lnSpc>
              <a:spcAft>
                <a:spcPts val="800"/>
              </a:spcAft>
              <a:buFont typeface="Times New Roman" panose="02020603050405020304" pitchFamily="18" charset="0"/>
              <a:buChar char="•"/>
            </a:pPr>
            <a:r>
              <a:rPr lang="es-ES_tradnl" sz="2000" b="1" dirty="0">
                <a:effectLst/>
                <a:latin typeface="Times New Roman" panose="02020603050405020304" pitchFamily="18" charset="0"/>
                <a:ea typeface="Calibri" panose="020F0502020204030204" pitchFamily="34" charset="0"/>
                <a:cs typeface="Times New Roman" panose="02020603050405020304" pitchFamily="18" charset="0"/>
              </a:rPr>
              <a:t>El objetivo de la entrevista</a:t>
            </a:r>
            <a:r>
              <a:rPr lang="es-ES_tradnl"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0" algn="just">
              <a:lnSpc>
                <a:spcPct val="100000"/>
              </a:lnSpc>
              <a:spcAft>
                <a:spcPts val="800"/>
              </a:spcAft>
              <a:buNone/>
            </a:pPr>
            <a:r>
              <a:rPr lang="es-ES_tradnl" sz="2000" dirty="0">
                <a:effectLst/>
                <a:latin typeface="Times New Roman" panose="02020603050405020304" pitchFamily="18" charset="0"/>
                <a:ea typeface="Calibri" panose="020F0502020204030204" pitchFamily="34" charset="0"/>
                <a:cs typeface="Times New Roman" panose="02020603050405020304" pitchFamily="18" charset="0"/>
              </a:rPr>
              <a:t>Lograr recopilar la información requerida en la forma más completa posible, en un ambiente de mucho respeto, prudencia y cordialidad. Para cumplir con ese propósito las preguntas del presente guion se agruparon en torno a los tres ejes temáticos en los que se centra la problemática de la investigación:  </a:t>
            </a:r>
            <a:r>
              <a:rPr lang="es-ES" sz="2000" dirty="0">
                <a:effectLst/>
                <a:latin typeface="Times New Roman" panose="02020603050405020304" pitchFamily="18" charset="0"/>
                <a:ea typeface="Calibri" panose="020F0502020204030204" pitchFamily="34" charset="0"/>
                <a:cs typeface="Times New Roman" panose="02020603050405020304" pitchFamily="18" charset="0"/>
              </a:rPr>
              <a:t>Pervivencia </a:t>
            </a:r>
            <a:r>
              <a:rPr lang="es-ES" sz="2000" dirty="0">
                <a:latin typeface="Times New Roman" panose="02020603050405020304" pitchFamily="18" charset="0"/>
                <a:ea typeface="Calibri" panose="020F0502020204030204" pitchFamily="34" charset="0"/>
                <a:cs typeface="Times New Roman" panose="02020603050405020304" pitchFamily="18" charset="0"/>
              </a:rPr>
              <a:t>del mito, Tensiones sociales y la Transformación intertextual</a:t>
            </a:r>
            <a:endParaRPr lang="es-ES_tradnl" sz="20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0000"/>
              </a:lnSpc>
              <a:spcAft>
                <a:spcPts val="800"/>
              </a:spcAft>
              <a:buNone/>
            </a:pPr>
            <a:endParaRPr lang="es-ES" sz="20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0000"/>
              </a:lnSpc>
              <a:spcAft>
                <a:spcPts val="800"/>
              </a:spcAft>
              <a:buNone/>
            </a:pPr>
            <a:endParaRPr lang="es-ES"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220980" algn="just">
              <a:lnSpc>
                <a:spcPct val="100000"/>
              </a:lnSpc>
              <a:spcAft>
                <a:spcPts val="800"/>
              </a:spcAft>
            </a:pP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S_tradnl" dirty="0"/>
          </a:p>
          <a:p>
            <a:pPr marL="0" indent="0">
              <a:buNone/>
            </a:pPr>
            <a:endParaRPr lang="es-ES_tradnl" dirty="0"/>
          </a:p>
        </p:txBody>
      </p:sp>
    </p:spTree>
    <p:extLst>
      <p:ext uri="{BB962C8B-B14F-4D97-AF65-F5344CB8AC3E}">
        <p14:creationId xmlns:p14="http://schemas.microsoft.com/office/powerpoint/2010/main" val="385536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F0BFC51-BEA7-446F-B5E1-C95BC8466BFE}"/>
              </a:ext>
            </a:extLst>
          </p:cNvPr>
          <p:cNvSpPr txBox="1"/>
          <p:nvPr/>
        </p:nvSpPr>
        <p:spPr>
          <a:xfrm>
            <a:off x="776175" y="788138"/>
            <a:ext cx="10643191" cy="5478423"/>
          </a:xfrm>
          <a:prstGeom prst="rect">
            <a:avLst/>
          </a:prstGeom>
          <a:noFill/>
        </p:spPr>
        <p:txBody>
          <a:bodyPr wrap="square">
            <a:spAutoFit/>
          </a:bodyPr>
          <a:lstStyle/>
          <a:p>
            <a:pPr marL="342900" lvl="0" indent="-342900" algn="just">
              <a:spcAft>
                <a:spcPts val="800"/>
              </a:spcAft>
              <a:buFont typeface="Arial" panose="020B0604020202020204" pitchFamily="34" charset="0"/>
              <a:buChar char="•"/>
            </a:pPr>
            <a:r>
              <a:rPr lang="es-ES_tradnl" sz="1550" b="1" dirty="0">
                <a:effectLst/>
                <a:latin typeface="Times New Roman" panose="02020603050405020304" pitchFamily="18" charset="0"/>
                <a:ea typeface="Calibri" panose="020F0502020204030204" pitchFamily="34" charset="0"/>
                <a:cs typeface="Times New Roman" panose="02020603050405020304" pitchFamily="18" charset="0"/>
              </a:rPr>
              <a:t>Pervivencia del mito</a:t>
            </a: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¿Para usted cuál es la importancia del mito en la actualidad? ¿Ha podido apreciar la similitud entre algunos mitos de diferentes culturas?¿Tiene conocimiento algo sobre la mitología ngäbe? </a:t>
            </a:r>
            <a:r>
              <a:rPr lang="es-PA" sz="1550" dirty="0">
                <a:effectLst/>
                <a:latin typeface="Times New Roman" panose="02020603050405020304" pitchFamily="18" charset="0"/>
                <a:ea typeface="Calibri" panose="020F0502020204030204" pitchFamily="34" charset="0"/>
                <a:cs typeface="Times New Roman" panose="02020603050405020304" pitchFamily="18" charset="0"/>
              </a:rPr>
              <a:t>¿ </a:t>
            </a: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Sabe </a:t>
            </a:r>
            <a:r>
              <a:rPr lang="es-PA" sz="1550" dirty="0">
                <a:effectLst/>
                <a:latin typeface="Times New Roman" panose="02020603050405020304" pitchFamily="18" charset="0"/>
                <a:ea typeface="Calibri" panose="020F0502020204030204" pitchFamily="34" charset="0"/>
                <a:cs typeface="Times New Roman" panose="02020603050405020304" pitchFamily="18" charset="0"/>
              </a:rPr>
              <a:t>cuánto han sido penetrados nuestros pueblos indígenas por culturas foráneas? ¿Hasta qué punto la transculturación ha modificado la tradición oral de los pueblos originarios? ¿Incide esto en la forma en la que son transmitidos sus mitos? ¿Sabe qué medidas están tomando los ngäbes para contrarrestar los efectos de esa injerencia? </a:t>
            </a:r>
            <a:endParaRPr lang="es-ES_tradnl" sz="155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800"/>
              </a:spcAft>
              <a:buFont typeface="Arial" panose="020B0604020202020204" pitchFamily="34" charset="0"/>
              <a:buChar char="•"/>
            </a:pPr>
            <a:r>
              <a:rPr lang="es-ES_tradnl" sz="1550" b="1" dirty="0">
                <a:effectLst/>
                <a:latin typeface="Times New Roman" panose="02020603050405020304" pitchFamily="18" charset="0"/>
                <a:ea typeface="Calibri" panose="020F0502020204030204" pitchFamily="34" charset="0"/>
                <a:cs typeface="Times New Roman" panose="02020603050405020304" pitchFamily="18" charset="0"/>
              </a:rPr>
              <a:t>Tensiones sociales</a:t>
            </a: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¿Cuál es la visión que tienen los latinoamericanos sobre los inmigrantes, continúan siendo estereotipados? ¿Persiste la discriminación hacia las etnias indígenas? ¿Qué opinión le merece la lucha de los pueblos indígenas por la preservación de los recursos naturales? ¿En los países de Centroamérica, las políticas de Estado procuran el bienestar de estas etnias? ¿El sistema educativo reproduce las desigualdades? ¿A su juicio, cuál debería ser la función de los educadores para evitar la exclusión social? ¿Cree usted que los sistemas de poder están controlando a las sociedades en el mundo?</a:t>
            </a:r>
          </a:p>
          <a:p>
            <a:pPr marL="342900" lvl="0" indent="-342900">
              <a:spcAft>
                <a:spcPts val="800"/>
              </a:spcAft>
              <a:buFont typeface="Arial" panose="020B0604020202020204" pitchFamily="34" charset="0"/>
              <a:buChar char="•"/>
            </a:pPr>
            <a:r>
              <a:rPr lang="es-ES_tradnl" sz="1550" b="1" dirty="0">
                <a:effectLst/>
                <a:latin typeface="Times New Roman" panose="02020603050405020304" pitchFamily="18" charset="0"/>
                <a:ea typeface="Calibri" panose="020F0502020204030204" pitchFamily="34" charset="0"/>
                <a:cs typeface="Times New Roman" panose="02020603050405020304" pitchFamily="18" charset="0"/>
              </a:rPr>
              <a:t>Transformación intertextual</a:t>
            </a: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A través de la historia, las élites se han instalado como culturas dominantes, han impuesto las normas y esa normalización también ha alcanzado a las artes en general. ¿Cuál es su postura al respecto, considerando que la literatura debe cuestionarlo todo? ¿En su obra están presentes otros discursos estéticos que tiene su origen en las vivencias de nuestros pueblos originarios, de dónde surgió la idea de insertar en la obra literaria la música que fusiona una historia ancestral interpretada con ritmos modernos? </a:t>
            </a:r>
          </a:p>
          <a:p>
            <a:pPr algn="just">
              <a:spcAft>
                <a:spcPts val="800"/>
              </a:spcAft>
            </a:pPr>
            <a:r>
              <a:rPr lang="es-ES_tradnl" sz="1550" dirty="0">
                <a:effectLst/>
                <a:latin typeface="Times New Roman" panose="02020603050405020304" pitchFamily="18" charset="0"/>
                <a:ea typeface="Calibri" panose="020F0502020204030204" pitchFamily="34" charset="0"/>
                <a:cs typeface="Times New Roman" panose="02020603050405020304" pitchFamily="18" charset="0"/>
              </a:rPr>
              <a:t>Para concluir, quisiéramos pedirle que nos </a:t>
            </a:r>
            <a:r>
              <a:rPr lang="es-PA" sz="1550" dirty="0">
                <a:effectLst/>
                <a:latin typeface="Times New Roman" panose="02020603050405020304" pitchFamily="18" charset="0"/>
                <a:ea typeface="Calibri" panose="020F0502020204030204" pitchFamily="34" charset="0"/>
                <a:cs typeface="Times New Roman" panose="02020603050405020304" pitchFamily="18" charset="0"/>
              </a:rPr>
              <a:t>hable sobre la transferencia de elementos de la cultura ngäbe a la novela </a:t>
            </a:r>
            <a:r>
              <a:rPr lang="es-PA" sz="1550" i="1" dirty="0">
                <a:effectLst/>
                <a:latin typeface="Times New Roman" panose="02020603050405020304" pitchFamily="18" charset="0"/>
                <a:ea typeface="Calibri" panose="020F0502020204030204" pitchFamily="34" charset="0"/>
                <a:cs typeface="Times New Roman" panose="02020603050405020304" pitchFamily="18" charset="0"/>
              </a:rPr>
              <a:t>Una sola huella</a:t>
            </a:r>
            <a:r>
              <a:rPr lang="es-PA" sz="1550" dirty="0">
                <a:effectLst/>
                <a:latin typeface="Times New Roman" panose="02020603050405020304" pitchFamily="18" charset="0"/>
                <a:ea typeface="Calibri" panose="020F0502020204030204" pitchFamily="34" charset="0"/>
                <a:cs typeface="Times New Roman" panose="02020603050405020304" pitchFamily="18" charset="0"/>
              </a:rPr>
              <a:t>, como la danza de la serpiente, por ejemplo, la cual está muy relacionada con el mito del dios Trueno en las ceremonias rituales de esta etnia; no obstante, es notorio que usted deja a la imaginación del lector la parte del mito, ¿podría profundizar al respecto?</a:t>
            </a:r>
            <a:endParaRPr lang="es-ES_tradnl" sz="155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572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Marcador de contenido 3">
            <a:extLst>
              <a:ext uri="{FF2B5EF4-FFF2-40B4-BE49-F238E27FC236}">
                <a16:creationId xmlns:a16="http://schemas.microsoft.com/office/drawing/2014/main" id="{5A892896-7244-4CC4-AE94-5F2FE9887F20}"/>
              </a:ext>
            </a:extLst>
          </p:cNvPr>
          <p:cNvGraphicFramePr>
            <a:graphicFrameLocks noGrp="1"/>
          </p:cNvGraphicFramePr>
          <p:nvPr>
            <p:ph idx="1"/>
            <p:extLst>
              <p:ext uri="{D42A27DB-BD31-4B8C-83A1-F6EECF244321}">
                <p14:modId xmlns:p14="http://schemas.microsoft.com/office/powerpoint/2010/main" val="2591013126"/>
              </p:ext>
            </p:extLst>
          </p:nvPr>
        </p:nvGraphicFramePr>
        <p:xfrm>
          <a:off x="0" y="-101600"/>
          <a:ext cx="12192001" cy="7167852"/>
        </p:xfrm>
        <a:graphic>
          <a:graphicData uri="http://schemas.openxmlformats.org/drawingml/2006/table">
            <a:tbl>
              <a:tblPr firstRow="1" firstCol="1" bandRow="1"/>
              <a:tblGrid>
                <a:gridCol w="1512464">
                  <a:extLst>
                    <a:ext uri="{9D8B030D-6E8A-4147-A177-3AD203B41FA5}">
                      <a16:colId xmlns:a16="http://schemas.microsoft.com/office/drawing/2014/main" val="2993876014"/>
                    </a:ext>
                  </a:extLst>
                </a:gridCol>
                <a:gridCol w="5336948">
                  <a:extLst>
                    <a:ext uri="{9D8B030D-6E8A-4147-A177-3AD203B41FA5}">
                      <a16:colId xmlns:a16="http://schemas.microsoft.com/office/drawing/2014/main" val="3297843029"/>
                    </a:ext>
                  </a:extLst>
                </a:gridCol>
                <a:gridCol w="5342589">
                  <a:extLst>
                    <a:ext uri="{9D8B030D-6E8A-4147-A177-3AD203B41FA5}">
                      <a16:colId xmlns:a16="http://schemas.microsoft.com/office/drawing/2014/main" val="426236906"/>
                    </a:ext>
                  </a:extLst>
                </a:gridCol>
              </a:tblGrid>
              <a:tr h="437984">
                <a:tc>
                  <a:txBody>
                    <a:bodyPr/>
                    <a:lstStyle/>
                    <a:p>
                      <a:pPr algn="ctr" fontAlgn="t">
                        <a:lnSpc>
                          <a:spcPct val="200000"/>
                        </a:lnSpc>
                        <a:spcBef>
                          <a:spcPts val="0"/>
                        </a:spcBef>
                        <a:spcAft>
                          <a:spcPts val="800"/>
                        </a:spcAft>
                      </a:pPr>
                      <a:r>
                        <a:rPr lang="es-ES_tradnl" sz="1300" b="1" i="0" u="none" strike="noStrike" dirty="0">
                          <a:effectLst/>
                          <a:latin typeface="Times New Roman" panose="02020603050405020304" pitchFamily="18" charset="0"/>
                          <a:ea typeface="Calibri" panose="020F0502020204030204" pitchFamily="34" charset="0"/>
                          <a:cs typeface="Times New Roman" panose="02020603050405020304" pitchFamily="18" charset="0"/>
                        </a:rPr>
                        <a:t>NOMBRE</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t">
                        <a:lnSpc>
                          <a:spcPct val="200000"/>
                        </a:lnSpc>
                        <a:spcBef>
                          <a:spcPts val="0"/>
                        </a:spcBef>
                        <a:spcAft>
                          <a:spcPts val="800"/>
                        </a:spcAft>
                      </a:pPr>
                      <a:r>
                        <a:rPr lang="es-ES_tradnl" sz="1300" b="1" i="0" u="none" strike="noStrike" dirty="0">
                          <a:effectLst/>
                          <a:latin typeface="Times New Roman" panose="02020603050405020304" pitchFamily="18" charset="0"/>
                          <a:ea typeface="Calibri" panose="020F0502020204030204" pitchFamily="34" charset="0"/>
                          <a:cs typeface="Times New Roman" panose="02020603050405020304" pitchFamily="18" charset="0"/>
                        </a:rPr>
                        <a:t>PERFIL DEL INFORMANTE</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fontAlgn="t">
                        <a:lnSpc>
                          <a:spcPct val="200000"/>
                        </a:lnSpc>
                        <a:spcBef>
                          <a:spcPts val="0"/>
                        </a:spcBef>
                        <a:spcAft>
                          <a:spcPts val="800"/>
                        </a:spcAft>
                      </a:pPr>
                      <a:r>
                        <a:rPr lang="es-ES_tradnl" sz="1300" b="1" i="0" u="none" strike="noStrike" dirty="0">
                          <a:effectLst/>
                          <a:latin typeface="Times New Roman" panose="02020603050405020304" pitchFamily="18" charset="0"/>
                          <a:ea typeface="Calibri" panose="020F0502020204030204" pitchFamily="34" charset="0"/>
                          <a:cs typeface="Times New Roman" panose="02020603050405020304" pitchFamily="18" charset="0"/>
                        </a:rPr>
                        <a:t>APORTE DE LA INVESTIGACIÓN</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31194996"/>
                  </a:ext>
                </a:extLst>
              </a:tr>
              <a:tr h="1162460">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1.</a:t>
                      </a: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 </a:t>
                      </a: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Geovanny Debrús </a:t>
                      </a:r>
                      <a:endParaRPr lang="es-ES_tradnl" sz="1300" b="0" i="0" u="none" strike="noStrike">
                        <a:effectLst/>
                        <a:latin typeface="Times New Roman" panose="02020603050405020304" pitchFamily="18" charset="0"/>
                        <a:cs typeface="Times New Roman" panose="02020603050405020304" pitchFamily="18" charset="0"/>
                      </a:endParaRPr>
                    </a:p>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    Jiménez</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Escritor (1973), educador, politólogo y promotor cultural, director y fundador de la revista Cultura CR.</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Colaboró con la entrevista en torno a su novela, </a:t>
                      </a:r>
                      <a:r>
                        <a:rPr lang="es-ES_tradnl" sz="1300" b="0" i="1" u="none" strike="noStrike" dirty="0">
                          <a:effectLst/>
                          <a:latin typeface="Times New Roman" panose="02020603050405020304" pitchFamily="18" charset="0"/>
                          <a:ea typeface="Calibri" panose="020F0502020204030204" pitchFamily="34" charset="0"/>
                          <a:cs typeface="Times New Roman" panose="02020603050405020304" pitchFamily="18" charset="0"/>
                        </a:rPr>
                        <a:t>Una sola huella</a:t>
                      </a: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Enviando información sobre los mitos ngäbes y su cultura; envió su novela en la versión PDF y la obra impresa, además del libro </a:t>
                      </a:r>
                      <a:r>
                        <a:rPr lang="es-ES_tradnl" sz="1300" b="0" i="1"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Kugwe</a:t>
                      </a:r>
                      <a:r>
                        <a:rPr lang="es-ES_tradnl" sz="1300" b="0" i="1" u="none" strike="noStrike" dirty="0">
                          <a:effectLst/>
                          <a:latin typeface="Times New Roman" panose="02020603050405020304" pitchFamily="18" charset="0"/>
                          <a:ea typeface="Calibri" panose="020F0502020204030204" pitchFamily="34" charset="0"/>
                          <a:cs typeface="Times New Roman" panose="02020603050405020304" pitchFamily="18" charset="0"/>
                        </a:rPr>
                        <a:t> ngäbere. Leyendas y tradiciones ngäbes</a:t>
                      </a: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(2010) de Miguel Ángel Quesada. </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59086369"/>
                  </a:ext>
                </a:extLst>
              </a:tr>
              <a:tr h="1162460">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2. Pedro Luis Prados</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Escritor, docente y crítico de arte, orientado principalmente al ensayo filosófico y de estética. </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Concedió entrevista sobre diferentes tópicos: mitológicos, literarios y filosóficos; participó en los grupos de discusión con alumnos de primer ingreso de la Universidad Santa María la Antigua en relación con el cuento “La noche de las aves y el contexto de la invasión de Panamá en 1989.</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92323691"/>
                  </a:ext>
                </a:extLst>
              </a:tr>
              <a:tr h="1162460">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3. Luis Porras</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Músico, Periodista y creador del Proyecto Jirondai.</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Fue entrevistado debido a las actividades que realiza en cuanto a la recopilación de los cantos rituales de algunas culturas originarias, incluyendo la Ngäbe- </a:t>
                      </a:r>
                      <a:r>
                        <a:rPr lang="es-ES_tradnl" sz="13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Bugle.Envió</a:t>
                      </a: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el material de “Nuevas Voces + Antiguas Palabras” y el álbum de música “</a:t>
                      </a:r>
                      <a:r>
                        <a:rPr lang="es-ES_tradnl" sz="13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Kukwe</a:t>
                      </a: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Kira” del Proyecto Jirondai.</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69765033"/>
                  </a:ext>
                </a:extLst>
              </a:tr>
              <a:tr h="470815">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4. Isabela Bejerano</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Anciana informante de la oralidad ngäbe, residente en la comunidad de Soloy, Comarca Ngäbe- Bugle.</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Colaboró contando varias historias en ngäbere, entre ella el relato del mito sobre el origen de la Danza y del Canto.</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51586039"/>
                  </a:ext>
                </a:extLst>
              </a:tr>
              <a:tr h="582221">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5. Urcinia Palacios</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Anciana informante de la oralidad ngäbe, residente en la comunidad de Soloy, Comarca Ngäbe- Bugle.</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Ha sido una asidua colaboradora, transmitiendo su conocimiento sobre botánica, ceremoniales y diversos </a:t>
                      </a: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mitos.</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46676585"/>
                  </a:ext>
                </a:extLst>
              </a:tr>
              <a:tr h="795585">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6. Luciano Bejerano</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Anciano de la comunidad de Soloy, Comarca Ngäbe- Bugle.</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Relató diferentes historias y mitos; sobre el colibrí, la transformación de distintos animales en personas; sobre la balsería, el ritual de sanidad para los balseros lastimados y dio algunas referencias de los entierros. </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80404946"/>
                  </a:ext>
                </a:extLst>
              </a:tr>
              <a:tr h="1393867">
                <a:tc>
                  <a:txBody>
                    <a:bodyPr/>
                    <a:lstStyle/>
                    <a:p>
                      <a:pPr algn="l" fontAlgn="t">
                        <a:lnSpc>
                          <a:spcPct val="107000"/>
                        </a:lnSpc>
                        <a:spcBef>
                          <a:spcPts val="0"/>
                        </a:spcBef>
                        <a:spcAft>
                          <a:spcPts val="800"/>
                        </a:spcAft>
                      </a:pPr>
                      <a:r>
                        <a:rPr lang="es-ES_tradnl" sz="1300" b="1" i="0" u="none" strike="noStrike">
                          <a:effectLst/>
                          <a:latin typeface="Times New Roman" panose="02020603050405020304" pitchFamily="18" charset="0"/>
                          <a:ea typeface="Calibri" panose="020F0502020204030204" pitchFamily="34" charset="0"/>
                          <a:cs typeface="Times New Roman" panose="02020603050405020304" pitchFamily="18" charset="0"/>
                        </a:rPr>
                        <a:t>7. Mitzity Tugrí</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t">
                        <a:lnSpc>
                          <a:spcPct val="107000"/>
                        </a:lnSpc>
                        <a:spcBef>
                          <a:spcPts val="0"/>
                        </a:spcBef>
                        <a:spcAft>
                          <a:spcPts val="800"/>
                        </a:spcAft>
                      </a:pPr>
                      <a:r>
                        <a:rPr lang="es-ES_tradnl"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Docente e informante ngäbe, vive fuera de la comarca, pero se mantiene en contacto con la comunidad, trabaja en la enseñanza del ngäbere a los docentes del Ministerio de Educación y ha colaborado con la Dra. Luz Graciela Joly en algunas de sus obras.</a:t>
                      </a:r>
                      <a:endParaRPr lang="es-ES_tradnl" sz="1300" b="0" i="0" u="none" strike="noStrike">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347472" indent="-347472" algn="l" fontAlgn="t">
                        <a:lnSpc>
                          <a:spcPct val="107000"/>
                        </a:lnSpc>
                        <a:spcBef>
                          <a:spcPts val="0"/>
                        </a:spcBef>
                        <a:spcAft>
                          <a:spcPts val="800"/>
                        </a:spcAft>
                        <a:buClrTx/>
                        <a:buSzPts val="1100"/>
                        <a:buFont typeface="Symbol" panose="05050102010706020507" pitchFamily="18" charset="2"/>
                        <a:buChar char="·"/>
                      </a:pPr>
                      <a:r>
                        <a:rPr lang="es-ES_tradnl"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Ha sido y es una colaboradora permanente, desde el inicio de esta investigación. Ha proporcionado documentación, información sobre libros y publicaciones donde aparecen costumbres, rituales y mitos del pueblo ngäbe, así como videos e invitaciones a diversos eventos culturales que han coadyuvado en el avance de este proyecto investigativo.</a:t>
                      </a:r>
                      <a:endParaRPr lang="es-ES_tradnl" sz="1300" b="0" i="0" u="none" strike="noStrike" dirty="0">
                        <a:effectLst/>
                        <a:latin typeface="Times New Roman" panose="02020603050405020304" pitchFamily="18" charset="0"/>
                        <a:cs typeface="Times New Roman" panose="02020603050405020304" pitchFamily="18" charset="0"/>
                      </a:endParaRPr>
                    </a:p>
                  </a:txBody>
                  <a:tcPr marL="38514" marR="38514" marT="534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28300763"/>
                  </a:ext>
                </a:extLst>
              </a:tr>
            </a:tbl>
          </a:graphicData>
        </a:graphic>
      </p:graphicFrame>
    </p:spTree>
    <p:extLst>
      <p:ext uri="{BB962C8B-B14F-4D97-AF65-F5344CB8AC3E}">
        <p14:creationId xmlns:p14="http://schemas.microsoft.com/office/powerpoint/2010/main" val="3402532084"/>
      </p:ext>
    </p:extLst>
  </p:cSld>
  <p:clrMapOvr>
    <a:masterClrMapping/>
  </p:clrMapOvr>
</p:sld>
</file>

<file path=ppt/theme/theme1.xml><?xml version="1.0" encoding="utf-8"?>
<a:theme xmlns:a="http://schemas.openxmlformats.org/drawingml/2006/main" name="PrismaticVTI">
  <a:themeElements>
    <a:clrScheme name="AnalogousFromRegularSeedRightStep">
      <a:dk1>
        <a:srgbClr val="000000"/>
      </a:dk1>
      <a:lt1>
        <a:srgbClr val="FFFFFF"/>
      </a:lt1>
      <a:dk2>
        <a:srgbClr val="1F2239"/>
      </a:dk2>
      <a:lt2>
        <a:srgbClr val="E8E4E2"/>
      </a:lt2>
      <a:accent1>
        <a:srgbClr val="29A4E7"/>
      </a:accent1>
      <a:accent2>
        <a:srgbClr val="1743D5"/>
      </a:accent2>
      <a:accent3>
        <a:srgbClr val="4C29E7"/>
      </a:accent3>
      <a:accent4>
        <a:srgbClr val="8917D5"/>
      </a:accent4>
      <a:accent5>
        <a:srgbClr val="E729E3"/>
      </a:accent5>
      <a:accent6>
        <a:srgbClr val="D51782"/>
      </a:accent6>
      <a:hlink>
        <a:srgbClr val="BF6C3F"/>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0</TotalTime>
  <Words>1012</Words>
  <Application>Microsoft Office PowerPoint</Application>
  <PresentationFormat>Panorámica</PresentationFormat>
  <Paragraphs>41</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Aharoni</vt:lpstr>
      <vt:lpstr>Arial</vt:lpstr>
      <vt:lpstr>Avenir Next LT Pro</vt:lpstr>
      <vt:lpstr>Calibri</vt:lpstr>
      <vt:lpstr>Symbol</vt:lpstr>
      <vt:lpstr>Times New Roman</vt:lpstr>
      <vt:lpstr>PrismaticVTI</vt:lpstr>
      <vt:lpstr>Entrevista en profundidad</vt:lpstr>
      <vt:lpstr>Guion de entrevista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Entrevista en profundidad</dc:title>
  <dc:creator>DORIS EDITH SANCHEZ ACEVEDO POLANCO</dc:creator>
  <cp:lastModifiedBy>DORIS EDITH SANCHEZ ACEVEDO POLANCO</cp:lastModifiedBy>
  <cp:revision>6</cp:revision>
  <dcterms:created xsi:type="dcterms:W3CDTF">2021-04-08T21:29:08Z</dcterms:created>
  <dcterms:modified xsi:type="dcterms:W3CDTF">2021-04-09T00:38:42Z</dcterms:modified>
</cp:coreProperties>
</file>