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8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Wednesday, April 7, 2021</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1540702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Wednesday, April 7, 2021</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1799345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Wednesday, April 7, 2021</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2806683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Wednesday, April 7, 2021</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846949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Wednesday, April 7, 2021</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3921822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Wednesday, April 7, 2021</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299696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Wednesday, April 7, 2021</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‹Nº›</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80739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Wednesday, April 7, 2021</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3352159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Wednesday, April 7, 2021</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1326295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Wednesday, April 7, 2021</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2611929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Wednesday, April 7, 2021</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340978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Wednesday, April 7, 2021</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2608701810"/>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5" r:id="rId4"/>
    <p:sldLayoutId id="2147483676" r:id="rId5"/>
    <p:sldLayoutId id="2147483681" r:id="rId6"/>
    <p:sldLayoutId id="2147483677" r:id="rId7"/>
    <p:sldLayoutId id="2147483678" r:id="rId8"/>
    <p:sldLayoutId id="2147483679" r:id="rId9"/>
    <p:sldLayoutId id="2147483680" r:id="rId10"/>
    <p:sldLayoutId id="2147483682"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619DE0E-F039-443E-AF60-E4B6AA72D2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065953-3D69-4CD4-80C3-DF10DEB4C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0"/>
            <a:ext cx="8104091" cy="6857571"/>
          </a:xfrm>
          <a:prstGeom prst="rect">
            <a:avLst/>
          </a:prstGeom>
          <a:gradFill>
            <a:gsLst>
              <a:gs pos="0">
                <a:schemeClr val="accent4">
                  <a:alpha val="80000"/>
                </a:schemeClr>
              </a:gs>
              <a:gs pos="100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B36DB5-F10D-4EDB-87E2-ECB9301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874250" y="627728"/>
            <a:ext cx="4355593" cy="8104092"/>
          </a:xfrm>
          <a:prstGeom prst="rect">
            <a:avLst/>
          </a:prstGeom>
          <a:gradFill>
            <a:gsLst>
              <a:gs pos="0">
                <a:schemeClr val="accent5">
                  <a:alpha val="0"/>
                </a:schemeClr>
              </a:gs>
              <a:gs pos="91000">
                <a:schemeClr val="accent2">
                  <a:alpha val="43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46F195D-95DC-419E-BBC1-E2B601A60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1"/>
            <a:ext cx="5638801" cy="6886827"/>
          </a:xfrm>
          <a:prstGeom prst="rect">
            <a:avLst/>
          </a:prstGeom>
          <a:gradFill>
            <a:gsLst>
              <a:gs pos="49000">
                <a:schemeClr val="accent6">
                  <a:lumMod val="75000"/>
                  <a:alpha val="0"/>
                </a:schemeClr>
              </a:gs>
              <a:gs pos="99000">
                <a:schemeClr val="accent6">
                  <a:alpha val="79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55993D72-5628-4E5E-BB9F-96066414EE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609180" y="724988"/>
            <a:ext cx="5121259" cy="5458067"/>
          </a:xfrm>
          <a:prstGeom prst="ellipse">
            <a:avLst/>
          </a:prstGeom>
          <a:gradFill>
            <a:gsLst>
              <a:gs pos="39000">
                <a:schemeClr val="accent4">
                  <a:lumMod val="20000"/>
                  <a:lumOff val="80000"/>
                  <a:alpha val="0"/>
                </a:schemeClr>
              </a:gs>
              <a:gs pos="100000">
                <a:schemeClr val="accent6">
                  <a:alpha val="29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Colores pastel degradados desde una vista superior">
            <a:extLst>
              <a:ext uri="{FF2B5EF4-FFF2-40B4-BE49-F238E27FC236}">
                <a16:creationId xmlns:a16="http://schemas.microsoft.com/office/drawing/2014/main" id="{5EA5B248-7509-4EAC-A082-D80EF3224EAA}"/>
              </a:ext>
            </a:extLst>
          </p:cNvPr>
          <p:cNvPicPr>
            <a:picLocks noChangeAspect="1"/>
          </p:cNvPicPr>
          <p:nvPr/>
        </p:nvPicPr>
        <p:blipFill rotWithShape="1">
          <a:blip r:embed="rId2"/>
          <a:srcRect l="40533" r="19562" b="-1"/>
          <a:stretch/>
        </p:blipFill>
        <p:spPr>
          <a:xfrm>
            <a:off x="8104092" y="10"/>
            <a:ext cx="4099858" cy="6857990"/>
          </a:xfrm>
          <a:prstGeom prst="rect">
            <a:avLst/>
          </a:prstGeom>
        </p:spPr>
      </p:pic>
      <p:sp>
        <p:nvSpPr>
          <p:cNvPr id="10" name="CuadroTexto 9">
            <a:extLst>
              <a:ext uri="{FF2B5EF4-FFF2-40B4-BE49-F238E27FC236}">
                <a16:creationId xmlns:a16="http://schemas.microsoft.com/office/drawing/2014/main" id="{98B30676-0611-4101-AB13-ADAA12B72F3C}"/>
              </a:ext>
            </a:extLst>
          </p:cNvPr>
          <p:cNvSpPr txBox="1"/>
          <p:nvPr/>
        </p:nvSpPr>
        <p:spPr>
          <a:xfrm>
            <a:off x="0" y="304794"/>
            <a:ext cx="11625944" cy="769441"/>
          </a:xfrm>
          <a:prstGeom prst="rect">
            <a:avLst/>
          </a:prstGeom>
          <a:noFill/>
        </p:spPr>
        <p:txBody>
          <a:bodyPr wrap="square" rtlCol="0">
            <a:spAutoFit/>
          </a:bodyPr>
          <a:lstStyle/>
          <a:p>
            <a:r>
              <a:rPr lang="es-PA" sz="43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Definición de marco metodológico</a:t>
            </a:r>
            <a:endParaRPr lang="es-ES_tradnl" sz="4300" dirty="0">
              <a:solidFill>
                <a:schemeClr val="bg1"/>
              </a:solidFill>
            </a:endParaRPr>
          </a:p>
        </p:txBody>
      </p:sp>
      <p:sp>
        <p:nvSpPr>
          <p:cNvPr id="12" name="CuadroTexto 11">
            <a:extLst>
              <a:ext uri="{FF2B5EF4-FFF2-40B4-BE49-F238E27FC236}">
                <a16:creationId xmlns:a16="http://schemas.microsoft.com/office/drawing/2014/main" id="{78DBB13A-5D8C-462B-AF7D-633E2351E6FC}"/>
              </a:ext>
            </a:extLst>
          </p:cNvPr>
          <p:cNvSpPr txBox="1"/>
          <p:nvPr/>
        </p:nvSpPr>
        <p:spPr>
          <a:xfrm>
            <a:off x="237462" y="1741707"/>
            <a:ext cx="11737298" cy="4985980"/>
          </a:xfrm>
          <a:prstGeom prst="rect">
            <a:avLst/>
          </a:prstGeom>
          <a:solidFill>
            <a:schemeClr val="bg1">
              <a:alpha val="43000"/>
            </a:schemeClr>
          </a:solidFill>
        </p:spPr>
        <p:txBody>
          <a:bodyPr wrap="square" rtlCol="0">
            <a:spAutoFit/>
          </a:bodyPr>
          <a:lstStyle/>
          <a:p>
            <a:r>
              <a:rPr lang="es-PA" sz="2400" dirty="0">
                <a:effectLst/>
                <a:latin typeface="Times New Roman" panose="02020603050405020304" pitchFamily="18" charset="0"/>
                <a:ea typeface="Calibri" panose="020F0502020204030204" pitchFamily="34" charset="0"/>
                <a:cs typeface="Times New Roman" panose="02020603050405020304" pitchFamily="18" charset="0"/>
              </a:rPr>
              <a:t>La noción de marco metodológico en la que se apoya este estudio comparativo, de acuerdo con la Asociación Americana de Psicología (APA) es la siguiente: </a:t>
            </a:r>
            <a:endParaRPr lang="es-ES_tradnl" sz="24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s-PA" dirty="0">
              <a:effectLst/>
              <a:latin typeface="Times New Roman" panose="02020603050405020304" pitchFamily="18" charset="0"/>
              <a:ea typeface="Calibri" panose="020F0502020204030204" pitchFamily="34" charset="0"/>
              <a:cs typeface="Times New Roman" panose="02020603050405020304" pitchFamily="18" charset="0"/>
            </a:endParaRPr>
          </a:p>
          <a:p>
            <a:pPr lvl="1"/>
            <a:r>
              <a:rPr lang="es-PA" dirty="0">
                <a:effectLst/>
                <a:latin typeface="Times New Roman" panose="02020603050405020304" pitchFamily="18" charset="0"/>
                <a:ea typeface="Calibri" panose="020F0502020204030204" pitchFamily="34" charset="0"/>
                <a:cs typeface="Times New Roman" panose="02020603050405020304" pitchFamily="18" charset="0"/>
              </a:rPr>
              <a:t>El marco metodológico es la explicación de los mecanismos utilizados para el análisis de la problemática de investigación. Este capítulo de la tesis es el resultado de la aplicación, sistemática y lógica, de los conceptos y fundamentos expuestos en el marco teórico. Es importante comprender que la metodología de la investigación es progresiva, por lo tanto, no es posible realizar el marco metodológico sin las fundamentaciones teóricas que van a justificar el estudio del tema elegido.</a:t>
            </a:r>
          </a:p>
          <a:p>
            <a:pPr lvl="1"/>
            <a:endParaRPr lang="es-PA" dirty="0">
              <a:effectLst/>
              <a:latin typeface="Times New Roman" panose="02020603050405020304" pitchFamily="18" charset="0"/>
              <a:ea typeface="Calibri" panose="020F0502020204030204" pitchFamily="34" charset="0"/>
              <a:cs typeface="Times New Roman" panose="02020603050405020304" pitchFamily="18" charset="0"/>
            </a:endParaRPr>
          </a:p>
          <a:p>
            <a:r>
              <a:rPr lang="es-PA" sz="2400" dirty="0">
                <a:effectLst/>
                <a:latin typeface="Times New Roman" panose="02020603050405020304" pitchFamily="18" charset="0"/>
                <a:ea typeface="Calibri" panose="020F0502020204030204" pitchFamily="34" charset="0"/>
                <a:cs typeface="Times New Roman" panose="02020603050405020304" pitchFamily="18" charset="0"/>
              </a:rPr>
              <a:t>El marco metodológico que se presenta a continuación describe cómo se hizo el análisis de la mitología ngäbe presente en el cuento “La noche de las aves” del panameño Pedro Luis Prados y en la novela </a:t>
            </a:r>
            <a:r>
              <a:rPr lang="es-PA" sz="2400" i="1" dirty="0">
                <a:effectLst/>
                <a:latin typeface="Times New Roman" panose="02020603050405020304" pitchFamily="18" charset="0"/>
                <a:ea typeface="Calibri" panose="020F0502020204030204" pitchFamily="34" charset="0"/>
                <a:cs typeface="Times New Roman" panose="02020603050405020304" pitchFamily="18" charset="0"/>
              </a:rPr>
              <a:t>Una sola huella</a:t>
            </a:r>
            <a:r>
              <a:rPr lang="es-PA" sz="2400" dirty="0">
                <a:effectLst/>
                <a:latin typeface="Times New Roman" panose="02020603050405020304" pitchFamily="18" charset="0"/>
                <a:ea typeface="Calibri" panose="020F0502020204030204" pitchFamily="34" charset="0"/>
                <a:cs typeface="Times New Roman" panose="02020603050405020304" pitchFamily="18" charset="0"/>
              </a:rPr>
              <a:t> del costarricense Geovanny Debrús Jiménez; asimismo refiere cuáles métodos, técnicas o procedimientos se emplearon, mostrando una visión clara de lo que se hizo, por qué y cómo. Además de indicar por qué la metodología elegida ha sido adecuada y cuáles fueron los inconvenientes encontrados.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3789340"/>
      </p:ext>
    </p:extLst>
  </p:cSld>
  <p:clrMapOvr>
    <a:masterClrMapping/>
  </p:clrMapOvr>
</p:sld>
</file>

<file path=ppt/theme/theme1.xml><?xml version="1.0" encoding="utf-8"?>
<a:theme xmlns:a="http://schemas.openxmlformats.org/drawingml/2006/main" name="GradientRiseVTI">
  <a:themeElements>
    <a:clrScheme name="AnalogousFromLightSeedLeftStep">
      <a:dk1>
        <a:srgbClr val="000000"/>
      </a:dk1>
      <a:lt1>
        <a:srgbClr val="FFFFFF"/>
      </a:lt1>
      <a:dk2>
        <a:srgbClr val="41243E"/>
      </a:dk2>
      <a:lt2>
        <a:srgbClr val="E2E6E8"/>
      </a:lt2>
      <a:accent1>
        <a:srgbClr val="C39983"/>
      </a:accent1>
      <a:accent2>
        <a:srgbClr val="BF7A7F"/>
      </a:accent2>
      <a:accent3>
        <a:srgbClr val="CB92AE"/>
      </a:accent3>
      <a:accent4>
        <a:srgbClr val="BF7AB9"/>
      </a:accent4>
      <a:accent5>
        <a:srgbClr val="B892CB"/>
      </a:accent5>
      <a:accent6>
        <a:srgbClr val="8B7ABF"/>
      </a:accent6>
      <a:hlink>
        <a:srgbClr val="5B879D"/>
      </a:hlink>
      <a:folHlink>
        <a:srgbClr val="7F7F7F"/>
      </a:folHlink>
    </a:clrScheme>
    <a:fontScheme name="Avenir">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0</TotalTime>
  <Words>207</Words>
  <Application>Microsoft Office PowerPoint</Application>
  <PresentationFormat>Panorámica</PresentationFormat>
  <Paragraphs>6</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Gill Sans Nova</vt:lpstr>
      <vt:lpstr>Times New Roman</vt:lpstr>
      <vt:lpstr>GradientRiseVTI</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DORIS EDITH SANCHEZ ACEVEDO POLANCO</dc:creator>
  <cp:lastModifiedBy>DORIS EDITH SANCHEZ ACEVEDO POLANCO</cp:lastModifiedBy>
  <cp:revision>2</cp:revision>
  <dcterms:created xsi:type="dcterms:W3CDTF">2021-04-08T02:14:40Z</dcterms:created>
  <dcterms:modified xsi:type="dcterms:W3CDTF">2021-04-08T02:49:36Z</dcterms:modified>
</cp:coreProperties>
</file>