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4DFF"/>
    <a:srgbClr val="FA4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2217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363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624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2043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390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096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586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741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46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24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793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4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8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37B132-9C54-4236-8910-3340177AD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!!Rectangle">
            <a:extLst>
              <a:ext uri="{FF2B5EF4-FFF2-40B4-BE49-F238E27FC236}">
                <a16:creationId xmlns:a16="http://schemas.microsoft.com/office/drawing/2014/main" id="{D472C551-D440-40DF-9260-BDB9AC409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340" y="122578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4855" y="1685867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87962" y="2175690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C618E5A-DBE1-47D7-AB41-F1B2C61AD3CD}"/>
              </a:ext>
            </a:extLst>
          </p:cNvPr>
          <p:cNvSpPr txBox="1"/>
          <p:nvPr/>
        </p:nvSpPr>
        <p:spPr>
          <a:xfrm>
            <a:off x="116114" y="116115"/>
            <a:ext cx="119017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000" b="1" dirty="0"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Recopilación y selección de documentos de información bibliográficos y hemerográficos</a:t>
            </a:r>
            <a:endParaRPr lang="es-ES_tradn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946CD26-8C6B-46AB-960B-0D71C2AC1AF3}"/>
              </a:ext>
            </a:extLst>
          </p:cNvPr>
          <p:cNvSpPr txBox="1"/>
          <p:nvPr/>
        </p:nvSpPr>
        <p:spPr>
          <a:xfrm>
            <a:off x="0" y="1494972"/>
            <a:ext cx="12192000" cy="461665"/>
          </a:xfrm>
          <a:prstGeom prst="rect">
            <a:avLst/>
          </a:prstGeom>
          <a:solidFill>
            <a:srgbClr val="FA4EFE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_tradnl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 realizó la clasificación de la siguiente manera:</a:t>
            </a:r>
            <a:endParaRPr lang="es-ES_tradnl" sz="2400" b="1" dirty="0"/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C31E452A-0017-4A28-BA39-6D0BC9D6CA54}"/>
              </a:ext>
            </a:extLst>
          </p:cNvPr>
          <p:cNvSpPr/>
          <p:nvPr/>
        </p:nvSpPr>
        <p:spPr>
          <a:xfrm>
            <a:off x="0" y="2002974"/>
            <a:ext cx="12192000" cy="1175656"/>
          </a:xfrm>
          <a:prstGeom prst="roundRect">
            <a:avLst/>
          </a:prstGeom>
          <a:solidFill>
            <a:srgbClr val="814DFF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ES_tradnl" sz="2200" b="1" dirty="0">
                <a:solidFill>
                  <a:schemeClr val="tx1"/>
                </a:solidFill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Documentos primarios</a:t>
            </a:r>
            <a:r>
              <a:rPr lang="es-ES_tradnl" sz="2200" dirty="0">
                <a:solidFill>
                  <a:schemeClr val="tx1"/>
                </a:solidFill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documentos originales, que le proporcionaron a este trabajo datos de primera mano: libros, publicaciones periódicas, informes de organismos internacionales como la UNESCO, actas de certámenes literarios, tesis, normativas y leyes publicadas, entre otros.</a:t>
            </a:r>
            <a:endParaRPr lang="es-ES_tradnl" sz="2200" dirty="0">
              <a:solidFill>
                <a:schemeClr val="tx1"/>
              </a:solidFill>
            </a:endParaRPr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92692CC1-2187-406D-8653-531164D6A2AC}"/>
              </a:ext>
            </a:extLst>
          </p:cNvPr>
          <p:cNvSpPr/>
          <p:nvPr/>
        </p:nvSpPr>
        <p:spPr>
          <a:xfrm>
            <a:off x="0" y="3381828"/>
            <a:ext cx="12192000" cy="1915886"/>
          </a:xfrm>
          <a:prstGeom prst="roundRect">
            <a:avLst/>
          </a:prstGeom>
          <a:solidFill>
            <a:srgbClr val="814DFF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_tradnl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Documentos secundarios</a:t>
            </a:r>
            <a:r>
              <a:rPr lang="es-ES_tradnl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los que suministraron información sobre cómo y dónde encontrar los documentos antes mencionados, algunas de estas fuentes se encontraron en:</a:t>
            </a:r>
          </a:p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s-ES_tradnl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Las revistas de resúmenes bibliográficos; los resúmenes de artículos y otras publicaciones.</a:t>
            </a:r>
            <a:endParaRPr lang="es-ES_tradnl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s-ES_tradnl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Los catálogos  con descripciones en información suficiente para acceder a documentos escritos.</a:t>
            </a:r>
            <a:endParaRPr lang="es-ES_tradnl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s-ES_tradnl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Pies de página de libros o artículos y ensayos.</a:t>
            </a:r>
            <a:endParaRPr lang="es-ES_tradnl" sz="2000" dirty="0">
              <a:solidFill>
                <a:schemeClr val="tx1"/>
              </a:solidFill>
            </a:endParaRPr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44E89257-6BE6-4039-93A4-E61E9C5030DF}"/>
              </a:ext>
            </a:extLst>
          </p:cNvPr>
          <p:cNvSpPr/>
          <p:nvPr/>
        </p:nvSpPr>
        <p:spPr>
          <a:xfrm>
            <a:off x="0" y="5515429"/>
            <a:ext cx="12192000" cy="1132114"/>
          </a:xfrm>
          <a:prstGeom prst="roundRect">
            <a:avLst/>
          </a:prstGeom>
          <a:solidFill>
            <a:srgbClr val="814DFF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es-ES_tradnl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Documentos terciarios:</a:t>
            </a:r>
            <a:r>
              <a:rPr lang="es-ES_tradnl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las obras de referencias y consultas generales, como las enciclopedias, almanaques y los diccionarios.</a:t>
            </a:r>
            <a:endParaRPr lang="es-ES_tradnl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828258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Baskerville Old Face</vt:lpstr>
      <vt:lpstr>Calibri</vt:lpstr>
      <vt:lpstr>Symbol</vt:lpstr>
      <vt:lpstr>Times New Roman</vt:lpstr>
      <vt:lpstr>Univers</vt:lpstr>
      <vt:lpstr>Wingdings</vt:lpstr>
      <vt:lpstr>GradientVTI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DORIS EDITH SANCHEZ ACEVEDO POLANCO</dc:creator>
  <cp:lastModifiedBy>DORIS EDITH SANCHEZ ACEVEDO POLANCO</cp:lastModifiedBy>
  <cp:revision>5</cp:revision>
  <dcterms:created xsi:type="dcterms:W3CDTF">2021-04-08T16:41:08Z</dcterms:created>
  <dcterms:modified xsi:type="dcterms:W3CDTF">2021-04-08T17:19:12Z</dcterms:modified>
</cp:coreProperties>
</file>