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31D4"/>
    <a:srgbClr val="000000"/>
    <a:srgbClr val="A783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3591774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29231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38967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2224736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901726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55251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398792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962040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167461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945828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4/8/2021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‹Nº›</a:t>
            </a:fld>
            <a:endParaRPr lang="en-US"/>
          </a:p>
        </p:txBody>
      </p:sp>
    </p:spTree>
    <p:extLst>
      <p:ext uri="{BB962C8B-B14F-4D97-AF65-F5344CB8AC3E}">
        <p14:creationId xmlns:p14="http://schemas.microsoft.com/office/powerpoint/2010/main" val="383377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4/8/2021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‹Nº›</a:t>
            </a:fld>
            <a:endParaRPr lang="en-US"/>
          </a:p>
        </p:txBody>
      </p:sp>
    </p:spTree>
    <p:extLst>
      <p:ext uri="{BB962C8B-B14F-4D97-AF65-F5344CB8AC3E}">
        <p14:creationId xmlns:p14="http://schemas.microsoft.com/office/powerpoint/2010/main" val="248726717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14" r:id="rId4"/>
    <p:sldLayoutId id="2147483715" r:id="rId5"/>
    <p:sldLayoutId id="2147483720" r:id="rId6"/>
    <p:sldLayoutId id="2147483716" r:id="rId7"/>
    <p:sldLayoutId id="2147483717" r:id="rId8"/>
    <p:sldLayoutId id="2147483718" r:id="rId9"/>
    <p:sldLayoutId id="2147483719" r:id="rId10"/>
    <p:sldLayoutId id="2147483721"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5">
            <a:extLst>
              <a:ext uri="{FF2B5EF4-FFF2-40B4-BE49-F238E27FC236}">
                <a16:creationId xmlns:a16="http://schemas.microsoft.com/office/drawing/2014/main" id="{C3E06833-B59C-442F-9A6A-F8F55936D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554"/>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ame 57">
            <a:extLst>
              <a:ext uri="{FF2B5EF4-FFF2-40B4-BE49-F238E27FC236}">
                <a16:creationId xmlns:a16="http://schemas.microsoft.com/office/drawing/2014/main" id="{FA2016CF-2F24-4AE4-8A87-D9B6A3DE3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3" descr="Patrón de fondo&#10;&#10;Descripción generada automáticamente">
            <a:extLst>
              <a:ext uri="{FF2B5EF4-FFF2-40B4-BE49-F238E27FC236}">
                <a16:creationId xmlns:a16="http://schemas.microsoft.com/office/drawing/2014/main" id="{BA2CCEE5-7737-4D0D-BBA9-F2DC8AEE87FC}"/>
              </a:ext>
            </a:extLst>
          </p:cNvPr>
          <p:cNvPicPr>
            <a:picLocks noChangeAspect="1"/>
          </p:cNvPicPr>
          <p:nvPr/>
        </p:nvPicPr>
        <p:blipFill rotWithShape="1">
          <a:blip r:embed="rId2">
            <a:alphaModFix amt="90000"/>
          </a:blip>
          <a:srcRect t="6227" r="-1" b="-1"/>
          <a:stretch/>
        </p:blipFill>
        <p:spPr>
          <a:xfrm>
            <a:off x="493488" y="482787"/>
            <a:ext cx="11509826" cy="6110428"/>
          </a:xfrm>
          <a:prstGeom prst="rect">
            <a:avLst/>
          </a:prstGeom>
        </p:spPr>
      </p:pic>
      <p:sp>
        <p:nvSpPr>
          <p:cNvPr id="2" name="Título 1">
            <a:extLst>
              <a:ext uri="{FF2B5EF4-FFF2-40B4-BE49-F238E27FC236}">
                <a16:creationId xmlns:a16="http://schemas.microsoft.com/office/drawing/2014/main" id="{E42D0013-0897-4210-A6C7-36B6C7DA5C83}"/>
              </a:ext>
            </a:extLst>
          </p:cNvPr>
          <p:cNvSpPr>
            <a:spLocks noGrp="1"/>
          </p:cNvSpPr>
          <p:nvPr>
            <p:ph type="ctrTitle"/>
          </p:nvPr>
        </p:nvSpPr>
        <p:spPr>
          <a:xfrm>
            <a:off x="6574972" y="580571"/>
            <a:ext cx="5312228" cy="5907316"/>
          </a:xfrm>
          <a:solidFill>
            <a:schemeClr val="bg1"/>
          </a:solidFill>
        </p:spPr>
        <p:txBody>
          <a:bodyPr vert="horz" lIns="91440" tIns="45720" rIns="91440" bIns="45720" rtlCol="0">
            <a:normAutofit fontScale="90000"/>
          </a:bodyPr>
          <a:lstStyle/>
          <a:p>
            <a:pPr marL="342900" indent="-228600" algn="l">
              <a:lnSpc>
                <a:spcPct val="100000"/>
              </a:lnSpc>
              <a:buFont typeface="Wingdings" panose="05000000000000000000" pitchFamily="2" charset="2"/>
              <a:buChar char="§"/>
            </a:pPr>
            <a:br>
              <a:rPr lang="en-US" sz="2600" b="1" dirty="0">
                <a:gradFill flip="none" rotWithShape="1">
                  <a:gsLst>
                    <a:gs pos="0">
                      <a:schemeClr val="accent5">
                        <a:alpha val="70000"/>
                      </a:schemeClr>
                    </a:gs>
                    <a:gs pos="100000">
                      <a:schemeClr val="accent1">
                        <a:alpha val="70000"/>
                      </a:schemeClr>
                    </a:gs>
                  </a:gsLst>
                  <a:lin ang="0" scaled="1"/>
                  <a:tileRect/>
                </a:gradFill>
                <a:effectLst/>
              </a:rPr>
            </a:br>
            <a:br>
              <a:rPr lang="en-US" sz="2600" b="1" dirty="0">
                <a:gradFill flip="none" rotWithShape="1">
                  <a:gsLst>
                    <a:gs pos="0">
                      <a:schemeClr val="accent5">
                        <a:alpha val="70000"/>
                      </a:schemeClr>
                    </a:gs>
                    <a:gs pos="100000">
                      <a:schemeClr val="accent1">
                        <a:alpha val="70000"/>
                      </a:schemeClr>
                    </a:gs>
                  </a:gsLst>
                  <a:lin ang="0" scaled="1"/>
                  <a:tileRect/>
                </a:gradFill>
                <a:effectLst/>
              </a:rPr>
            </a:br>
            <a:br>
              <a:rPr lang="en-US" sz="2600" b="1" dirty="0">
                <a:gradFill flip="none" rotWithShape="1">
                  <a:gsLst>
                    <a:gs pos="0">
                      <a:schemeClr val="accent5">
                        <a:alpha val="70000"/>
                      </a:schemeClr>
                    </a:gs>
                    <a:gs pos="100000">
                      <a:schemeClr val="accent1">
                        <a:alpha val="70000"/>
                      </a:schemeClr>
                    </a:gs>
                  </a:gsLst>
                  <a:lin ang="0" scaled="1"/>
                  <a:tileRect/>
                </a:gradFill>
                <a:effectLst/>
              </a:rPr>
            </a:br>
            <a:br>
              <a:rPr lang="en-US" sz="2600" b="1" dirty="0">
                <a:gradFill flip="none" rotWithShape="1">
                  <a:gsLst>
                    <a:gs pos="0">
                      <a:schemeClr val="accent5">
                        <a:alpha val="70000"/>
                      </a:schemeClr>
                    </a:gs>
                    <a:gs pos="100000">
                      <a:schemeClr val="accent1">
                        <a:alpha val="70000"/>
                      </a:schemeClr>
                    </a:gs>
                  </a:gsLst>
                  <a:lin ang="0" scaled="1"/>
                  <a:tileRect/>
                </a:gradFill>
                <a:effectLst/>
              </a:rPr>
            </a:br>
            <a:br>
              <a:rPr lang="en-US" sz="2600" b="1" dirty="0">
                <a:gradFill flip="none" rotWithShape="1">
                  <a:gsLst>
                    <a:gs pos="0">
                      <a:schemeClr val="accent5">
                        <a:alpha val="70000"/>
                      </a:schemeClr>
                    </a:gs>
                    <a:gs pos="100000">
                      <a:schemeClr val="accent1">
                        <a:alpha val="70000"/>
                      </a:schemeClr>
                    </a:gs>
                  </a:gsLst>
                  <a:lin ang="0" scaled="1"/>
                  <a:tileRect/>
                </a:gradFill>
                <a:effectLst/>
              </a:rPr>
            </a:br>
            <a:r>
              <a:rPr lang="en-US" sz="2800" dirty="0">
                <a:solidFill>
                  <a:schemeClr val="tx2">
                    <a:alpha val="60000"/>
                  </a:schemeClr>
                </a:solidFill>
              </a:rPr>
              <a:t> </a:t>
            </a:r>
            <a:br>
              <a:rPr lang="en-US" sz="2800" dirty="0">
                <a:solidFill>
                  <a:schemeClr val="tx2">
                    <a:alpha val="60000"/>
                  </a:schemeClr>
                </a:solidFill>
              </a:rPr>
            </a:b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La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denominación</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proviene</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del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hecho</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 que,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tradicionalmente</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se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empleaba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una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ficha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cartulina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 7,5 cm x 12,5 cm. Como es de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uso</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personal,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cada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investigador</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puede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elaborarlas</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según</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su</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conveniencia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pero</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se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recomiendan</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ciertas</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pautas</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diagramación</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espacial</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para que los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datos</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sean</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más</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visibles</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La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ventaja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 la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ficha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papel</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radica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en que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permite</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guardar</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información</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acerca</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del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documento</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a:t>
            </a:r>
            <a:r>
              <a:rPr lang="en-US" sz="2800" b="1" dirty="0" err="1">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consultado</a:t>
            </a:r>
            <a: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t>. (Maradiaga, 2015, p. 56)</a:t>
            </a:r>
            <a:br>
              <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rPr>
            </a:br>
            <a:endParaRPr lang="en-US" sz="2800" b="1" dirty="0">
              <a:ln>
                <a:solidFill>
                  <a:schemeClr val="accent1">
                    <a:lumMod val="75000"/>
                  </a:schemeClr>
                </a:solidFill>
              </a:ln>
              <a:solidFill>
                <a:schemeClr val="tx1"/>
              </a:solidFill>
              <a:latin typeface="Times New Roman" panose="02020603050405020304" pitchFamily="18" charset="0"/>
              <a:cs typeface="Times New Roman" panose="02020603050405020304" pitchFamily="18" charset="0"/>
            </a:endParaRPr>
          </a:p>
        </p:txBody>
      </p:sp>
      <p:sp>
        <p:nvSpPr>
          <p:cNvPr id="46" name="CuadroTexto 45">
            <a:extLst>
              <a:ext uri="{FF2B5EF4-FFF2-40B4-BE49-F238E27FC236}">
                <a16:creationId xmlns:a16="http://schemas.microsoft.com/office/drawing/2014/main" id="{699FA64C-C025-4A74-95BA-CBA8BD913A16}"/>
              </a:ext>
            </a:extLst>
          </p:cNvPr>
          <p:cNvSpPr txBox="1"/>
          <p:nvPr/>
        </p:nvSpPr>
        <p:spPr>
          <a:xfrm>
            <a:off x="522514" y="635390"/>
            <a:ext cx="5370286" cy="707886"/>
          </a:xfrm>
          <a:prstGeom prst="rect">
            <a:avLst/>
          </a:prstGeom>
          <a:solidFill>
            <a:srgbClr val="A783E5">
              <a:alpha val="50196"/>
            </a:srgbClr>
          </a:solidFill>
        </p:spPr>
        <p:txBody>
          <a:bodyPr wrap="square">
            <a:spAutoFit/>
          </a:bodyPr>
          <a:lstStyle/>
          <a:p>
            <a:r>
              <a:rPr lang="en-US" sz="4000" b="1" dirty="0">
                <a:effectLst>
                  <a:outerShdw blurRad="38100" dist="38100" dir="2700000" algn="tl">
                    <a:srgbClr val="000000">
                      <a:alpha val="43137"/>
                    </a:srgbClr>
                  </a:outerShdw>
                </a:effectLst>
              </a:rPr>
              <a:t>Ficha bibliográfica</a:t>
            </a:r>
          </a:p>
        </p:txBody>
      </p:sp>
      <p:sp>
        <p:nvSpPr>
          <p:cNvPr id="44" name="CuadroTexto 43">
            <a:extLst>
              <a:ext uri="{FF2B5EF4-FFF2-40B4-BE49-F238E27FC236}">
                <a16:creationId xmlns:a16="http://schemas.microsoft.com/office/drawing/2014/main" id="{C1E67CE1-8620-4406-9BAD-EA584F4DA700}"/>
              </a:ext>
            </a:extLst>
          </p:cNvPr>
          <p:cNvSpPr txBox="1"/>
          <p:nvPr/>
        </p:nvSpPr>
        <p:spPr>
          <a:xfrm>
            <a:off x="595086" y="2103064"/>
            <a:ext cx="5907313" cy="4370427"/>
          </a:xfrm>
          <a:prstGeom prst="rect">
            <a:avLst/>
          </a:prstGeom>
          <a:solidFill>
            <a:schemeClr val="bg1"/>
          </a:solidFill>
        </p:spPr>
        <p:txBody>
          <a:bodyPr wrap="square">
            <a:spAutoFit/>
          </a:bodyPr>
          <a:lstStyle/>
          <a:p>
            <a:br>
              <a:rPr lang="en-US" sz="1800" b="1" dirty="0">
                <a:gradFill flip="none" rotWithShape="1">
                  <a:gsLst>
                    <a:gs pos="0">
                      <a:schemeClr val="accent5">
                        <a:alpha val="70000"/>
                      </a:schemeClr>
                    </a:gs>
                    <a:gs pos="100000">
                      <a:schemeClr val="accent1">
                        <a:alpha val="70000"/>
                      </a:schemeClr>
                    </a:gs>
                  </a:gsLst>
                  <a:lin ang="0" scaled="1"/>
                  <a:tileRect/>
                </a:gradFill>
                <a:effectLst/>
              </a:rPr>
            </a:b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Identificar</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un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documento</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significa</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reconocer</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los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datos</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que lo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diferencian</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de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otros</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documentos</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y que, por lo tanto,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permiten</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su</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ubicación</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en una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biblioteca</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(tradicional o virtual). Esos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datos</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o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campos</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según</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los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bibliotecarios</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se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registran</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en lo que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técnicamente</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se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denomina</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ficha</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bibliográfica,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aun</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cuando</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no se use una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ficha</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en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sentido</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estricto</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Pieza</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de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papel</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o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cartulina</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r>
              <a:rPr lang="en-US" sz="2400" b="1" dirty="0" err="1">
                <a:ln>
                  <a:solidFill>
                    <a:schemeClr val="accent1">
                      <a:lumMod val="75000"/>
                    </a:schemeClr>
                  </a:solidFill>
                </a:ln>
                <a:latin typeface="Times New Roman" panose="02020603050405020304" pitchFamily="18" charset="0"/>
                <a:cs typeface="Times New Roman" panose="02020603050405020304" pitchFamily="18" charset="0"/>
              </a:rPr>
              <a:t>DRAE</a:t>
            </a:r>
            <a:r>
              <a:rPr lang="en-US" sz="2400" b="1" dirty="0">
                <a:ln>
                  <a:solidFill>
                    <a:schemeClr val="accent1">
                      <a:lumMod val="75000"/>
                    </a:schemeClr>
                  </a:solidFill>
                </a:ln>
                <a:latin typeface="Times New Roman" panose="02020603050405020304" pitchFamily="18" charset="0"/>
                <a:cs typeface="Times New Roman" panose="02020603050405020304" pitchFamily="18" charset="0"/>
              </a:rPr>
              <a:t>). </a:t>
            </a:r>
            <a:br>
              <a:rPr lang="en-US" sz="2400" b="1" dirty="0">
                <a:ln>
                  <a:solidFill>
                    <a:schemeClr val="accent1">
                      <a:lumMod val="75000"/>
                    </a:schemeClr>
                  </a:solidFill>
                </a:ln>
                <a:latin typeface="Times New Roman" panose="02020603050405020304" pitchFamily="18" charset="0"/>
                <a:cs typeface="Times New Roman" panose="02020603050405020304" pitchFamily="18" charset="0"/>
              </a:rPr>
            </a:br>
            <a:endParaRPr lang="es-ES_tradnl" sz="2000" b="1" dirty="0">
              <a:ln>
                <a:solidFill>
                  <a:schemeClr val="accent1">
                    <a:lumMod val="75000"/>
                  </a:schemeClr>
                </a:solidFill>
              </a:l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344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ame 8">
            <a:extLst>
              <a:ext uri="{FF2B5EF4-FFF2-40B4-BE49-F238E27FC236}">
                <a16:creationId xmlns:a16="http://schemas.microsoft.com/office/drawing/2014/main" id="{DD7EAFE6-2BB9-41FB-9CF4-588CFC70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3E06833-B59C-442F-9A6A-F8F55936D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554"/>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ame 12">
            <a:extLst>
              <a:ext uri="{FF2B5EF4-FFF2-40B4-BE49-F238E27FC236}">
                <a16:creationId xmlns:a16="http://schemas.microsoft.com/office/drawing/2014/main" id="{FA2016CF-2F24-4AE4-8A87-D9B6A3DE3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Marcador de contenido 3">
            <a:extLst>
              <a:ext uri="{FF2B5EF4-FFF2-40B4-BE49-F238E27FC236}">
                <a16:creationId xmlns:a16="http://schemas.microsoft.com/office/drawing/2014/main" id="{44D27A4A-5AE5-4889-9AEE-530230DF2027}"/>
              </a:ext>
            </a:extLst>
          </p:cNvPr>
          <p:cNvGraphicFramePr>
            <a:graphicFrameLocks noGrp="1"/>
          </p:cNvGraphicFramePr>
          <p:nvPr>
            <p:ph idx="1"/>
            <p:extLst>
              <p:ext uri="{D42A27DB-BD31-4B8C-83A1-F6EECF244321}">
                <p14:modId xmlns:p14="http://schemas.microsoft.com/office/powerpoint/2010/main" val="598684947"/>
              </p:ext>
            </p:extLst>
          </p:nvPr>
        </p:nvGraphicFramePr>
        <p:xfrm>
          <a:off x="290286" y="319314"/>
          <a:ext cx="11567885" cy="6304041"/>
        </p:xfrm>
        <a:graphic>
          <a:graphicData uri="http://schemas.openxmlformats.org/drawingml/2006/table">
            <a:tbl>
              <a:tblPr firstRow="1" firstCol="1" bandRow="1"/>
              <a:tblGrid>
                <a:gridCol w="5812778">
                  <a:extLst>
                    <a:ext uri="{9D8B030D-6E8A-4147-A177-3AD203B41FA5}">
                      <a16:colId xmlns:a16="http://schemas.microsoft.com/office/drawing/2014/main" val="3188019431"/>
                    </a:ext>
                  </a:extLst>
                </a:gridCol>
                <a:gridCol w="5755107">
                  <a:extLst>
                    <a:ext uri="{9D8B030D-6E8A-4147-A177-3AD203B41FA5}">
                      <a16:colId xmlns:a16="http://schemas.microsoft.com/office/drawing/2014/main" val="3333793077"/>
                    </a:ext>
                  </a:extLst>
                </a:gridCol>
              </a:tblGrid>
              <a:tr h="1448813">
                <a:tc gridSpan="2">
                  <a:txBody>
                    <a:bodyPr/>
                    <a:lstStyle/>
                    <a:p>
                      <a:pPr algn="just" fontAlgn="t">
                        <a:lnSpc>
                          <a:spcPct val="107000"/>
                        </a:lnSpc>
                        <a:spcBef>
                          <a:spcPts val="0"/>
                        </a:spcBef>
                        <a:spcAft>
                          <a:spcPts val="800"/>
                        </a:spcAft>
                      </a:pPr>
                      <a:r>
                        <a:rPr lang="es-PA" sz="1800" b="1" i="0" u="none" strike="noStrike" dirty="0">
                          <a:ln>
                            <a:solidFill>
                              <a:schemeClr val="accent1">
                                <a:lumMod val="75000"/>
                              </a:schemeClr>
                            </a:solid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Fuente bibliográfica</a:t>
                      </a:r>
                      <a:r>
                        <a:rPr lang="es-PA" sz="1800" b="1" i="0" u="none" strike="noStrike" dirty="0">
                          <a:ln>
                            <a:solidFill>
                              <a:schemeClr val="accent1">
                                <a:lumMod val="50000"/>
                              </a:schemeClr>
                            </a:solid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PA" sz="1800" b="1" i="0" u="none" strike="noStrike" dirty="0">
                        <a:ln>
                          <a:solidFill>
                            <a:schemeClr val="accent1">
                              <a:lumMod val="50000"/>
                            </a:schemeClr>
                          </a:solidFill>
                        </a:ln>
                        <a:solidFill>
                          <a:schemeClr val="tx1"/>
                        </a:solidFill>
                        <a:effectLst/>
                        <a:latin typeface="Times New Roman" panose="02020603050405020304" pitchFamily="18" charset="0"/>
                        <a:cs typeface="Times New Roman" panose="02020603050405020304" pitchFamily="18" charset="0"/>
                      </a:endParaRPr>
                    </a:p>
                    <a:p>
                      <a:pPr marL="448056" indent="-448056" algn="just"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Prados, P. (2016). “La noche de las aves” en </a:t>
                      </a:r>
                      <a:r>
                        <a:rPr lang="es-PA" sz="1800" b="0" i="1"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El otro lado del sueño Bajamar</a:t>
                      </a: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 (Primera Edición). Panamá: Editorial Universitaria Carlos Manuel Gasteazoro.</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p>
                      <a:pPr algn="just"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 </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txBody>
                  <a:tcPr marL="75438" marR="75438" marT="37719" marB="37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s-ES_tradnl"/>
                    </a:p>
                  </a:txBody>
                  <a:tcPr/>
                </a:tc>
                <a:extLst>
                  <a:ext uri="{0D108BD9-81ED-4DB2-BD59-A6C34878D82A}">
                    <a16:rowId xmlns:a16="http://schemas.microsoft.com/office/drawing/2014/main" val="3140122846"/>
                  </a:ext>
                </a:extLst>
              </a:tr>
              <a:tr h="1747269">
                <a:tc gridSpan="2">
                  <a:txBody>
                    <a:bodyPr/>
                    <a:lstStyle/>
                    <a:p>
                      <a:pPr marL="0" algn="just" defTabSz="914400" rtl="0" eaLnBrk="1" fontAlgn="t" latinLnBrk="0" hangingPunct="1">
                        <a:lnSpc>
                          <a:spcPct val="107000"/>
                        </a:lnSpc>
                        <a:spcBef>
                          <a:spcPts val="0"/>
                        </a:spcBef>
                        <a:spcAft>
                          <a:spcPts val="800"/>
                        </a:spcAft>
                      </a:pPr>
                      <a:r>
                        <a:rPr lang="es-PA" sz="1800" b="1" i="0" u="none" strike="noStrike" kern="1200" dirty="0">
                          <a:ln>
                            <a:solidFill>
                              <a:schemeClr val="accent1">
                                <a:lumMod val="75000"/>
                              </a:schemeClr>
                            </a:solid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Cita: </a:t>
                      </a:r>
                      <a:endParaRPr lang="es-PA" sz="1800" b="1" i="0" u="none" strike="noStrike" kern="1200" dirty="0">
                        <a:ln>
                          <a:solidFill>
                            <a:schemeClr val="accent1">
                              <a:lumMod val="75000"/>
                            </a:schemeClr>
                          </a:solidFill>
                        </a:ln>
                        <a:solidFill>
                          <a:schemeClr val="tx1"/>
                        </a:solidFill>
                        <a:effectLst/>
                        <a:latin typeface="Times New Roman" panose="02020603050405020304" pitchFamily="18" charset="0"/>
                        <a:cs typeface="Times New Roman" panose="02020603050405020304" pitchFamily="18" charset="0"/>
                      </a:endParaRPr>
                    </a:p>
                    <a:p>
                      <a:pPr algn="just"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“...pensó en los muchachos de la juerga en la calle veintiséis, con la música de Eddy Palmieri y la voz de Cheo Feliciano repitiendo: “…Anacaona, india de raza vencida…Anacaona, de la región primitiva…” (Prados, 2016, p. 29).”</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p>
                      <a:pPr algn="just"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 </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txBody>
                  <a:tcPr marL="75438" marR="75438" marT="37719" marB="3771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s-ES_tradnl"/>
                    </a:p>
                  </a:txBody>
                  <a:tcPr/>
                </a:tc>
                <a:extLst>
                  <a:ext uri="{0D108BD9-81ED-4DB2-BD59-A6C34878D82A}">
                    <a16:rowId xmlns:a16="http://schemas.microsoft.com/office/drawing/2014/main" val="2034839231"/>
                  </a:ext>
                </a:extLst>
              </a:tr>
              <a:tr h="977617">
                <a:tc>
                  <a:txBody>
                    <a:bodyPr/>
                    <a:lstStyle/>
                    <a:p>
                      <a:pPr marL="0" algn="just" defTabSz="914400" rtl="0" eaLnBrk="1" fontAlgn="t" latinLnBrk="0" hangingPunct="1">
                        <a:lnSpc>
                          <a:spcPct val="107000"/>
                        </a:lnSpc>
                        <a:spcBef>
                          <a:spcPts val="0"/>
                        </a:spcBef>
                        <a:spcAft>
                          <a:spcPts val="800"/>
                        </a:spcAft>
                      </a:pPr>
                      <a:r>
                        <a:rPr lang="es-PA" sz="1800" b="1" i="0" u="none" strike="noStrike" kern="1200" dirty="0">
                          <a:ln>
                            <a:solidFill>
                              <a:schemeClr val="accent1">
                                <a:lumMod val="75000"/>
                              </a:schemeClr>
                            </a:solid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¿Dónde se ubicará la cita?</a:t>
                      </a:r>
                      <a:endParaRPr lang="es-PA" sz="1800" b="1" i="0" u="none" strike="noStrike" kern="1200" dirty="0">
                        <a:ln>
                          <a:solidFill>
                            <a:schemeClr val="accent1">
                              <a:lumMod val="75000"/>
                            </a:schemeClr>
                          </a:solidFill>
                        </a:ln>
                        <a:solidFill>
                          <a:schemeClr val="tx1"/>
                        </a:solidFill>
                        <a:effectLst/>
                        <a:latin typeface="Times New Roman" panose="02020603050405020304" pitchFamily="18" charset="0"/>
                        <a:cs typeface="Times New Roman" panose="02020603050405020304" pitchFamily="18" charset="0"/>
                      </a:endParaRPr>
                    </a:p>
                    <a:p>
                      <a:pPr algn="just"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Esta cita se podrá usar en el análisis de la intertextualidad musical.</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p>
                      <a:pPr algn="just"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 </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txBody>
                  <a:tcPr marL="56579" marR="56579" marT="78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algn="just" defTabSz="914400" rtl="0" eaLnBrk="1" fontAlgn="t" latinLnBrk="0" hangingPunct="1">
                        <a:lnSpc>
                          <a:spcPct val="107000"/>
                        </a:lnSpc>
                        <a:spcBef>
                          <a:spcPts val="0"/>
                        </a:spcBef>
                        <a:spcAft>
                          <a:spcPts val="800"/>
                        </a:spcAft>
                      </a:pPr>
                      <a:r>
                        <a:rPr lang="es-PA" sz="1800" b="1" i="0" u="none" strike="noStrike" kern="1200" dirty="0">
                          <a:ln>
                            <a:solidFill>
                              <a:schemeClr val="accent1">
                                <a:lumMod val="75000"/>
                              </a:schemeClr>
                            </a:solid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Importancia de la cita </a:t>
                      </a:r>
                      <a:endParaRPr lang="es-PA" sz="1800" b="1" i="0" u="none" strike="noStrike" kern="1200" dirty="0">
                        <a:ln>
                          <a:solidFill>
                            <a:schemeClr val="accent1">
                              <a:lumMod val="75000"/>
                            </a:schemeClr>
                          </a:solidFill>
                        </a:ln>
                        <a:solidFill>
                          <a:schemeClr val="tx1"/>
                        </a:solidFill>
                        <a:effectLst/>
                        <a:latin typeface="Times New Roman" panose="02020603050405020304" pitchFamily="18" charset="0"/>
                        <a:cs typeface="Times New Roman" panose="02020603050405020304" pitchFamily="18" charset="0"/>
                      </a:endParaRPr>
                    </a:p>
                    <a:p>
                      <a:pPr algn="just" fontAlgn="t">
                        <a:lnSpc>
                          <a:spcPct val="107000"/>
                        </a:lnSpc>
                        <a:spcBef>
                          <a:spcPts val="0"/>
                        </a:spcBef>
                        <a:spcAft>
                          <a:spcPts val="800"/>
                        </a:spcAft>
                      </a:pPr>
                      <a:r>
                        <a:rPr lang="es-PA" sz="1800" b="0" i="0" u="none" strike="noStrike" dirty="0">
                          <a:ln>
                            <a:solidFill>
                              <a:schemeClr val="tx1"/>
                            </a:solid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 cita revela la intención del escritor al aludir a la historia ancestral en este cuento.</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txBody>
                  <a:tcPr marL="56579" marR="56579" marT="78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90023773"/>
                  </a:ext>
                </a:extLst>
              </a:tr>
              <a:tr h="1719100">
                <a:tc>
                  <a:txBody>
                    <a:bodyPr/>
                    <a:lstStyle/>
                    <a:p>
                      <a:pPr marL="0" algn="just" defTabSz="914400" rtl="0" eaLnBrk="1" fontAlgn="t" latinLnBrk="0" hangingPunct="1">
                        <a:lnSpc>
                          <a:spcPct val="107000"/>
                        </a:lnSpc>
                        <a:spcBef>
                          <a:spcPts val="0"/>
                        </a:spcBef>
                        <a:spcAft>
                          <a:spcPts val="800"/>
                        </a:spcAft>
                      </a:pPr>
                      <a:r>
                        <a:rPr lang="es-PA" sz="1800" b="1" i="0" u="none" strike="noStrike" kern="1200" dirty="0">
                          <a:ln>
                            <a:solidFill>
                              <a:schemeClr val="accent1">
                                <a:lumMod val="75000"/>
                              </a:schemeClr>
                            </a:solid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¿Cómo se establecen las relaciones de intertextualidad?</a:t>
                      </a:r>
                      <a:endParaRPr lang="es-PA" sz="1800" b="1" i="0" u="none" strike="noStrike" kern="1200" dirty="0">
                        <a:ln>
                          <a:solidFill>
                            <a:schemeClr val="accent1">
                              <a:lumMod val="75000"/>
                            </a:schemeClr>
                          </a:solidFill>
                        </a:ln>
                        <a:solidFill>
                          <a:schemeClr val="tx1"/>
                        </a:solidFill>
                        <a:effectLst/>
                        <a:latin typeface="Times New Roman" panose="02020603050405020304" pitchFamily="18" charset="0"/>
                        <a:cs typeface="Times New Roman" panose="02020603050405020304" pitchFamily="18" charset="0"/>
                      </a:endParaRPr>
                    </a:p>
                    <a:p>
                      <a:pPr algn="l"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Existe una relación entre los hilos narrativos coherente con la lectura del texto citado, la vivencia histórica ancestral, las luchas nacionalistas de Panamá y la invasión de 1989. </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p>
                      <a:pPr algn="l"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 </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txBody>
                  <a:tcPr marL="56579" marR="56579" marT="78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algn="just" defTabSz="914400" rtl="0" eaLnBrk="1" fontAlgn="t" latinLnBrk="0" hangingPunct="1">
                        <a:lnSpc>
                          <a:spcPct val="107000"/>
                        </a:lnSpc>
                        <a:spcBef>
                          <a:spcPts val="0"/>
                        </a:spcBef>
                        <a:spcAft>
                          <a:spcPts val="800"/>
                        </a:spcAft>
                      </a:pPr>
                      <a:r>
                        <a:rPr lang="es-PA" sz="1800" b="1" i="0" u="none" strike="noStrike" kern="1200" dirty="0">
                          <a:ln>
                            <a:solidFill>
                              <a:schemeClr val="accent1">
                                <a:lumMod val="75000"/>
                              </a:schemeClr>
                            </a:solid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Reflexión personal de cita </a:t>
                      </a:r>
                      <a:endParaRPr lang="es-PA" sz="1800" b="1" i="0" u="none" strike="noStrike" kern="1200" dirty="0">
                        <a:ln>
                          <a:solidFill>
                            <a:schemeClr val="accent1">
                              <a:lumMod val="75000"/>
                            </a:schemeClr>
                          </a:solidFill>
                        </a:ln>
                        <a:solidFill>
                          <a:schemeClr val="tx1"/>
                        </a:solidFill>
                        <a:effectLst/>
                        <a:latin typeface="Times New Roman" panose="02020603050405020304" pitchFamily="18" charset="0"/>
                        <a:cs typeface="Times New Roman" panose="02020603050405020304" pitchFamily="18" charset="0"/>
                      </a:endParaRPr>
                    </a:p>
                    <a:p>
                      <a:pPr algn="l" fontAlgn="t">
                        <a:lnSpc>
                          <a:spcPct val="107000"/>
                        </a:lnSpc>
                        <a:spcBef>
                          <a:spcPts val="0"/>
                        </a:spcBef>
                        <a:spcAft>
                          <a:spcPts val="800"/>
                        </a:spcAft>
                      </a:pPr>
                      <a:r>
                        <a:rPr lang="es-PA" sz="1800" b="0" i="0" u="none" strike="noStrike" dirty="0">
                          <a:ln>
                            <a:solidFill>
                              <a:schemeClr val="tx1"/>
                            </a:solidFill>
                          </a:ln>
                          <a:effectLst/>
                          <a:latin typeface="Times New Roman" panose="02020603050405020304" pitchFamily="18" charset="0"/>
                          <a:ea typeface="Calibri" panose="020F0502020204030204" pitchFamily="34" charset="0"/>
                          <a:cs typeface="Times New Roman" panose="02020603050405020304" pitchFamily="18" charset="0"/>
                        </a:rPr>
                        <a:t>La insistencia del autor al acudir repetidas veces al texto musical de Anacaona manifiesta su punto de vista sobre el rechazo a la colonización y toda manifestación de dominar a las poblaciones indefensas.</a:t>
                      </a:r>
                      <a:endParaRPr lang="es-PA" sz="1800" b="0" i="0" u="none" strike="noStrike" dirty="0">
                        <a:ln>
                          <a:solidFill>
                            <a:schemeClr val="tx1"/>
                          </a:solidFill>
                        </a:ln>
                        <a:effectLst/>
                        <a:latin typeface="Times New Roman" panose="02020603050405020304" pitchFamily="18" charset="0"/>
                        <a:cs typeface="Times New Roman" panose="02020603050405020304" pitchFamily="18" charset="0"/>
                      </a:endParaRPr>
                    </a:p>
                  </a:txBody>
                  <a:tcPr marL="56579" marR="56579" marT="785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60909985"/>
                  </a:ext>
                </a:extLst>
              </a:tr>
            </a:tbl>
          </a:graphicData>
        </a:graphic>
      </p:graphicFrame>
    </p:spTree>
    <p:extLst>
      <p:ext uri="{BB962C8B-B14F-4D97-AF65-F5344CB8AC3E}">
        <p14:creationId xmlns:p14="http://schemas.microsoft.com/office/powerpoint/2010/main" val="2042608828"/>
      </p:ext>
    </p:extLst>
  </p:cSld>
  <p:clrMapOvr>
    <a:masterClrMapping/>
  </p:clrMapOvr>
</p:sld>
</file>

<file path=ppt/theme/theme1.xml><?xml version="1.0" encoding="utf-8"?>
<a:theme xmlns:a="http://schemas.openxmlformats.org/drawingml/2006/main" name="LuminousVTI">
  <a:themeElements>
    <a:clrScheme name="AnalogousFromDarkSeedLeftStep">
      <a:dk1>
        <a:srgbClr val="000000"/>
      </a:dk1>
      <a:lt1>
        <a:srgbClr val="FFFFFF"/>
      </a:lt1>
      <a:dk2>
        <a:srgbClr val="1B3026"/>
      </a:dk2>
      <a:lt2>
        <a:srgbClr val="F1F3F0"/>
      </a:lt2>
      <a:accent1>
        <a:srgbClr val="BB2EE2"/>
      </a:accent1>
      <a:accent2>
        <a:srgbClr val="6D31D4"/>
      </a:accent2>
      <a:accent3>
        <a:srgbClr val="2E37E2"/>
      </a:accent3>
      <a:accent4>
        <a:srgbClr val="1C70D0"/>
      </a:accent4>
      <a:accent5>
        <a:srgbClr val="2BBED1"/>
      </a:accent5>
      <a:accent6>
        <a:srgbClr val="1AC290"/>
      </a:accent6>
      <a:hlink>
        <a:srgbClr val="3D94B7"/>
      </a:hlink>
      <a:folHlink>
        <a:srgbClr val="7F7F7F"/>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docProps/app.xml><?xml version="1.0" encoding="utf-8"?>
<Properties xmlns="http://schemas.openxmlformats.org/officeDocument/2006/extended-properties" xmlns:vt="http://schemas.openxmlformats.org/officeDocument/2006/docPropsVTypes">
  <TotalTime>0</TotalTime>
  <Words>375</Words>
  <Application>Microsoft Office PowerPoint</Application>
  <PresentationFormat>Panorámica</PresentationFormat>
  <Paragraphs>19</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Avenir Next LT Pro</vt:lpstr>
      <vt:lpstr>Sabon Next LT</vt:lpstr>
      <vt:lpstr>Times New Roman</vt:lpstr>
      <vt:lpstr>Wingdings</vt:lpstr>
      <vt:lpstr>LuminousVTI</vt:lpstr>
      <vt:lpstr>       La denominación proviene del hecho de que, tradicionalmente, se empleaba una ficha de cartulina de 7,5 cm x 12,5 cm. Como es de uso personal, cada investigador puede elaborarlas según su conveniencia; pero se recomiendan ciertas pautas de diagramación espacial para que los datos sean más visibles. La ventaja de la ficha de papel radica en que permite guardar información acerca del documento consultado. (Maradiaga, 2015, p. 56)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Ficha bibliográfica</dc:title>
  <dc:creator>DORIS EDITH SANCHEZ ACEVEDO POLANCO</dc:creator>
  <cp:lastModifiedBy>DORIS EDITH SANCHEZ ACEVEDO POLANCO</cp:lastModifiedBy>
  <cp:revision>6</cp:revision>
  <dcterms:created xsi:type="dcterms:W3CDTF">2021-04-08T18:10:14Z</dcterms:created>
  <dcterms:modified xsi:type="dcterms:W3CDTF">2021-04-08T19:02:12Z</dcterms:modified>
</cp:coreProperties>
</file>