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7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7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5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7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806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8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4/7/2021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99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4/7/2021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6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4/7/2021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25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4/7/2021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5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39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BC526B7A-4801-4FD1-95C8-03AF22629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1E644DE9-8D09-43E2-BA69-F57482CFC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" name="Picture 3" descr="Líneas y puntos conectados sobre un fondo degradado de color púrpura y anaranjado">
            <a:extLst>
              <a:ext uri="{FF2B5EF4-FFF2-40B4-BE49-F238E27FC236}">
                <a16:creationId xmlns:a16="http://schemas.microsoft.com/office/drawing/2014/main" id="{0E28D553-D8B5-4E41-802F-DAC42F922F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t="11" b="15736"/>
          <a:stretch/>
        </p:blipFill>
        <p:spPr>
          <a:xfrm>
            <a:off x="20" y="10"/>
            <a:ext cx="12191980" cy="6856614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46B4971C-EAA5-47BF-8631-58DC0669B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0"/>
            <a:ext cx="7724071" cy="6858000"/>
            <a:chOff x="4464881" y="0"/>
            <a:chExt cx="7724071" cy="6858000"/>
          </a:xfrm>
        </p:grpSpPr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F4392489-D7F7-4887-9BC1-7F3EA3132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4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CC171B73-5CE0-4C49-A57E-BD75BEB293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5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5E1FFE8-C6B0-458B-83D2-1B8FA45F4372}"/>
              </a:ext>
            </a:extLst>
          </p:cNvPr>
          <p:cNvSpPr txBox="1"/>
          <p:nvPr/>
        </p:nvSpPr>
        <p:spPr>
          <a:xfrm>
            <a:off x="1" y="127391"/>
            <a:ext cx="12192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A" sz="4400" b="1" dirty="0">
                <a:effectLst>
                  <a:glow rad="228600">
                    <a:schemeClr val="bg1">
                      <a:alpha val="49000"/>
                    </a:schemeClr>
                  </a:glo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Carácter literario y comparativista de la investigación</a:t>
            </a:r>
            <a:endParaRPr lang="es-ES_tradnl" sz="4400" dirty="0">
              <a:effectLst>
                <a:glow rad="228600">
                  <a:schemeClr val="bg1">
                    <a:alpha val="49000"/>
                  </a:schemeClr>
                </a:glow>
              </a:effectLst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1EBC332-3BF8-49C7-9689-4878A0A2E0BB}"/>
              </a:ext>
            </a:extLst>
          </p:cNvPr>
          <p:cNvSpPr txBox="1"/>
          <p:nvPr/>
        </p:nvSpPr>
        <p:spPr>
          <a:xfrm>
            <a:off x="65316" y="2054104"/>
            <a:ext cx="12025086" cy="4770537"/>
          </a:xfrm>
          <a:prstGeom prst="rect">
            <a:avLst/>
          </a:prstGeom>
          <a:solidFill>
            <a:schemeClr val="tx1">
              <a:alpha val="32000"/>
            </a:schemeClr>
          </a:solidFill>
        </p:spPr>
        <p:txBody>
          <a:bodyPr wrap="square">
            <a:spAutoFit/>
          </a:bodyPr>
          <a:lstStyle/>
          <a:p>
            <a:r>
              <a:rPr lang="es-PA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 investigación sobre tres mitos de la tradición oral ngäbe en la novela </a:t>
            </a:r>
            <a:r>
              <a:rPr lang="es-PA" sz="2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Una sola huella</a:t>
            </a:r>
            <a:r>
              <a:rPr lang="es-PA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 en el cuento “La noche de las aves”  se centra en el enfoque de la literatura comparada propuesto por Armando </a:t>
            </a:r>
            <a:r>
              <a:rPr lang="es-PA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Gnisci</a:t>
            </a:r>
            <a:r>
              <a:rPr lang="es-PA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en </a:t>
            </a:r>
            <a:r>
              <a:rPr lang="es-PA" sz="2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Introducción a la literatura comparada</a:t>
            </a:r>
            <a:r>
              <a:rPr lang="es-PA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(2002) donde sostiene que la “Disciplina que concibe y trata la literatura / las literaturas como fenómenos culturales mundiales” debe entenderse como “intercultural y mundialista” (p. 18). </a:t>
            </a:r>
          </a:p>
          <a:p>
            <a:endParaRPr lang="es-PA" sz="280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es-PA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Las relaciones que se observan entre los textos literarios antes mencionados y otros discursos estéticos y culturales, como podrá apreciarse en el siguiente cuadro comparativo: </a:t>
            </a:r>
            <a:endParaRPr lang="es-ES_tradnl" sz="280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264454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BAAFD926-8B08-48D2-94F6-D07B231B8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473504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940967">
                  <a:extLst>
                    <a:ext uri="{9D8B030D-6E8A-4147-A177-3AD203B41FA5}">
                      <a16:colId xmlns:a16="http://schemas.microsoft.com/office/drawing/2014/main" val="3369868316"/>
                    </a:ext>
                  </a:extLst>
                </a:gridCol>
                <a:gridCol w="2423769">
                  <a:extLst>
                    <a:ext uri="{9D8B030D-6E8A-4147-A177-3AD203B41FA5}">
                      <a16:colId xmlns:a16="http://schemas.microsoft.com/office/drawing/2014/main" val="1067498112"/>
                    </a:ext>
                  </a:extLst>
                </a:gridCol>
                <a:gridCol w="2231136">
                  <a:extLst>
                    <a:ext uri="{9D8B030D-6E8A-4147-A177-3AD203B41FA5}">
                      <a16:colId xmlns:a16="http://schemas.microsoft.com/office/drawing/2014/main" val="203731986"/>
                    </a:ext>
                  </a:extLst>
                </a:gridCol>
                <a:gridCol w="2533497">
                  <a:extLst>
                    <a:ext uri="{9D8B030D-6E8A-4147-A177-3AD203B41FA5}">
                      <a16:colId xmlns:a16="http://schemas.microsoft.com/office/drawing/2014/main" val="3988929779"/>
                    </a:ext>
                  </a:extLst>
                </a:gridCol>
                <a:gridCol w="3062630">
                  <a:extLst>
                    <a:ext uri="{9D8B030D-6E8A-4147-A177-3AD203B41FA5}">
                      <a16:colId xmlns:a16="http://schemas.microsoft.com/office/drawing/2014/main" val="3456509759"/>
                    </a:ext>
                  </a:extLst>
                </a:gridCol>
              </a:tblGrid>
              <a:tr h="547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Textos analizados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1" marR="49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</a:rPr>
                        <a:t>Mito, música, danza y literatura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1" marR="49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</a:rPr>
                        <a:t>Mito, cine y literatura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1" marR="49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</a:rPr>
                        <a:t>Mito, artes visuales y literatura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1" marR="49001" marT="0" marB="0" anchor="ctr"/>
                </a:tc>
                <a:tc>
                  <a:txBody>
                    <a:bodyPr/>
                    <a:lstStyle/>
                    <a:p>
                      <a:pPr marL="292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A" sz="1200">
                          <a:solidFill>
                            <a:schemeClr val="tx1"/>
                          </a:solidFill>
                          <a:effectLst/>
                        </a:rPr>
                        <a:t>Análisis del discurso e imagología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1" marR="49001" marT="0" marB="0" anchor="ctr"/>
                </a:tc>
                <a:extLst>
                  <a:ext uri="{0D108BD9-81ED-4DB2-BD59-A6C34878D82A}">
                    <a16:rowId xmlns:a16="http://schemas.microsoft.com/office/drawing/2014/main" val="1418686614"/>
                  </a:ext>
                </a:extLst>
              </a:tr>
              <a:tr h="2460758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 Narraciones ngäbes, relatos de la tradición oral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1" marR="49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El Mito del origen de la Danza y del Canto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Explica cómo llega la música y la danza al pueblo ngäbe.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82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82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1" marR="49001" marT="0" marB="0"/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El Mito del dios Trueno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Narra la historia de Roa, dios Trueno para los ngäbes.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Cuando alguien es alcanzado por el rayo de Roa puede convertirse en </a:t>
                      </a:r>
                      <a:r>
                        <a:rPr lang="es-ES_tradnl" sz="1200" dirty="0" err="1">
                          <a:solidFill>
                            <a:schemeClr val="tx1"/>
                          </a:solidFill>
                          <a:effectLst/>
                        </a:rPr>
                        <a:t>sukia</a:t>
                      </a: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 (sacerdote o adivino).</a:t>
                      </a:r>
                    </a:p>
                    <a:p>
                      <a:pPr marL="193040" indent="-1835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1" marR="49001" marT="0" marB="0"/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El Mito del colibrí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En la balsería los competidores que resultan lesionados por los golpes de la balsa comen colibrí asado para sanar de sus heridas.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El macho de monte se transforma en colibrí cuando es perseguido por los cazadores.</a:t>
                      </a:r>
                    </a:p>
                    <a:p>
                      <a:pPr marL="2368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1" marR="4900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</a:rPr>
                        <a:t>La cultura ngäbe ha asimilado e incorporado elementos del colonizador, la dominación colonial no ha muerto, “puesto que pervive en sus secuelas”.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</a:rPr>
                        <a:t>La expropiación de tierras, el constante bombardeo de culturas foráneas y la marginación han ido menoscabado la tradición oral.</a:t>
                      </a:r>
                    </a:p>
                    <a:p>
                      <a:pPr marL="82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82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1" marR="49001" marT="0" marB="0"/>
                </a:tc>
                <a:extLst>
                  <a:ext uri="{0D108BD9-81ED-4DB2-BD59-A6C34878D82A}">
                    <a16:rowId xmlns:a16="http://schemas.microsoft.com/office/drawing/2014/main" val="2262372822"/>
                  </a:ext>
                </a:extLst>
              </a:tr>
              <a:tr h="3850191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“La noche de las aves”,</a:t>
                      </a:r>
                    </a:p>
                    <a:p>
                      <a:pPr marL="25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cuento de Pedro Luis Prados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1" marR="49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</a:rPr>
                        <a:t>“Anacaona”, canción original de Tite curet: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</a:rPr>
                        <a:t>Representa una</a:t>
                      </a: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 “expresión de rebeldía contra la ocupación extranjera” en tres épocas diferentes de la historia.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Es la revelación mítica del parentesco entre el compositor y la princesa indígena Anacaona.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1" marR="4900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La obra El otro lado del sueño de la que forma parte el cuento “La noche de las aves fue llevada al cine.  Se trata de la película “Operación Causa Justa” y de acuerdo con la versión del propio escritor: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“Esa película se basa en mi libro, pero la edición es tan mala y la dirección también que ni siquiera fui a verla” (Prados, comunicación personal, sept. 2020).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1" marR="4900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En el relato del mito del colibrí se emplea el recurso del realismo grotesco, trasladando técnicas de la pintura a la escritura, écfrasis con la que se logra anular las fronteras entre los cuerpos [animal y humano] y entre sus vísceras [el corazón del hombre y del colibrí].  (“el cuerpo traga, engulle, desgarra el mundo”...)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Se vale del surrealismo al presentar el mito por medio de un sueño premonitorio donde el colibrí se transforma en helicóptero.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1" marR="4900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Narra los hechos lamentables ocurridos en durante la invasión de 1989.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Los miembros de las Fuerzas de Defensas de Panamá fueron ellos los primeros en vivir la crueldad del ejército de la primera potencia del mundo ensañándose contra una población indefensa y una milicia en condiciones armamentísticas totalmente desiguales.</a:t>
                      </a:r>
                    </a:p>
                    <a:p>
                      <a:pPr marL="82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82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1" marR="49001" marT="0" marB="0"/>
                </a:tc>
                <a:extLst>
                  <a:ext uri="{0D108BD9-81ED-4DB2-BD59-A6C34878D82A}">
                    <a16:rowId xmlns:a16="http://schemas.microsoft.com/office/drawing/2014/main" val="1402763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61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F4BE847-89EA-46F6-AE5B-BA916A6C0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197548"/>
              </p:ext>
            </p:extLst>
          </p:nvPr>
        </p:nvGraphicFramePr>
        <p:xfrm>
          <a:off x="130628" y="1"/>
          <a:ext cx="11901714" cy="6958001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894754">
                  <a:extLst>
                    <a:ext uri="{9D8B030D-6E8A-4147-A177-3AD203B41FA5}">
                      <a16:colId xmlns:a16="http://schemas.microsoft.com/office/drawing/2014/main" val="750739611"/>
                    </a:ext>
                  </a:extLst>
                </a:gridCol>
                <a:gridCol w="2366060">
                  <a:extLst>
                    <a:ext uri="{9D8B030D-6E8A-4147-A177-3AD203B41FA5}">
                      <a16:colId xmlns:a16="http://schemas.microsoft.com/office/drawing/2014/main" val="82456545"/>
                    </a:ext>
                  </a:extLst>
                </a:gridCol>
                <a:gridCol w="2178014">
                  <a:extLst>
                    <a:ext uri="{9D8B030D-6E8A-4147-A177-3AD203B41FA5}">
                      <a16:colId xmlns:a16="http://schemas.microsoft.com/office/drawing/2014/main" val="2718229378"/>
                    </a:ext>
                  </a:extLst>
                </a:gridCol>
                <a:gridCol w="2473175">
                  <a:extLst>
                    <a:ext uri="{9D8B030D-6E8A-4147-A177-3AD203B41FA5}">
                      <a16:colId xmlns:a16="http://schemas.microsoft.com/office/drawing/2014/main" val="2988896536"/>
                    </a:ext>
                  </a:extLst>
                </a:gridCol>
                <a:gridCol w="2989711">
                  <a:extLst>
                    <a:ext uri="{9D8B030D-6E8A-4147-A177-3AD203B41FA5}">
                      <a16:colId xmlns:a16="http://schemas.microsoft.com/office/drawing/2014/main" val="1261293332"/>
                    </a:ext>
                  </a:extLst>
                </a:gridCol>
              </a:tblGrid>
              <a:tr h="297542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ES_tradnl" sz="200" dirty="0">
                        <a:effectLst/>
                      </a:endParaRPr>
                    </a:p>
                    <a:p>
                      <a:pPr marL="25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effectLst/>
                        </a:rPr>
                        <a:t>Una sola huella,</a:t>
                      </a:r>
                    </a:p>
                    <a:p>
                      <a:pPr marL="25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effectLst/>
                        </a:rPr>
                        <a:t>novela de Geovanny Debrús Jiménez</a:t>
                      </a:r>
                      <a:endParaRPr lang="es-ES_trad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66" marR="417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_tradnl" sz="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effectLst/>
                        </a:rPr>
                        <a:t>“Una sola huella”, canto en Buglé del grupo Jironday: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effectLst/>
                        </a:rPr>
                        <a:t>Un fragmento de esta canción sirve como el epígrafe del que surge el título de la novela.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effectLst/>
                        </a:rPr>
                        <a:t>La letra de esta canción se refiere a la ceremonia en la que los ngäbes le piden al dios del Trueno que envíe los rayos lejos de sus viviendas y animales.</a:t>
                      </a:r>
                      <a:endParaRPr lang="es-ES_trad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66" marR="4176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es-ES_tradnl" sz="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effectLst/>
                        </a:rPr>
                        <a:t>La novela narra la ceremonia ritual del baile jegui, relacionado con la chichería, donde se le pide al dios Trueno (Roa) que se aparte de sus hogares.</a:t>
                      </a:r>
                    </a:p>
                  </a:txBody>
                  <a:tcPr marL="41766" marR="41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s-ES_tradn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66" marR="41766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es-ES_tradnl" sz="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effectLst/>
                        </a:rPr>
                        <a:t>Se aprecian los vejámenes y el menosprecio que han sufrido los ngäbes desde la época colonial.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effectLst/>
                        </a:rPr>
                        <a:t>Se observa la crueldad ejercida por la policía panameña sobre los ngäbes en 2010 y 2011, cuando el gobierno de turno intentó imponer leyes para la minería a cielo abierto en los territorios comarcales.</a:t>
                      </a:r>
                    </a:p>
                  </a:txBody>
                  <a:tcPr marL="41766" marR="41766" marT="0" marB="0"/>
                </a:tc>
                <a:extLst>
                  <a:ext uri="{0D108BD9-81ED-4DB2-BD59-A6C34878D82A}">
                    <a16:rowId xmlns:a16="http://schemas.microsoft.com/office/drawing/2014/main" val="4089781075"/>
                  </a:ext>
                </a:extLst>
              </a:tr>
              <a:tr h="1533632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effectLst/>
                        </a:rPr>
                        <a:t>Viking Quest,</a:t>
                      </a:r>
                    </a:p>
                    <a:p>
                      <a:pPr marL="25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effectLst/>
                        </a:rPr>
                        <a:t>Película dirigida por Todor Chapkanov</a:t>
                      </a:r>
                      <a:endParaRPr lang="es-ES_tradn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66" marR="41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ES_trad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66" marR="41766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effectLst/>
                        </a:rPr>
                        <a:t>El protagonista es llamado el bendecido, porque sobrevivió al rayo de Thor, dios del Trueno según los vikingos.</a:t>
                      </a:r>
                    </a:p>
                    <a:p>
                      <a:pPr marL="5461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ES_trad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66" marR="41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s-ES_tradn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66" marR="41766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effectLst/>
                        </a:rPr>
                        <a:t>La mujer es tratada como un objeto por parte del rey, quien ofrece a su hija en sacrificio para calmar a la serpiente Midgard.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effectLst/>
                        </a:rPr>
                        <a:t>(En la tradición ngäbe, la serpiente </a:t>
                      </a:r>
                      <a:r>
                        <a:rPr lang="es-ES_tradnl" sz="1200" dirty="0" err="1">
                          <a:effectLst/>
                        </a:rPr>
                        <a:t>Mägäta</a:t>
                      </a:r>
                      <a:r>
                        <a:rPr lang="es-ES_tradnl" sz="1200" dirty="0">
                          <a:effectLst/>
                        </a:rPr>
                        <a:t>, es la hermana gemela de Roa, dios del Trueno).</a:t>
                      </a:r>
                      <a:endParaRPr lang="es-ES_trad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66" marR="41766" marT="0" marB="0"/>
                </a:tc>
                <a:extLst>
                  <a:ext uri="{0D108BD9-81ED-4DB2-BD59-A6C34878D82A}">
                    <a16:rowId xmlns:a16="http://schemas.microsoft.com/office/drawing/2014/main" val="2999301496"/>
                  </a:ext>
                </a:extLst>
              </a:tr>
              <a:tr h="2137578">
                <a:tc>
                  <a:txBody>
                    <a:bodyPr/>
                    <a:lstStyle/>
                    <a:p>
                      <a:pPr marL="25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effectLst/>
                        </a:rPr>
                        <a:t>“Los comedores”, </a:t>
                      </a:r>
                    </a:p>
                    <a:p>
                      <a:pPr marL="254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effectLst/>
                        </a:rPr>
                        <a:t>Pintura de Lucía Vidales Lojero</a:t>
                      </a:r>
                      <a:endParaRPr lang="es-ES_tradn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66" marR="41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s-ES_tradn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66" marR="4176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s-ES_tradn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66" marR="41766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dirty="0">
                          <a:effectLst/>
                        </a:rPr>
                        <a:t>En su pintura la artista usa el collage de arte contemporáneo.</a:t>
                      </a:r>
                      <a:endParaRPr lang="es-ES_tradnl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_tradnl" sz="1200" dirty="0">
                          <a:effectLst/>
                        </a:rPr>
                        <a:t>Emplea el realismo grotesco para reflejar el resquebrajamiento institucional y social.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dirty="0">
                          <a:effectLst/>
                        </a:rPr>
                        <a:t>La obra puede ser una metáfora del cuerpo y de las instituciones sociales.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es-ES_trad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66" marR="4176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dirty="0">
                          <a:effectLst/>
                        </a:rPr>
                        <a:t>Se trata de una violencia simbólica a los elementos tradicionales. </a:t>
                      </a:r>
                      <a:endParaRPr lang="es-ES_tradnl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dirty="0">
                          <a:effectLst/>
                        </a:rPr>
                        <a:t>Lo grotesco en la pintura de Vidales Lojero cuestiona el orden jerárquico, para ella “es</a:t>
                      </a:r>
                      <a:r>
                        <a:rPr lang="es-ES_tradnl" sz="1200" dirty="0">
                          <a:effectLst/>
                        </a:rPr>
                        <a:t> fundamental pensar lo estético con respecto a la dominación, el mestizaje y la identidad”.</a:t>
                      </a:r>
                    </a:p>
                    <a:p>
                      <a:pPr marL="82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ES_trad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66" marR="41766" marT="0" marB="0"/>
                </a:tc>
                <a:extLst>
                  <a:ext uri="{0D108BD9-81ED-4DB2-BD59-A6C34878D82A}">
                    <a16:rowId xmlns:a16="http://schemas.microsoft.com/office/drawing/2014/main" val="1960405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382293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Custom 81">
      <a:dk1>
        <a:sysClr val="windowText" lastClr="000000"/>
      </a:dk1>
      <a:lt1>
        <a:sysClr val="window" lastClr="FFFFFF"/>
      </a:lt1>
      <a:dk2>
        <a:srgbClr val="21363B"/>
      </a:dk2>
      <a:lt2>
        <a:srgbClr val="F4F2F0"/>
      </a:lt2>
      <a:accent1>
        <a:srgbClr val="758468"/>
      </a:accent1>
      <a:accent2>
        <a:srgbClr val="B5A7AC"/>
      </a:accent2>
      <a:accent3>
        <a:srgbClr val="CC9C6F"/>
      </a:accent3>
      <a:accent4>
        <a:srgbClr val="767640"/>
      </a:accent4>
      <a:accent5>
        <a:srgbClr val="A5B295"/>
      </a:accent5>
      <a:accent6>
        <a:srgbClr val="C19DA7"/>
      </a:accent6>
      <a:hlink>
        <a:srgbClr val="D13D6E"/>
      </a:hlink>
      <a:folHlink>
        <a:srgbClr val="6C9D92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914</Words>
  <Application>Microsoft Office PowerPoint</Application>
  <PresentationFormat>Panorámica</PresentationFormat>
  <Paragraphs>76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Avenir Next LT Pro</vt:lpstr>
      <vt:lpstr>AvenirNext LT Pro Medium</vt:lpstr>
      <vt:lpstr>Calibri</vt:lpstr>
      <vt:lpstr>Sabon Next LT</vt:lpstr>
      <vt:lpstr>Symbol</vt:lpstr>
      <vt:lpstr>Times New Roman</vt:lpstr>
      <vt:lpstr>DappledVTI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DORIS EDITH SANCHEZ ACEVEDO POLANCO</dc:creator>
  <cp:lastModifiedBy>DORIS EDITH SANCHEZ ACEVEDO POLANCO</cp:lastModifiedBy>
  <cp:revision>3</cp:revision>
  <dcterms:created xsi:type="dcterms:W3CDTF">2021-04-08T04:39:42Z</dcterms:created>
  <dcterms:modified xsi:type="dcterms:W3CDTF">2021-04-08T04:57:45Z</dcterms:modified>
</cp:coreProperties>
</file>