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66" d="100"/>
          <a:sy n="66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7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9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6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3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5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2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0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1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4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  <p:sldLayoutId id="2147483861" r:id="rId3"/>
    <p:sldLayoutId id="2147483860" r:id="rId4"/>
    <p:sldLayoutId id="2147483859" r:id="rId5"/>
    <p:sldLayoutId id="2147483858" r:id="rId6"/>
    <p:sldLayoutId id="2147483857" r:id="rId7"/>
    <p:sldLayoutId id="2147483856" r:id="rId8"/>
    <p:sldLayoutId id="2147483855" r:id="rId9"/>
    <p:sldLayoutId id="2147483854" r:id="rId10"/>
    <p:sldLayoutId id="214748385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ondo de cubos abstractos">
            <a:extLst>
              <a:ext uri="{FF2B5EF4-FFF2-40B4-BE49-F238E27FC236}">
                <a16:creationId xmlns:a16="http://schemas.microsoft.com/office/drawing/2014/main" id="{3EDEB876-6F1C-4C79-96C0-EDD5B3FC2F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358"/>
          <a:stretch/>
        </p:blipFill>
        <p:spPr>
          <a:xfrm>
            <a:off x="20" y="10"/>
            <a:ext cx="12191962" cy="6857990"/>
          </a:xfrm>
          <a:prstGeom prst="rect">
            <a:avLst/>
          </a:prstGeom>
          <a:solidFill>
            <a:srgbClr val="FFFFFF">
              <a:alpha val="54902"/>
            </a:srgbClr>
          </a:solidFill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7E0C296-2B1B-4589-84EA-239D8784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9175" y="2279176"/>
            <a:ext cx="5199894" cy="25856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50E4EF-2F33-4303-8E67-6E193DA87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114" y="178170"/>
            <a:ext cx="10813144" cy="997488"/>
          </a:xfr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normAutofit fontScale="92500" lnSpcReduction="20000"/>
          </a:bodyPr>
          <a:lstStyle/>
          <a:p>
            <a:r>
              <a:rPr lang="es-PA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Investigación documental</a:t>
            </a:r>
          </a:p>
          <a:p>
            <a:endParaRPr lang="es-ES_tradnl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DD339A-0D5C-435F-B70C-6498DB974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1D7864D-9CC0-4345-A8ED-01EEC9C57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3">
              <a:extLst>
                <a:ext uri="{FF2B5EF4-FFF2-40B4-BE49-F238E27FC236}">
                  <a16:creationId xmlns:a16="http://schemas.microsoft.com/office/drawing/2014/main" id="{F9F23CAB-0676-4AC7-8CA8-7B5BF73E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5">
              <a:extLst>
                <a:ext uri="{FF2B5EF4-FFF2-40B4-BE49-F238E27FC236}">
                  <a16:creationId xmlns:a16="http://schemas.microsoft.com/office/drawing/2014/main" id="{EB1A7EF0-FD1E-4431-AA12-061658B276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AAA8D351-4D5D-43CA-9EA3-3A209DBA7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7">
              <a:extLst>
                <a:ext uri="{FF2B5EF4-FFF2-40B4-BE49-F238E27FC236}">
                  <a16:creationId xmlns:a16="http://schemas.microsoft.com/office/drawing/2014/main" id="{AEB482CE-8502-400F-A587-CEA8BF668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9">
              <a:extLst>
                <a:ext uri="{FF2B5EF4-FFF2-40B4-BE49-F238E27FC236}">
                  <a16:creationId xmlns:a16="http://schemas.microsoft.com/office/drawing/2014/main" id="{B86FDE7E-057E-44EF-9209-38C5CD45C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0">
              <a:extLst>
                <a:ext uri="{FF2B5EF4-FFF2-40B4-BE49-F238E27FC236}">
                  <a16:creationId xmlns:a16="http://schemas.microsoft.com/office/drawing/2014/main" id="{9DAEC7B8-1258-418C-8918-40304A03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1">
              <a:extLst>
                <a:ext uri="{FF2B5EF4-FFF2-40B4-BE49-F238E27FC236}">
                  <a16:creationId xmlns:a16="http://schemas.microsoft.com/office/drawing/2014/main" id="{7B3E59D7-9F28-4FEB-8725-3474C434C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2">
              <a:extLst>
                <a:ext uri="{FF2B5EF4-FFF2-40B4-BE49-F238E27FC236}">
                  <a16:creationId xmlns:a16="http://schemas.microsoft.com/office/drawing/2014/main" id="{FB6EF793-0487-49E6-ACD6-A61029C0A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3">
              <a:extLst>
                <a:ext uri="{FF2B5EF4-FFF2-40B4-BE49-F238E27FC236}">
                  <a16:creationId xmlns:a16="http://schemas.microsoft.com/office/drawing/2014/main" id="{98ABF759-8FA6-48D5-B872-D9CEECD39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4">
              <a:extLst>
                <a:ext uri="{FF2B5EF4-FFF2-40B4-BE49-F238E27FC236}">
                  <a16:creationId xmlns:a16="http://schemas.microsoft.com/office/drawing/2014/main" id="{DDB8BBFA-C9D7-4F60-A252-7ED1743E4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5">
              <a:extLst>
                <a:ext uri="{FF2B5EF4-FFF2-40B4-BE49-F238E27FC236}">
                  <a16:creationId xmlns:a16="http://schemas.microsoft.com/office/drawing/2014/main" id="{A0FF6E41-0C56-4070-B2E2-2B584C578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7">
              <a:extLst>
                <a:ext uri="{FF2B5EF4-FFF2-40B4-BE49-F238E27FC236}">
                  <a16:creationId xmlns:a16="http://schemas.microsoft.com/office/drawing/2014/main" id="{BF2AC548-3795-4AF1-B887-1983F7F8A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8">
              <a:extLst>
                <a:ext uri="{FF2B5EF4-FFF2-40B4-BE49-F238E27FC236}">
                  <a16:creationId xmlns:a16="http://schemas.microsoft.com/office/drawing/2014/main" id="{2BDFC7FA-5D85-4F31-B712-6E0C0D7B0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4">
              <a:extLst>
                <a:ext uri="{FF2B5EF4-FFF2-40B4-BE49-F238E27FC236}">
                  <a16:creationId xmlns:a16="http://schemas.microsoft.com/office/drawing/2014/main" id="{DD1464FA-ADAE-4DB6-A9A6-A809763A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>
              <a:extLst>
                <a:ext uri="{FF2B5EF4-FFF2-40B4-BE49-F238E27FC236}">
                  <a16:creationId xmlns:a16="http://schemas.microsoft.com/office/drawing/2014/main" id="{A247191C-2FEA-4AA3-9B1B-4F1602D26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>
              <a:extLst>
                <a:ext uri="{FF2B5EF4-FFF2-40B4-BE49-F238E27FC236}">
                  <a16:creationId xmlns:a16="http://schemas.microsoft.com/office/drawing/2014/main" id="{92676367-B42C-46BC-BF52-A543723C2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9">
              <a:extLst>
                <a:ext uri="{FF2B5EF4-FFF2-40B4-BE49-F238E27FC236}">
                  <a16:creationId xmlns:a16="http://schemas.microsoft.com/office/drawing/2014/main" id="{F96083BD-2E2F-43C1-B5B8-90A19ECB2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0">
              <a:extLst>
                <a:ext uri="{FF2B5EF4-FFF2-40B4-BE49-F238E27FC236}">
                  <a16:creationId xmlns:a16="http://schemas.microsoft.com/office/drawing/2014/main" id="{36D49EC8-F959-4206-9496-81C1FCE95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1">
              <a:extLst>
                <a:ext uri="{FF2B5EF4-FFF2-40B4-BE49-F238E27FC236}">
                  <a16:creationId xmlns:a16="http://schemas.microsoft.com/office/drawing/2014/main" id="{0D1F9B54-5650-4ADE-8769-818D5AD3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2">
              <a:extLst>
                <a:ext uri="{FF2B5EF4-FFF2-40B4-BE49-F238E27FC236}">
                  <a16:creationId xmlns:a16="http://schemas.microsoft.com/office/drawing/2014/main" id="{1208F64B-D1E2-4308-A921-2791E4D90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3">
              <a:extLst>
                <a:ext uri="{FF2B5EF4-FFF2-40B4-BE49-F238E27FC236}">
                  <a16:creationId xmlns:a16="http://schemas.microsoft.com/office/drawing/2014/main" id="{DD5592E3-A816-49FE-824E-AF5845C5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3">
              <a:extLst>
                <a:ext uri="{FF2B5EF4-FFF2-40B4-BE49-F238E27FC236}">
                  <a16:creationId xmlns:a16="http://schemas.microsoft.com/office/drawing/2014/main" id="{048AF30C-3E40-4065-A7E2-A78D26B05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5">
              <a:extLst>
                <a:ext uri="{FF2B5EF4-FFF2-40B4-BE49-F238E27FC236}">
                  <a16:creationId xmlns:a16="http://schemas.microsoft.com/office/drawing/2014/main" id="{F6E9CB87-8280-47D0-88C8-BAC285D5D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7">
              <a:extLst>
                <a:ext uri="{FF2B5EF4-FFF2-40B4-BE49-F238E27FC236}">
                  <a16:creationId xmlns:a16="http://schemas.microsoft.com/office/drawing/2014/main" id="{C126D247-0C11-4EAB-BE52-A4D807955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8">
              <a:extLst>
                <a:ext uri="{FF2B5EF4-FFF2-40B4-BE49-F238E27FC236}">
                  <a16:creationId xmlns:a16="http://schemas.microsoft.com/office/drawing/2014/main" id="{A15D480B-DA3E-4F00-BDEA-52E018D2C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9">
              <a:extLst>
                <a:ext uri="{FF2B5EF4-FFF2-40B4-BE49-F238E27FC236}">
                  <a16:creationId xmlns:a16="http://schemas.microsoft.com/office/drawing/2014/main" id="{171F133F-A692-4513-A861-47BDCCC8F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20">
              <a:extLst>
                <a:ext uri="{FF2B5EF4-FFF2-40B4-BE49-F238E27FC236}">
                  <a16:creationId xmlns:a16="http://schemas.microsoft.com/office/drawing/2014/main" id="{38207A8D-8E7E-463D-9992-9844A7808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7">
              <a:extLst>
                <a:ext uri="{FF2B5EF4-FFF2-40B4-BE49-F238E27FC236}">
                  <a16:creationId xmlns:a16="http://schemas.microsoft.com/office/drawing/2014/main" id="{7BA77B91-9626-4DFA-A5D2-86BE3EAC8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9">
              <a:extLst>
                <a:ext uri="{FF2B5EF4-FFF2-40B4-BE49-F238E27FC236}">
                  <a16:creationId xmlns:a16="http://schemas.microsoft.com/office/drawing/2014/main" id="{E160D945-C924-441B-827A-C27206D1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3">
              <a:extLst>
                <a:ext uri="{FF2B5EF4-FFF2-40B4-BE49-F238E27FC236}">
                  <a16:creationId xmlns:a16="http://schemas.microsoft.com/office/drawing/2014/main" id="{034D50E5-CC96-47EA-909D-9CC6ABA24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6">
              <a:extLst>
                <a:ext uri="{FF2B5EF4-FFF2-40B4-BE49-F238E27FC236}">
                  <a16:creationId xmlns:a16="http://schemas.microsoft.com/office/drawing/2014/main" id="{CE529D6B-DA12-4C21-8816-B7C0655DC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7">
              <a:extLst>
                <a:ext uri="{FF2B5EF4-FFF2-40B4-BE49-F238E27FC236}">
                  <a16:creationId xmlns:a16="http://schemas.microsoft.com/office/drawing/2014/main" id="{8BD20D1C-AFD2-46C5-B874-E1E6575A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8">
              <a:extLst>
                <a:ext uri="{FF2B5EF4-FFF2-40B4-BE49-F238E27FC236}">
                  <a16:creationId xmlns:a16="http://schemas.microsoft.com/office/drawing/2014/main" id="{1553F3A5-DAE1-4BE4-A62C-DC0B2B076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9">
              <a:extLst>
                <a:ext uri="{FF2B5EF4-FFF2-40B4-BE49-F238E27FC236}">
                  <a16:creationId xmlns:a16="http://schemas.microsoft.com/office/drawing/2014/main" id="{7248432C-E709-4AB9-B196-B17BABF54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2">
              <a:extLst>
                <a:ext uri="{FF2B5EF4-FFF2-40B4-BE49-F238E27FC236}">
                  <a16:creationId xmlns:a16="http://schemas.microsoft.com/office/drawing/2014/main" id="{87579DF1-0CD1-48D7-9B6C-2B437C7B0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51C5165A-A8BD-4E8A-BB51-96ADB4E0C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4">
              <a:extLst>
                <a:ext uri="{FF2B5EF4-FFF2-40B4-BE49-F238E27FC236}">
                  <a16:creationId xmlns:a16="http://schemas.microsoft.com/office/drawing/2014/main" id="{3318A639-15FE-47E4-883D-24F0DAF6B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B03EC112-0D5C-48DA-93EE-940B74A62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982DB46C-F13E-4ED7-90F3-47B25A085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F698AC9-5CD1-4A7F-8D25-5787F7E8E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580965AB-01A6-476C-8F50-ED2350820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E3C0DF2F-3170-4A79-ADAA-4BC015B2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69010010-E67A-4065-8312-BE392BB1C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31A2BD3-8DA4-49DA-961C-2A84252DD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B3462A74-8748-4CC2-A7DC-0F765B73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6">
              <a:extLst>
                <a:ext uri="{FF2B5EF4-FFF2-40B4-BE49-F238E27FC236}">
                  <a16:creationId xmlns:a16="http://schemas.microsoft.com/office/drawing/2014/main" id="{3FD72CB2-5280-4C42-ABD9-AC2202E75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7">
              <a:extLst>
                <a:ext uri="{FF2B5EF4-FFF2-40B4-BE49-F238E27FC236}">
                  <a16:creationId xmlns:a16="http://schemas.microsoft.com/office/drawing/2014/main" id="{7BB6BA01-F7D6-431B-97F7-2DAD44DF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8">
              <a:extLst>
                <a:ext uri="{FF2B5EF4-FFF2-40B4-BE49-F238E27FC236}">
                  <a16:creationId xmlns:a16="http://schemas.microsoft.com/office/drawing/2014/main" id="{6CBFA44B-13FA-4E01-8EC8-3C2E03DC7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0B5F8AEE-90EF-4529-B573-77F764D89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3">
              <a:extLst>
                <a:ext uri="{FF2B5EF4-FFF2-40B4-BE49-F238E27FC236}">
                  <a16:creationId xmlns:a16="http://schemas.microsoft.com/office/drawing/2014/main" id="{56BAE621-EB8E-4E88-9B1A-F840BFE65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1">
              <a:extLst>
                <a:ext uri="{FF2B5EF4-FFF2-40B4-BE49-F238E27FC236}">
                  <a16:creationId xmlns:a16="http://schemas.microsoft.com/office/drawing/2014/main" id="{14B4DED6-A4BF-4F3B-B1FC-82825676B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2">
              <a:extLst>
                <a:ext uri="{FF2B5EF4-FFF2-40B4-BE49-F238E27FC236}">
                  <a16:creationId xmlns:a16="http://schemas.microsoft.com/office/drawing/2014/main" id="{E93A246E-C93F-4DCB-8EB4-8AE46BC81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3">
              <a:extLst>
                <a:ext uri="{FF2B5EF4-FFF2-40B4-BE49-F238E27FC236}">
                  <a16:creationId xmlns:a16="http://schemas.microsoft.com/office/drawing/2014/main" id="{2D8ABAA9-E978-42EE-9895-4A97F33EA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4">
              <a:extLst>
                <a:ext uri="{FF2B5EF4-FFF2-40B4-BE49-F238E27FC236}">
                  <a16:creationId xmlns:a16="http://schemas.microsoft.com/office/drawing/2014/main" id="{1BDBC350-8F9F-44B7-8860-EE05E4556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5">
              <a:extLst>
                <a:ext uri="{FF2B5EF4-FFF2-40B4-BE49-F238E27FC236}">
                  <a16:creationId xmlns:a16="http://schemas.microsoft.com/office/drawing/2014/main" id="{8CC1825B-07E8-4D9A-99FC-AF22F9D7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6">
              <a:extLst>
                <a:ext uri="{FF2B5EF4-FFF2-40B4-BE49-F238E27FC236}">
                  <a16:creationId xmlns:a16="http://schemas.microsoft.com/office/drawing/2014/main" id="{E208343E-229A-4E39-AF3B-DAE8625D5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7">
              <a:extLst>
                <a:ext uri="{FF2B5EF4-FFF2-40B4-BE49-F238E27FC236}">
                  <a16:creationId xmlns:a16="http://schemas.microsoft.com/office/drawing/2014/main" id="{C48670A5-7175-4E13-BCF9-70B92BFB7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9">
              <a:extLst>
                <a:ext uri="{FF2B5EF4-FFF2-40B4-BE49-F238E27FC236}">
                  <a16:creationId xmlns:a16="http://schemas.microsoft.com/office/drawing/2014/main" id="{F4203D1F-0C38-4CC7-9667-06D91693C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0">
              <a:extLst>
                <a:ext uri="{FF2B5EF4-FFF2-40B4-BE49-F238E27FC236}">
                  <a16:creationId xmlns:a16="http://schemas.microsoft.com/office/drawing/2014/main" id="{7C6039CA-A1B7-4086-B035-CF1A0B1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1">
              <a:extLst>
                <a:ext uri="{FF2B5EF4-FFF2-40B4-BE49-F238E27FC236}">
                  <a16:creationId xmlns:a16="http://schemas.microsoft.com/office/drawing/2014/main" id="{BCF25F37-4F50-4174-88D1-A3A43F614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8">
              <a:extLst>
                <a:ext uri="{FF2B5EF4-FFF2-40B4-BE49-F238E27FC236}">
                  <a16:creationId xmlns:a16="http://schemas.microsoft.com/office/drawing/2014/main" id="{F076F369-289A-4E93-BF39-B4C99E16B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9">
              <a:extLst>
                <a:ext uri="{FF2B5EF4-FFF2-40B4-BE49-F238E27FC236}">
                  <a16:creationId xmlns:a16="http://schemas.microsoft.com/office/drawing/2014/main" id="{F014AE29-4A4C-418D-8D72-233AECCE7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0">
              <a:extLst>
                <a:ext uri="{FF2B5EF4-FFF2-40B4-BE49-F238E27FC236}">
                  <a16:creationId xmlns:a16="http://schemas.microsoft.com/office/drawing/2014/main" id="{169B666F-51A1-4D47-851D-BF226C536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1D47E7BB-91A2-4C01-848C-7528FB8DC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E8C443E6-6590-4FA5-9143-C734D59DC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>
              <a:extLst>
                <a:ext uri="{FF2B5EF4-FFF2-40B4-BE49-F238E27FC236}">
                  <a16:creationId xmlns:a16="http://schemas.microsoft.com/office/drawing/2014/main" id="{8AE369CB-90BC-49E0-84E4-E46339759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>
              <a:extLst>
                <a:ext uri="{FF2B5EF4-FFF2-40B4-BE49-F238E27FC236}">
                  <a16:creationId xmlns:a16="http://schemas.microsoft.com/office/drawing/2014/main" id="{DC1D6E23-7CDE-45A3-B8E0-2C5D1BDE7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6">
              <a:extLst>
                <a:ext uri="{FF2B5EF4-FFF2-40B4-BE49-F238E27FC236}">
                  <a16:creationId xmlns:a16="http://schemas.microsoft.com/office/drawing/2014/main" id="{AF542CA1-45D2-4197-B34E-0A63A758B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9">
              <a:extLst>
                <a:ext uri="{FF2B5EF4-FFF2-40B4-BE49-F238E27FC236}">
                  <a16:creationId xmlns:a16="http://schemas.microsoft.com/office/drawing/2014/main" id="{5ED5642D-E343-41C8-8FF3-3368A8660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0">
              <a:extLst>
                <a:ext uri="{FF2B5EF4-FFF2-40B4-BE49-F238E27FC236}">
                  <a16:creationId xmlns:a16="http://schemas.microsoft.com/office/drawing/2014/main" id="{BDD03E24-B855-4A54-9C06-9665F8E96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92A5ABF9-C9AB-440A-9046-57769BAA7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20CCFA26-8B22-4B64-A21B-01B13BE5B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0">
              <a:extLst>
                <a:ext uri="{FF2B5EF4-FFF2-40B4-BE49-F238E27FC236}">
                  <a16:creationId xmlns:a16="http://schemas.microsoft.com/office/drawing/2014/main" id="{7034E999-C5DC-41C3-93CF-5AA428892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6">
              <a:extLst>
                <a:ext uri="{FF2B5EF4-FFF2-40B4-BE49-F238E27FC236}">
                  <a16:creationId xmlns:a16="http://schemas.microsoft.com/office/drawing/2014/main" id="{1A197C36-622D-4B69-91BB-4C6D3D209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64">
              <a:extLst>
                <a:ext uri="{FF2B5EF4-FFF2-40B4-BE49-F238E27FC236}">
                  <a16:creationId xmlns:a16="http://schemas.microsoft.com/office/drawing/2014/main" id="{2B41BCF4-897C-4C73-A9C9-92A909F18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5">
              <a:extLst>
                <a:ext uri="{FF2B5EF4-FFF2-40B4-BE49-F238E27FC236}">
                  <a16:creationId xmlns:a16="http://schemas.microsoft.com/office/drawing/2014/main" id="{406FB574-90F0-417D-ABCD-95DDE91A2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4B98C702-29E3-4C5E-AA82-64BAC1F2A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36">
              <a:extLst>
                <a:ext uri="{FF2B5EF4-FFF2-40B4-BE49-F238E27FC236}">
                  <a16:creationId xmlns:a16="http://schemas.microsoft.com/office/drawing/2014/main" id="{943DBA82-CBF2-40C6-A535-C02BA2F1E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5A1CC399-638B-44DB-80A7-401D797A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ítulo 5">
            <a:extLst>
              <a:ext uri="{FF2B5EF4-FFF2-40B4-BE49-F238E27FC236}">
                <a16:creationId xmlns:a16="http://schemas.microsoft.com/office/drawing/2014/main" id="{5B71B407-2C7A-46C1-8FBE-7EB884C03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116" y="1407885"/>
            <a:ext cx="10813142" cy="5021943"/>
          </a:xfrm>
          <a:solidFill>
            <a:srgbClr val="FFCC99">
              <a:alpha val="85098"/>
            </a:srgbClr>
          </a:solidFill>
          <a:ln>
            <a:solidFill>
              <a:srgbClr val="FFCC99"/>
            </a:solidFill>
          </a:ln>
        </p:spPr>
        <p:txBody>
          <a:bodyPr>
            <a:normAutofit fontScale="9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PA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datos recabados en esta investigación no solo contienen información verbal, proveniente de las fuentes orales, sino también documentación bibliográfica y de archivo, trabajo previo que permitió conocer los orígenes de la identidad cultural y la historia de los ngäbes, así como la problemática que se refleja en las obras estudiadas.</a:t>
            </a:r>
            <a:br>
              <a:rPr lang="es-PA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PA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PA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Luego de obtenida la información oral y escrita se procedió a realizar el análisis comparativo, que integra una mirada a otros textos, denominados materiales literarios, artísticos y culturales, puesto que en la exégesis del discurso literario y cultural se incorporan elementos musicales, pictóricos y cinematográficos.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4839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ohemianVTI">
  <a:themeElements>
    <a:clrScheme name="AnalogousFromRegularSeed_2SEEDS">
      <a:dk1>
        <a:srgbClr val="000000"/>
      </a:dk1>
      <a:lt1>
        <a:srgbClr val="FFFFFF"/>
      </a:lt1>
      <a:dk2>
        <a:srgbClr val="243741"/>
      </a:dk2>
      <a:lt2>
        <a:srgbClr val="E2E8E7"/>
      </a:lt2>
      <a:accent1>
        <a:srgbClr val="B13B52"/>
      </a:accent1>
      <a:accent2>
        <a:srgbClr val="C34D95"/>
      </a:accent2>
      <a:accent3>
        <a:srgbClr val="C3674D"/>
      </a:accent3>
      <a:accent4>
        <a:srgbClr val="3BB182"/>
      </a:accent4>
      <a:accent5>
        <a:srgbClr val="46B2B4"/>
      </a:accent5>
      <a:accent6>
        <a:srgbClr val="3B7EB1"/>
      </a:accent6>
      <a:hlink>
        <a:srgbClr val="31937F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0</TotalTime>
  <Words>112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Modern Love</vt:lpstr>
      <vt:lpstr>Times New Roman</vt:lpstr>
      <vt:lpstr>BohemianVTI</vt:lpstr>
      <vt:lpstr>Los datos recabados en esta investigación no solo contienen información verbal, proveniente de las fuentes orales, sino también documentación bibliográfica y de archivo, trabajo previo que permitió conocer los orígenes de la identidad cultural y la historia de los ngäbes, así como la problemática que se refleja en las obras estudiadas.   Luego de obtenida la información oral y escrita se procedió a realizar el análisis comparativo, que integra una mirada a otros textos, denominados materiales literarios, artísticos y culturales, puesto que en la exégesis del discurso literario y cultural se incorporan elementos musicales, pictóricos y cinematográficos.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Los datos recabados en esta investigación no solo contienen información verbal, proveniente de las fuentes orales, sino también documentación bibliográfica y de archivo, trabajo previo que permitió conocer los orígenes de la identidad cultural y la historia de los ngäbes, así como la problemática que se refleja en las obras estudiadas. Luego de obtenida la información oral y escrita se procedió a realizar el análisis comparativo, que integra una mirada a otros textos, denominados materiales literarios, artísticos y culturales, puesto que en la exégesis del discurso literario y cultural se incorporan elementos musicales, pictóricos y cinematográficos.</dc:title>
  <dc:creator>DORIS EDITH SANCHEZ ACEVEDO POLANCO</dc:creator>
  <cp:lastModifiedBy>DORIS EDITH SANCHEZ ACEVEDO POLANCO</cp:lastModifiedBy>
  <cp:revision>2</cp:revision>
  <dcterms:created xsi:type="dcterms:W3CDTF">2021-04-08T11:40:27Z</dcterms:created>
  <dcterms:modified xsi:type="dcterms:W3CDTF">2021-04-08T11:58:15Z</dcterms:modified>
</cp:coreProperties>
</file>