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1441355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1998831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284991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111919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286622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167588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3664325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320112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41552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3611183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4/7/2021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258799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4/7/2021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‹Nº›</a:t>
            </a:fld>
            <a:endParaRPr lang="en-US"/>
          </a:p>
        </p:txBody>
      </p:sp>
    </p:spTree>
    <p:extLst>
      <p:ext uri="{BB962C8B-B14F-4D97-AF65-F5344CB8AC3E}">
        <p14:creationId xmlns:p14="http://schemas.microsoft.com/office/powerpoint/2010/main" val="198001778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C31099-1BBD-40CE-BC60-FCE5074194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A2846BE-460A-477B-A2F4-52F298BF43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8401D34-2155-4B53-A686-7345BE15C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3200"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37BCD97-E1A4-4EBB-8D1C-8CC0B55A6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5EDC1F21-AC5B-4D05-9108-5E5D28948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Puesta de sol en mitad del océano">
            <a:extLst>
              <a:ext uri="{FF2B5EF4-FFF2-40B4-BE49-F238E27FC236}">
                <a16:creationId xmlns:a16="http://schemas.microsoft.com/office/drawing/2014/main" id="{FDF48F8E-AAA2-4EA3-8EC4-FD6B13116DB5}"/>
              </a:ext>
            </a:extLst>
          </p:cNvPr>
          <p:cNvPicPr>
            <a:picLocks noChangeAspect="1"/>
          </p:cNvPicPr>
          <p:nvPr/>
        </p:nvPicPr>
        <p:blipFill rotWithShape="1">
          <a:blip r:embed="rId2">
            <a:alphaModFix amt="20000"/>
          </a:blip>
          <a:srcRect t="7390" r="-1" b="8318"/>
          <a:stretch/>
        </p:blipFill>
        <p:spPr>
          <a:xfrm>
            <a:off x="-2" y="10"/>
            <a:ext cx="12188952" cy="6857990"/>
          </a:xfrm>
          <a:prstGeom prst="rect">
            <a:avLst/>
          </a:prstGeom>
        </p:spPr>
      </p:pic>
      <p:sp>
        <p:nvSpPr>
          <p:cNvPr id="12" name="CuadroTexto 11">
            <a:extLst>
              <a:ext uri="{FF2B5EF4-FFF2-40B4-BE49-F238E27FC236}">
                <a16:creationId xmlns:a16="http://schemas.microsoft.com/office/drawing/2014/main" id="{862E8166-2949-411E-A984-F2361EE69FD4}"/>
              </a:ext>
            </a:extLst>
          </p:cNvPr>
          <p:cNvSpPr txBox="1"/>
          <p:nvPr/>
        </p:nvSpPr>
        <p:spPr>
          <a:xfrm>
            <a:off x="585288" y="177556"/>
            <a:ext cx="6202680" cy="923330"/>
          </a:xfrm>
          <a:prstGeom prst="rect">
            <a:avLst/>
          </a:prstGeom>
          <a:noFill/>
        </p:spPr>
        <p:txBody>
          <a:bodyPr wrap="square">
            <a:spAutoFit/>
          </a:bodyPr>
          <a:lstStyle/>
          <a:p>
            <a:pPr lvl="0" algn="just">
              <a:spcAft>
                <a:spcPts val="800"/>
              </a:spcAft>
            </a:pPr>
            <a:r>
              <a:rPr lang="es-PA" sz="5400" b="1" dirty="0">
                <a:effectLst/>
                <a:latin typeface="Times New Roman" panose="02020603050405020304" pitchFamily="18" charset="0"/>
                <a:ea typeface="Calibri" panose="020F0502020204030204" pitchFamily="34" charset="0"/>
                <a:cs typeface="Times New Roman" panose="02020603050405020304" pitchFamily="18" charset="0"/>
              </a:rPr>
              <a:t>Estado del arte</a:t>
            </a:r>
            <a:endParaRPr lang="es-ES_tradnl"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CuadroTexto 13">
            <a:extLst>
              <a:ext uri="{FF2B5EF4-FFF2-40B4-BE49-F238E27FC236}">
                <a16:creationId xmlns:a16="http://schemas.microsoft.com/office/drawing/2014/main" id="{E268A197-147B-4363-8FA6-F9E3138B9C18}"/>
              </a:ext>
            </a:extLst>
          </p:cNvPr>
          <p:cNvSpPr txBox="1"/>
          <p:nvPr/>
        </p:nvSpPr>
        <p:spPr>
          <a:xfrm>
            <a:off x="362857" y="1569977"/>
            <a:ext cx="11538858" cy="4735527"/>
          </a:xfrm>
          <a:prstGeom prst="rect">
            <a:avLst/>
          </a:prstGeom>
          <a:noFill/>
        </p:spPr>
        <p:txBody>
          <a:bodyPr wrap="square">
            <a:spAutoFit/>
          </a:bodyPr>
          <a:lstStyle/>
          <a:p>
            <a:pPr indent="449580" algn="just">
              <a:lnSpc>
                <a:spcPct val="200000"/>
              </a:lnSpc>
              <a:spcAft>
                <a:spcPts val="800"/>
              </a:spcAft>
            </a:pPr>
            <a:r>
              <a:rPr lang="es-PA" sz="2200" b="1" dirty="0">
                <a:effectLst/>
                <a:latin typeface="Times New Roman" panose="02020603050405020304" pitchFamily="18" charset="0"/>
                <a:ea typeface="Calibri" panose="020F0502020204030204" pitchFamily="34" charset="0"/>
                <a:cs typeface="Times New Roman" panose="02020603050405020304" pitchFamily="18" charset="0"/>
              </a:rPr>
              <a:t>Para este proyecto fue necesario conocer el estado de las pocas investigaciones realizadas en torno a la mitología ngäbe, en esa búsqueda se hallaron menos trabajos aún sobre obras literarias en las que hubiera incluido algún mito ngäbe. Es necesario aclarar que, aunque esas investigaciones no deben considerarse estudios comparativos propiamente dicho, algunas como </a:t>
            </a:r>
            <a:r>
              <a:rPr lang="es-ES_tradnl" sz="2200" b="1" dirty="0">
                <a:effectLst/>
                <a:latin typeface="Times New Roman" panose="02020603050405020304" pitchFamily="18" charset="0"/>
                <a:ea typeface="Calibri" panose="020F0502020204030204" pitchFamily="34" charset="0"/>
                <a:cs typeface="Times New Roman" panose="02020603050405020304" pitchFamily="18" charset="0"/>
              </a:rPr>
              <a:t>la tesis doctoral de la Dra. Cristina Che de Gordón y dos trabajos investigativos de la Dra. y antropóloga Luz Graciela Joly </a:t>
            </a:r>
            <a:r>
              <a:rPr lang="es-PA" sz="2200" b="1" dirty="0">
                <a:effectLst/>
                <a:latin typeface="Times New Roman" panose="02020603050405020304" pitchFamily="18" charset="0"/>
                <a:ea typeface="Calibri" panose="020F0502020204030204" pitchFamily="34" charset="0"/>
                <a:cs typeface="Times New Roman" panose="02020603050405020304" pitchFamily="18" charset="0"/>
              </a:rPr>
              <a:t>fueron contemplados en este apartado por su importancia para la realización del presente proyecto.</a:t>
            </a:r>
            <a:endParaRPr lang="es-ES_tradnl" sz="2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9401553"/>
      </p:ext>
    </p:extLst>
  </p:cSld>
  <p:clrMapOvr>
    <a:masterClrMapping/>
  </p:clrMapOvr>
</p:sld>
</file>

<file path=ppt/theme/theme1.xml><?xml version="1.0" encoding="utf-8"?>
<a:theme xmlns:a="http://schemas.openxmlformats.org/drawingml/2006/main" name="LuminousVTI">
  <a:themeElements>
    <a:clrScheme name="AnalogousFromDarkSeedLeftStep">
      <a:dk1>
        <a:srgbClr val="000000"/>
      </a:dk1>
      <a:lt1>
        <a:srgbClr val="FFFFFF"/>
      </a:lt1>
      <a:dk2>
        <a:srgbClr val="3D3122"/>
      </a:dk2>
      <a:lt2>
        <a:srgbClr val="E7E2E8"/>
      </a:lt2>
      <a:accent1>
        <a:srgbClr val="5CB346"/>
      </a:accent1>
      <a:accent2>
        <a:srgbClr val="83B03A"/>
      </a:accent2>
      <a:accent3>
        <a:srgbClr val="A8A442"/>
      </a:accent3>
      <a:accent4>
        <a:srgbClr val="B17C3B"/>
      </a:accent4>
      <a:accent5>
        <a:srgbClr val="C35C4D"/>
      </a:accent5>
      <a:accent6>
        <a:srgbClr val="B13B5D"/>
      </a:accent6>
      <a:hlink>
        <a:srgbClr val="BF653F"/>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docProps/app.xml><?xml version="1.0" encoding="utf-8"?>
<Properties xmlns="http://schemas.openxmlformats.org/officeDocument/2006/extended-properties" xmlns:vt="http://schemas.openxmlformats.org/officeDocument/2006/docPropsVTypes">
  <TotalTime>0</TotalTime>
  <Words>100</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Avenir Next LT Pro</vt:lpstr>
      <vt:lpstr>Calibri</vt:lpstr>
      <vt:lpstr>Sabon Next LT</vt:lpstr>
      <vt:lpstr>Times New Roman</vt:lpstr>
      <vt:lpstr>Wingdings</vt:lpstr>
      <vt:lpstr>LuminousVTI</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DORIS EDITH SANCHEZ ACEVEDO POLANCO</dc:creator>
  <cp:lastModifiedBy>DORIS EDITH SANCHEZ ACEVEDO POLANCO</cp:lastModifiedBy>
  <cp:revision>1</cp:revision>
  <dcterms:created xsi:type="dcterms:W3CDTF">2021-04-08T04:06:23Z</dcterms:created>
  <dcterms:modified xsi:type="dcterms:W3CDTF">2021-04-08T04:10:36Z</dcterms:modified>
</cp:coreProperties>
</file>