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</p:sldIdLst>
  <p:sldSz cx="12192000" cy="6858000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5A7C"/>
    <a:srgbClr val="134E6B"/>
    <a:srgbClr val="0926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81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DD129-A8C2-419E-B641-6CC90F5073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524000"/>
            <a:ext cx="10668000" cy="22860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B33C04-8A23-4499-A6EF-1D190F0FB3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4571999"/>
            <a:ext cx="10668000" cy="152400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FA99FB-5674-4BC5-949F-8D45EC167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4/7/2021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63CF93-DD67-4FE2-8083-864693FE8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05E934-32B6-44B1-9622-67F30BDA3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102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A5B09-FC60-445F-8A12-79869BEC6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A219F7-87F2-409F-BB0B-8FE9270C98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AC2BB8-59E0-4EB2-B3BE-59D8641EE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4/7/2021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56984E-C0DE-461B-8011-8FC31B0EE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FE7C03-68D3-445E-A5A2-8A935CFC9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070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21F0D7-112D-48B1-B32B-170B1AA2B5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43998" y="761999"/>
            <a:ext cx="2286000" cy="5334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27A7C1-8E5B-41DA-9802-F242D382B6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1" y="761999"/>
            <a:ext cx="7619999" cy="53340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961CC7-F5B1-464A-8127-60645FB21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4/7/2021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94302-B381-4F37-A9FF-5CC551917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707151-541F-4104-B989-83A9DCA6E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387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AF011-A499-4054-89BF-A4800A68F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6FB6E8-D956-45B5-9B4A-9D31DF466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DB9DB-9E62-4292-915C-1DD413474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4/7/2021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D462F1-BC30-4172-8353-363123A1D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92EE8A-96DF-4D7D-B434-778324756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94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8453A-F2B4-4EDB-B8FA-150267BC1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10668000" cy="30384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C46C51-ADF1-48FC-A4D9-38C369E783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4589463"/>
            <a:ext cx="10668000" cy="150653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43B56-4DC7-490B-AEFD-55ED1ECFF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4/7/2021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4738F8-C4B2-41D8-B627-A6DDB24B2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F43D49-23F8-4C4B-9C30-EDC030EE6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680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5556D-6916-42E6-8820-8A0D328A5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2747A5-C962-477F-89AA-A32385D579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2285999"/>
            <a:ext cx="5151119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D08312-30FC-44D8-B2A9-B5CAAD9F06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8879" y="2285999"/>
            <a:ext cx="5151121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ED84EB-AF90-4F19-A376-0FE5E50F9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4/7/2021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838ED0-2789-41E4-A36E-83F92CA2E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221A83-6D60-45F0-9173-5F6D2438B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855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FFAE2-03F4-4A94-86C4-9305B237C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BAC5A5-E184-46B6-8AB5-C8E132D362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5999"/>
            <a:ext cx="5151119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DCFE87-5D80-45CB-9D13-DFC9AFCEC7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0" y="3048000"/>
            <a:ext cx="5151119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AC1E5A-8423-4749-8EDA-E13425F696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8878" y="2286000"/>
            <a:ext cx="5151122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832AAA-4BB8-4A3D-9C79-516F82F800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8878" y="3048000"/>
            <a:ext cx="5151122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0BEC63-51D3-4C70-B804-BE9EF765A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4/7/2021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5CA295-8563-402F-92C3-1F20C977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FA5918-109D-4342-84C0-9774A52C9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594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F2662-CBD1-4498-9B6E-2961F5EF1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F739AE-8101-4C18-8CF3-911BDF397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4/7/2021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EB1C88-D181-449C-9BE1-E85068C18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38A2C9-E93B-4F0A-A021-9E3AEBC3F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389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0AE8D9-9B42-438E-ADA6-CCFE45788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4/7/2021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F792B9-A8AF-4E13-8A25-741E89691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3A2CF6-DBC5-4491-B213-B3CD09D31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56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27076-58C8-494C-B6B1-DC86F62DD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1998"/>
            <a:ext cx="3810000" cy="1524002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F29E36-0340-452F-8D0A-1BC3F3A38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762001"/>
            <a:ext cx="6096000" cy="533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051C2E-E587-45E8-BDB1-DFF2F2791B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0" y="2286000"/>
            <a:ext cx="3810000" cy="38100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21D993-DEDD-470E-B48B-CB053A55A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4/7/2021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926C64-7401-4CA4-859F-74472AF86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108F41-F1F6-431C-9B45-8A447F188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572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104FB-422C-4023-9381-EB12F1582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762000"/>
            <a:ext cx="3809999" cy="152400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BA3AA-DE44-4B1F-91D1-09F67B89B9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4000" y="762001"/>
            <a:ext cx="6021388" cy="5334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27B131-5117-4106-80DB-2AB208C4C9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2286000"/>
            <a:ext cx="3809999" cy="3810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13918A-7F23-4C72-8E80-591324A30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4/7/2021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071C8-76FE-4B83-8317-BD53C7C84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23681A-6F29-48FC-9409-319ED3E96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943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6EF5A53-0A64-4CA5-B9C7-1CB97CB5CF1C}"/>
              </a:ext>
            </a:extLst>
          </p:cNvPr>
          <p:cNvSpPr/>
          <p:nvPr/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4ABFBEA-4EB0-4D02-A2C0-1733CD3D6F12}"/>
              </a:ext>
            </a:extLst>
          </p:cNvPr>
          <p:cNvSpPr/>
          <p:nvPr/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9E083F6-57F4-487B-A766-EA0462B1EED8}"/>
              </a:ext>
            </a:extLst>
          </p:cNvPr>
          <p:cNvSpPr/>
          <p:nvPr/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A2F988-7148-4375-83D8-12EE5EBC7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896238-C5B3-4F3C-97FA-890E1A51A2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6000"/>
            <a:ext cx="10668000" cy="38180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6E4474-0442-4E4B-9E5B-CA7B3951C1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89165" y="194320"/>
            <a:ext cx="2040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76969C88-B244-455D-A017-012B25B1ACDD}" type="datetimeFigureOut">
              <a:rPr lang="en-US" smtClean="0"/>
              <a:pPr/>
              <a:t>4/7/2021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26A98-F887-40E1-B9BA-9D93DE90E0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1999" y="6356350"/>
            <a:ext cx="6612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2C8119-73F6-4713-9AD3-3628DCDFB8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07CE569E-9B7C-4CB9-AB80-C0841F922CF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3653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6" r:id="rId6"/>
    <p:sldLayoutId id="2147483662" r:id="rId7"/>
    <p:sldLayoutId id="2147483663" r:id="rId8"/>
    <p:sldLayoutId id="2147483664" r:id="rId9"/>
    <p:sldLayoutId id="2147483665" r:id="rId10"/>
    <p:sldLayoutId id="21474836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5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8">
            <a:extLst>
              <a:ext uri="{FF2B5EF4-FFF2-40B4-BE49-F238E27FC236}">
                <a16:creationId xmlns:a16="http://schemas.microsoft.com/office/drawing/2014/main" id="{7A18C9FB-EC4C-4DAE-8F7D-C6E5AF607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pic>
        <p:nvPicPr>
          <p:cNvPr id="14" name="Picture 3" descr="Círculos de colores que forman un cono">
            <a:extLst>
              <a:ext uri="{FF2B5EF4-FFF2-40B4-BE49-F238E27FC236}">
                <a16:creationId xmlns:a16="http://schemas.microsoft.com/office/drawing/2014/main" id="{4C4A4688-A799-4A00-85B5-926647737B2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779" b="1"/>
          <a:stretch/>
        </p:blipFill>
        <p:spPr>
          <a:xfrm>
            <a:off x="20" y="-1"/>
            <a:ext cx="12191980" cy="6858001"/>
          </a:xfrm>
          <a:custGeom>
            <a:avLst/>
            <a:gdLst/>
            <a:ahLst/>
            <a:cxnLst/>
            <a:rect l="l" t="t" r="r" b="b"/>
            <a:pathLst>
              <a:path w="12191999" h="6857999">
                <a:moveTo>
                  <a:pt x="0" y="0"/>
                </a:moveTo>
                <a:lnTo>
                  <a:pt x="12191999" y="0"/>
                </a:lnTo>
                <a:lnTo>
                  <a:pt x="12191999" y="6857999"/>
                </a:lnTo>
                <a:lnTo>
                  <a:pt x="4628129" y="6857999"/>
                </a:lnTo>
                <a:lnTo>
                  <a:pt x="4734519" y="6819371"/>
                </a:lnTo>
                <a:cubicBezTo>
                  <a:pt x="4938119" y="6741181"/>
                  <a:pt x="5132935" y="6652933"/>
                  <a:pt x="5315781" y="6551721"/>
                </a:cubicBezTo>
                <a:cubicBezTo>
                  <a:pt x="6619811" y="5830059"/>
                  <a:pt x="6364610" y="4934281"/>
                  <a:pt x="6058656" y="3948664"/>
                </a:cubicBezTo>
                <a:cubicBezTo>
                  <a:pt x="5601502" y="2476708"/>
                  <a:pt x="4958009" y="1222984"/>
                  <a:pt x="2540911" y="827627"/>
                </a:cubicBezTo>
                <a:cubicBezTo>
                  <a:pt x="1760946" y="699982"/>
                  <a:pt x="986522" y="591203"/>
                  <a:pt x="238021" y="541759"/>
                </a:cubicBezTo>
                <a:lnTo>
                  <a:pt x="0" y="529223"/>
                </a:lnTo>
                <a:close/>
              </a:path>
            </a:pathLst>
          </a:custGeom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B2B1500-BB55-471C-8A9E-67288297EC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29224"/>
            <a:ext cx="6305549" cy="6328777"/>
          </a:xfrm>
          <a:custGeom>
            <a:avLst/>
            <a:gdLst>
              <a:gd name="connsiteX0" fmla="*/ 0 w 4212773"/>
              <a:gd name="connsiteY0" fmla="*/ 0 h 6498740"/>
              <a:gd name="connsiteX1" fmla="*/ 159023 w 4212773"/>
              <a:gd name="connsiteY1" fmla="*/ 12872 h 6498740"/>
              <a:gd name="connsiteX2" fmla="*/ 1697597 w 4212773"/>
              <a:gd name="connsiteY2" fmla="*/ 306418 h 6498740"/>
              <a:gd name="connsiteX3" fmla="*/ 4047822 w 4212773"/>
              <a:gd name="connsiteY3" fmla="*/ 3511272 h 6498740"/>
              <a:gd name="connsiteX4" fmla="*/ 3551503 w 4212773"/>
              <a:gd name="connsiteY4" fmla="*/ 6184235 h 6498740"/>
              <a:gd name="connsiteX5" fmla="*/ 3163159 w 4212773"/>
              <a:gd name="connsiteY5" fmla="*/ 6459073 h 6498740"/>
              <a:gd name="connsiteX6" fmla="*/ 3092077 w 4212773"/>
              <a:gd name="connsiteY6" fmla="*/ 6498740 h 6498740"/>
              <a:gd name="connsiteX7" fmla="*/ 0 w 4212773"/>
              <a:gd name="connsiteY7" fmla="*/ 6498740 h 6498740"/>
              <a:gd name="connsiteX8" fmla="*/ 0 w 4212773"/>
              <a:gd name="connsiteY8" fmla="*/ 0 h 6498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12773" h="6498740">
                <a:moveTo>
                  <a:pt x="0" y="0"/>
                </a:moveTo>
                <a:lnTo>
                  <a:pt x="159023" y="12872"/>
                </a:lnTo>
                <a:cubicBezTo>
                  <a:pt x="659101" y="63644"/>
                  <a:pt x="1176498" y="175345"/>
                  <a:pt x="1697597" y="306418"/>
                </a:cubicBezTo>
                <a:cubicBezTo>
                  <a:pt x="3312474" y="712392"/>
                  <a:pt x="3742395" y="1999786"/>
                  <a:pt x="4047822" y="3511272"/>
                </a:cubicBezTo>
                <a:cubicBezTo>
                  <a:pt x="4252232" y="4523358"/>
                  <a:pt x="4422733" y="5443193"/>
                  <a:pt x="3551503" y="6184235"/>
                </a:cubicBezTo>
                <a:cubicBezTo>
                  <a:pt x="3429343" y="6288166"/>
                  <a:pt x="3299185" y="6378784"/>
                  <a:pt x="3163159" y="6459073"/>
                </a:cubicBezTo>
                <a:lnTo>
                  <a:pt x="3092077" y="6498740"/>
                </a:lnTo>
                <a:lnTo>
                  <a:pt x="0" y="649874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3045E22C-A99D-41BB-AF14-EF1B1E745A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36525"/>
            <a:ext cx="6130391" cy="6721476"/>
          </a:xfrm>
          <a:custGeom>
            <a:avLst/>
            <a:gdLst>
              <a:gd name="connsiteX0" fmla="*/ 0 w 4033589"/>
              <a:gd name="connsiteY0" fmla="*/ 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8" fmla="*/ 0 w 4033589"/>
              <a:gd name="connsiteY8" fmla="*/ 0 h 6858000"/>
              <a:gd name="connsiteX0" fmla="*/ 0 w 4033589"/>
              <a:gd name="connsiteY0" fmla="*/ 685800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0 w 2154655"/>
              <a:gd name="connsiteY0" fmla="*/ 0 h 6858000"/>
              <a:gd name="connsiteX1" fmla="*/ 3379 w 2154655"/>
              <a:gd name="connsiteY1" fmla="*/ 2021 h 6858000"/>
              <a:gd name="connsiteX2" fmla="*/ 1596437 w 2154655"/>
              <a:gd name="connsiteY2" fmla="*/ 1517967 h 6858000"/>
              <a:gd name="connsiteX3" fmla="*/ 2097043 w 2154655"/>
              <a:gd name="connsiteY3" fmla="*/ 4379386 h 6858000"/>
              <a:gd name="connsiteX4" fmla="*/ 1433930 w 2154655"/>
              <a:gd name="connsiteY4" fmla="*/ 6852362 h 6858000"/>
              <a:gd name="connsiteX5" fmla="*/ 1431659 w 2154655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54655" h="6858000">
                <a:moveTo>
                  <a:pt x="0" y="0"/>
                </a:moveTo>
                <a:lnTo>
                  <a:pt x="3379" y="2021"/>
                </a:lnTo>
                <a:cubicBezTo>
                  <a:pt x="667061" y="423753"/>
                  <a:pt x="1239365" y="963389"/>
                  <a:pt x="1596437" y="1517967"/>
                </a:cubicBezTo>
                <a:cubicBezTo>
                  <a:pt x="2133142" y="2350886"/>
                  <a:pt x="2239839" y="3395752"/>
                  <a:pt x="2097043" y="4379386"/>
                </a:cubicBezTo>
                <a:cubicBezTo>
                  <a:pt x="2032295" y="4824358"/>
                  <a:pt x="1812506" y="5869368"/>
                  <a:pt x="1433930" y="6852362"/>
                </a:cubicBezTo>
                <a:lnTo>
                  <a:pt x="1431659" y="6858000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Avenir Next LT Pro Light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3AFCC8B-B160-46B3-874F-F3163A3C2E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2793270"/>
            <a:ext cx="4572000" cy="1023984"/>
          </a:xfrm>
        </p:spPr>
        <p:txBody>
          <a:bodyPr>
            <a:normAutofit/>
          </a:bodyPr>
          <a:lstStyle/>
          <a:p>
            <a:pPr algn="l"/>
            <a:r>
              <a:rPr lang="es-ES_tradnl" sz="4800" b="1" dirty="0">
                <a:effectLst>
                  <a:glow rad="101600">
                    <a:srgbClr val="165A7C"/>
                  </a:glow>
                </a:effectLst>
              </a:rPr>
              <a:t>Problemática</a:t>
            </a:r>
            <a:endParaRPr lang="es-ES_tradnl" sz="4400" b="1" dirty="0">
              <a:effectLst>
                <a:glow rad="101600">
                  <a:srgbClr val="165A7C"/>
                </a:glow>
              </a:effectLst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9431CC22-7F91-4B42-A9A1-A4E69AC06546}"/>
              </a:ext>
            </a:extLst>
          </p:cNvPr>
          <p:cNvSpPr txBox="1"/>
          <p:nvPr/>
        </p:nvSpPr>
        <p:spPr>
          <a:xfrm>
            <a:off x="3018972" y="590573"/>
            <a:ext cx="8969828" cy="61787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99160" algn="just">
              <a:lnSpc>
                <a:spcPct val="107000"/>
              </a:lnSpc>
              <a:spcAft>
                <a:spcPts val="800"/>
              </a:spcAft>
            </a:pPr>
            <a:r>
              <a:rPr lang="es-PA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 patrimonio cultural de las etnias que ocupan los territorios 	 	  comarcales en Panamá se expresa, entre otras manifestaciones, en 	            sus mitos, leyendas y tradiciones, contadas de forma oral a 		      través de la historia; no obstante, este caudal literario ha  		             permanecido prácticamente sin explorar, pues pocos 			      de esos textos han trascendido más allá de sus 			        fronteras, por lo que la presente investigación se 				propone: </a:t>
            </a:r>
          </a:p>
          <a:p>
            <a:pPr marL="899160" algn="just">
              <a:lnSpc>
                <a:spcPct val="107000"/>
              </a:lnSpc>
              <a:spcAft>
                <a:spcPts val="800"/>
              </a:spcAft>
            </a:pPr>
            <a:endParaRPr lang="es-ES_tradnl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35200" lvl="2" algn="just">
              <a:lnSpc>
                <a:spcPct val="107000"/>
              </a:lnSpc>
              <a:spcAft>
                <a:spcPts val="800"/>
              </a:spcAft>
            </a:pPr>
            <a:r>
              <a:rPr lang="es-PA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        Analizar la apropiación que hacen de tres mitos 	      ngäbes un autor panameño y un costarricense en   	    dos obras de la literatura contemporánea, el cuento    	  “La noche de las aves” y la novela </a:t>
            </a:r>
            <a:r>
              <a:rPr lang="es-PA" sz="2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Una sola huella</a:t>
            </a:r>
            <a:r>
              <a:rPr lang="es-PA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	examinando el contexto de la invasión estadounidense y la agresión contra las protestas de los </a:t>
            </a:r>
          </a:p>
          <a:p>
            <a:pPr marL="1973263" lvl="2" algn="just">
              <a:lnSpc>
                <a:spcPct val="107000"/>
              </a:lnSpc>
              <a:spcAft>
                <a:spcPts val="800"/>
              </a:spcAft>
            </a:pPr>
            <a:r>
              <a:rPr lang="es-PA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ngäbes.  </a:t>
            </a:r>
            <a:endParaRPr lang="es-ES_tradnl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377756"/>
      </p:ext>
    </p:extLst>
  </p:cSld>
  <p:clrMapOvr>
    <a:masterClrMapping/>
  </p:clrMapOvr>
</p:sld>
</file>

<file path=ppt/theme/theme1.xml><?xml version="1.0" encoding="utf-8"?>
<a:theme xmlns:a="http://schemas.openxmlformats.org/drawingml/2006/main" name="PebbleVTI">
  <a:themeElements>
    <a:clrScheme name="AnalogousFromRegularSeedLeftStep">
      <a:dk1>
        <a:srgbClr val="000000"/>
      </a:dk1>
      <a:lt1>
        <a:srgbClr val="FFFFFF"/>
      </a:lt1>
      <a:dk2>
        <a:srgbClr val="2F1B2F"/>
      </a:dk2>
      <a:lt2>
        <a:srgbClr val="F0F0F3"/>
      </a:lt2>
      <a:accent1>
        <a:srgbClr val="A1A734"/>
      </a:accent1>
      <a:accent2>
        <a:srgbClr val="BD892F"/>
      </a:accent2>
      <a:accent3>
        <a:srgbClr val="CF5F41"/>
      </a:accent3>
      <a:accent4>
        <a:srgbClr val="BD2F4B"/>
      </a:accent4>
      <a:accent5>
        <a:srgbClr val="CF4199"/>
      </a:accent5>
      <a:accent6>
        <a:srgbClr val="B82FBD"/>
      </a:accent6>
      <a:hlink>
        <a:srgbClr val="645FC9"/>
      </a:hlink>
      <a:folHlink>
        <a:srgbClr val="7F7F7F"/>
      </a:folHlink>
    </a:clrScheme>
    <a:fontScheme name="Custom 4">
      <a:majorFont>
        <a:latin typeface="Sitka Subheading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ebbleVTI" id="{8B4DB91D-6BB4-4BA3-973A-733D3AF2680E}" vid="{9A19CF0D-2077-4BF4-BAA5-86934C336D5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162</Words>
  <Application>Microsoft Office PowerPoint</Application>
  <PresentationFormat>Panorámica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Avenir Next LT Pro</vt:lpstr>
      <vt:lpstr>Avenir Next LT Pro Light</vt:lpstr>
      <vt:lpstr>Calibri</vt:lpstr>
      <vt:lpstr>Sitka Subheading</vt:lpstr>
      <vt:lpstr>Times New Roman</vt:lpstr>
      <vt:lpstr>PebbleVTI</vt:lpstr>
      <vt:lpstr>Problemática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Problemática</dc:title>
  <dc:creator>DORIS EDITH SANCHEZ ACEVEDO POLANCO</dc:creator>
  <cp:lastModifiedBy>DORIS EDITH SANCHEZ ACEVEDO POLANCO</cp:lastModifiedBy>
  <cp:revision>2</cp:revision>
  <dcterms:created xsi:type="dcterms:W3CDTF">2021-04-08T03:40:14Z</dcterms:created>
  <dcterms:modified xsi:type="dcterms:W3CDTF">2021-04-08T03:55:33Z</dcterms:modified>
</cp:coreProperties>
</file>